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ags/tag25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2.xml" ContentType="application/vnd.openxmlformats-officedocument.presentationml.notesSlide+xml"/>
  <Override PartName="/ppt/tags/tag45.xml" ContentType="application/vnd.openxmlformats-officedocument.presentationml.tags+xml"/>
  <Override PartName="/ppt/notesSlides/notesSlide3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4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5.xml" ContentType="application/vnd.openxmlformats-officedocument.presentationml.notesSlide+xml"/>
  <Override PartName="/ppt/tags/tag74.xml" ContentType="application/vnd.openxmlformats-officedocument.presentationml.tags+xml"/>
  <Override PartName="/ppt/notesSlides/notesSlide6.xml" ContentType="application/vnd.openxmlformats-officedocument.presentationml.notesSlide+xml"/>
  <Override PartName="/ppt/tags/tag75.xml" ContentType="application/vnd.openxmlformats-officedocument.presentationml.tags+xml"/>
  <Override PartName="/ppt/notesSlides/notesSlide7.xml" ContentType="application/vnd.openxmlformats-officedocument.presentationml.notesSlide+xml"/>
  <Override PartName="/ppt/tags/tag76.xml" ContentType="application/vnd.openxmlformats-officedocument.presentationml.tags+xml"/>
  <Override PartName="/ppt/notesSlides/notesSlide8.xml" ContentType="application/vnd.openxmlformats-officedocument.presentationml.notesSlide+xml"/>
  <Override PartName="/ppt/tags/tag77.xml" ContentType="application/vnd.openxmlformats-officedocument.presentationml.tags+xml"/>
  <Override PartName="/ppt/notesSlides/notesSlide9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10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11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12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13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5" r:id="rId2"/>
    <p:sldMasterId id="2147483662" r:id="rId3"/>
  </p:sldMasterIdLst>
  <p:notesMasterIdLst>
    <p:notesMasterId r:id="rId20"/>
  </p:notesMasterIdLst>
  <p:handoutMasterIdLst>
    <p:handoutMasterId r:id="rId21"/>
  </p:handoutMasterIdLst>
  <p:sldIdLst>
    <p:sldId id="257" r:id="rId4"/>
    <p:sldId id="455" r:id="rId5"/>
    <p:sldId id="454" r:id="rId6"/>
    <p:sldId id="479" r:id="rId7"/>
    <p:sldId id="477" r:id="rId8"/>
    <p:sldId id="478" r:id="rId9"/>
    <p:sldId id="467" r:id="rId10"/>
    <p:sldId id="423" r:id="rId11"/>
    <p:sldId id="427" r:id="rId12"/>
    <p:sldId id="429" r:id="rId13"/>
    <p:sldId id="432" r:id="rId14"/>
    <p:sldId id="431" r:id="rId15"/>
    <p:sldId id="433" r:id="rId16"/>
    <p:sldId id="2147483615" r:id="rId17"/>
    <p:sldId id="2147483617" r:id="rId18"/>
    <p:sldId id="280" r:id="rId19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0" userDrawn="1">
          <p15:clr>
            <a:srgbClr val="A4A3A4"/>
          </p15:clr>
        </p15:guide>
        <p15:guide id="2" pos="242" userDrawn="1">
          <p15:clr>
            <a:srgbClr val="A4A3A4"/>
          </p15:clr>
        </p15:guide>
        <p15:guide id="3" orient="horz" pos="2805" userDrawn="1">
          <p15:clr>
            <a:srgbClr val="A4A3A4"/>
          </p15:clr>
        </p15:guide>
        <p15:guide id="4" pos="37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1947" initials="A" lastIdx="1" clrIdx="0"/>
  <p:cmAuthor id="2" name="xt" initials="x" lastIdx="1" clrIdx="0"/>
  <p:cmAuthor id="3" name="LEO LI" initials="L" lastIdx="1" clrIdx="0"/>
  <p:cmAuthor id="4" name="PC" initials="P" lastIdx="1" clrIdx="1"/>
  <p:cmAuthor id="5" name="86187" initials="8" lastIdx="1" clrIdx="4"/>
  <p:cmAuthor id="6" name="黄伟" initials="c" lastIdx="1" clrIdx="6"/>
  <p:cmAuthor id="7" name="梁 锐" initials="梁" lastIdx="1" clrIdx="7"/>
  <p:cmAuthor id="8" name="姜伟光" initials="姜" lastIdx="1" clrIdx="0"/>
  <p:cmAuthor id="9" name="harc2017" initials="h" lastIdx="1" clrIdx="0"/>
  <p:cmAuthor id="10" name="genius" initials="g" lastIdx="12" clrIdx="2"/>
  <p:cmAuthor id="11" name="徐巍" initials="徐" lastIdx="1" clrIdx="0"/>
  <p:cmAuthor id="12" name="user" initials="u" lastIdx="4" clrIdx="1"/>
  <p:cmAuthor id="13" name="asuss" initials="a" lastIdx="2" clrIdx="5"/>
  <p:cmAuthor id="14" name="User" initials="U" lastIdx="1" clrIdx="13"/>
  <p:cmAuthor id="15" name="沈霄雷" initials="沈" lastIdx="833089" clrIdx="0"/>
  <p:cmAuthor id="16" name="Madf" initials="M" lastIdx="15" clrIdx="1"/>
  <p:cmAuthor id="17" name="未知用户3" initials="未" lastIdx="2" clrIdx="0"/>
  <p:cmAuthor id="18" name="Jeff.Zhou" initials="J" lastIdx="1" clrIdx="0"/>
  <p:cmAuthor id="19" name="郭美会" initials="郭" lastIdx="1" clrIdx="25"/>
  <p:cmAuthor id="20" name="li miao" initials="l" lastIdx="1" clrIdx="14"/>
  <p:cmAuthor id="21" name="未知用户6" initials="未" lastIdx="5" clrIdx="2"/>
  <p:cmAuthor id="22" name="未知用户7" initials="未" lastIdx="6" clrIdx="3"/>
  <p:cmAuthor id="23" name="未知用户8" initials="未" lastIdx="6" clrIdx="4"/>
  <p:cmAuthor id="25" name="Lc K" initials="L" lastIdx="6" clrIdx="12"/>
  <p:cmAuthor id="28" name="未知用户1" initials="未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9FAC"/>
    <a:srgbClr val="BC0306"/>
    <a:srgbClr val="000000"/>
    <a:srgbClr val="DE1A37"/>
    <a:srgbClr val="C00000"/>
    <a:srgbClr val="F7BFC7"/>
    <a:srgbClr val="FBDFE3"/>
    <a:srgbClr val="F2F2F2"/>
    <a:srgbClr val="FFF6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90877" autoAdjust="0"/>
  </p:normalViewPr>
  <p:slideViewPr>
    <p:cSldViewPr snapToGrid="0" showGuides="1">
      <p:cViewPr varScale="1">
        <p:scale>
          <a:sx n="79" d="100"/>
          <a:sy n="79" d="100"/>
        </p:scale>
        <p:origin x="36" y="84"/>
      </p:cViewPr>
      <p:guideLst>
        <p:guide orient="horz" pos="420"/>
        <p:guide pos="242"/>
        <p:guide orient="horz" pos="2805"/>
        <p:guide pos="377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2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972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2024/11/14</a:t>
            </a:fld>
            <a:endParaRPr lang="zh-CN" altLang="en-US"/>
          </a:p>
        </p:txBody>
      </p:sp>
      <p:sp>
        <p:nvSpPr>
          <p:cNvPr id="104972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972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16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9717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2024/11/14</a:t>
            </a:fld>
            <a:endParaRPr lang="zh-CN" altLang="en-US"/>
          </a:p>
        </p:txBody>
      </p:sp>
      <p:sp>
        <p:nvSpPr>
          <p:cNvPr id="1049718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49719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49720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9721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07326F3-4732-B74B-9C70-D0992466E4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07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9708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07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9708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07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9708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2002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07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9708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696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07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9708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07326F3-4732-B74B-9C70-D0992466E4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07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9708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07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9708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07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9708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07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9708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07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9708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07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1049708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2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4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2024/11/14</a:t>
            </a:fld>
            <a:endParaRPr lang="zh-CN" altLang="en-US"/>
          </a:p>
        </p:txBody>
      </p:sp>
      <p:sp>
        <p:nvSpPr>
          <p:cNvPr id="1048598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99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9136" y="394422"/>
            <a:ext cx="11546560" cy="41248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1" baseline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593725" indent="0" algn="ctr">
              <a:buNone/>
              <a:defRPr sz="2600"/>
            </a:lvl2pPr>
            <a:lvl3pPr marL="1187450" indent="0" algn="ctr">
              <a:buNone/>
              <a:defRPr sz="2340"/>
            </a:lvl3pPr>
            <a:lvl4pPr marL="1781175" indent="0" algn="ctr">
              <a:buNone/>
              <a:defRPr sz="2080"/>
            </a:lvl4pPr>
            <a:lvl5pPr marL="2374900" indent="0" algn="ctr">
              <a:buNone/>
              <a:defRPr sz="2080"/>
            </a:lvl5pPr>
            <a:lvl6pPr marL="2967990" indent="0" algn="ctr">
              <a:buNone/>
              <a:defRPr sz="2080"/>
            </a:lvl6pPr>
            <a:lvl7pPr marL="3562350" indent="0" algn="ctr">
              <a:buNone/>
              <a:defRPr sz="2080"/>
            </a:lvl7pPr>
            <a:lvl8pPr marL="4156075" indent="0" algn="ctr">
              <a:buNone/>
              <a:defRPr sz="2080"/>
            </a:lvl8pPr>
            <a:lvl9pPr marL="4749165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8909" y="456134"/>
            <a:ext cx="10736726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593725" indent="0" algn="ctr">
              <a:buNone/>
              <a:defRPr sz="2600"/>
            </a:lvl2pPr>
            <a:lvl3pPr marL="1187450" indent="0" algn="ctr">
              <a:buNone/>
              <a:defRPr sz="2340"/>
            </a:lvl3pPr>
            <a:lvl4pPr marL="1781175" indent="0" algn="ctr">
              <a:buNone/>
              <a:defRPr sz="2080"/>
            </a:lvl4pPr>
            <a:lvl5pPr marL="2374900" indent="0" algn="ctr">
              <a:buNone/>
              <a:defRPr sz="2080"/>
            </a:lvl5pPr>
            <a:lvl6pPr marL="2967990" indent="0" algn="ctr">
              <a:buNone/>
              <a:defRPr sz="2080"/>
            </a:lvl6pPr>
            <a:lvl7pPr marL="3562350" indent="0" algn="ctr">
              <a:buNone/>
              <a:defRPr sz="2080"/>
            </a:lvl7pPr>
            <a:lvl8pPr marL="4156075" indent="0" algn="ctr">
              <a:buNone/>
              <a:defRPr sz="2080"/>
            </a:lvl8pPr>
            <a:lvl9pPr marL="4749165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25756" y="1512875"/>
            <a:ext cx="10729645" cy="4690459"/>
          </a:xfrm>
          <a:prstGeom prst="rect">
            <a:avLst/>
          </a:prstGeom>
        </p:spPr>
        <p:txBody>
          <a:bodyPr lIns="0" tIns="0" rIns="0" bIns="0"/>
          <a:lstStyle>
            <a:lvl1pPr marL="179705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 sz="180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32893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770" algn="ctr"/>
              </a:tabLst>
              <a:defRPr sz="1600" baseline="0">
                <a:latin typeface="微软雅黑" panose="020B0503020204020204" charset="-122"/>
                <a:ea typeface="微软雅黑" panose="020B0503020204020204" charset="-122"/>
              </a:defRPr>
            </a:lvl2pPr>
            <a:lvl3pPr marL="1097915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770" algn="ctr"/>
              </a:tabLst>
              <a:defRPr sz="1300" baseline="0">
                <a:latin typeface="微软雅黑" panose="020B0503020204020204" charset="-122"/>
                <a:ea typeface="微软雅黑" panose="020B0503020204020204" charset="-122"/>
              </a:defRPr>
            </a:lvl3pPr>
            <a:lvl4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4pPr>
            <a:lvl5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930" marR="0" lvl="1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50" marR="0" lvl="2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50" marR="0" lvl="2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/>
            </a:pPr>
            <a:endParaRPr lang="en-US" altLang="zh-CN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5A1F02-BA62-C74C-89FC-5F045DDD3802}" type="datetimeFigureOut">
              <a:rPr kumimoji="1" lang="zh-CN" altLang="en-US" smtClean="0"/>
              <a:t>2024/11/14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C37A75-D3E6-7A45-8228-8CA4C34CB586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33670" y="224310"/>
            <a:ext cx="1513164" cy="3944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5A1F02-BA62-C74C-89FC-5F045DDD3802}" type="datetimeFigureOut">
              <a:rPr kumimoji="1" lang="zh-CN" altLang="en-US" smtClean="0"/>
              <a:t>2024/11/14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C37A75-D3E6-7A45-8228-8CA4C34CB5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5A1F02-BA62-C74C-89FC-5F045DDD3802}" type="datetimeFigureOut">
              <a:rPr kumimoji="1" lang="zh-CN" altLang="en-US" smtClean="0"/>
              <a:t>2024/11/14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C37A75-D3E6-7A45-8228-8CA4C34CB5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5A1F02-BA62-C74C-89FC-5F045DDD3802}" type="datetimeFigureOut">
              <a:rPr kumimoji="1" lang="zh-CN" altLang="en-US" smtClean="0"/>
              <a:t>2024/11/14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C37A75-D3E6-7A45-8228-8CA4C34CB5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5A1F02-BA62-C74C-89FC-5F045DDD3802}" type="datetimeFigureOut">
              <a:rPr kumimoji="1" lang="zh-CN" altLang="en-US" smtClean="0"/>
              <a:t>2024/11/14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C37A75-D3E6-7A45-8228-8CA4C34CB5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5A1F02-BA62-C74C-89FC-5F045DDD3802}" type="datetimeFigureOut">
              <a:rPr kumimoji="1" lang="zh-CN" altLang="en-US" smtClean="0"/>
              <a:t>2024/11/14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C37A75-D3E6-7A45-8228-8CA4C34CB5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5A1F02-BA62-C74C-89FC-5F045DDD3802}" type="datetimeFigureOut">
              <a:rPr kumimoji="1" lang="zh-CN" altLang="en-US" smtClean="0"/>
              <a:t>2024/11/14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C37A75-D3E6-7A45-8228-8CA4C34CB586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33670" y="224310"/>
            <a:ext cx="1513164" cy="3944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3" name="标题 1"/>
          <p:cNvSpPr>
            <a:spLocks noGrp="1"/>
          </p:cNvSpPr>
          <p:nvPr>
            <p:ph type="title" hasCustomPrompt="1"/>
          </p:nvPr>
        </p:nvSpPr>
        <p:spPr>
          <a:xfrm>
            <a:off x="843263" y="270352"/>
            <a:ext cx="8185028" cy="368935"/>
          </a:xfrm>
        </p:spPr>
        <p:txBody>
          <a:bodyPr wrap="square"/>
          <a:lstStyle>
            <a:lvl1pPr>
              <a:defRPr lang="zh-CN" altLang="en-US" sz="1800" b="1" i="0" kern="0" spc="300" dirty="0">
                <a:solidFill>
                  <a:srgbClr val="58585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>
                <a:sym typeface="+mn-ea"/>
              </a:rPr>
              <a:t>标题</a:t>
            </a:r>
            <a:endParaRPr strike="noStrike" noProof="1">
              <a:sym typeface="+mn-ea"/>
            </a:endParaRPr>
          </a:p>
        </p:txBody>
      </p:sp>
      <p:pic>
        <p:nvPicPr>
          <p:cNvPr id="2" name="图片 1" descr="横版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441305" y="144780"/>
            <a:ext cx="1242060" cy="5435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5A1F02-BA62-C74C-89FC-5F045DDD3802}" type="datetimeFigureOut">
              <a:rPr kumimoji="1" lang="zh-CN" altLang="en-US" smtClean="0"/>
              <a:t>2024/11/14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C37A75-D3E6-7A45-8228-8CA4C34CB5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5A1F02-BA62-C74C-89FC-5F045DDD3802}" type="datetimeFigureOut">
              <a:rPr kumimoji="1" lang="zh-CN" altLang="en-US" smtClean="0"/>
              <a:t>2024/11/14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C37A75-D3E6-7A45-8228-8CA4C34CB5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5A1F02-BA62-C74C-89FC-5F045DDD3802}" type="datetimeFigureOut">
              <a:rPr kumimoji="1" lang="zh-CN" altLang="en-US" smtClean="0"/>
              <a:t>2024/11/14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C37A75-D3E6-7A45-8228-8CA4C34CB5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5A1F02-BA62-C74C-89FC-5F045DDD3802}" type="datetimeFigureOut">
              <a:rPr kumimoji="1" lang="zh-CN" altLang="en-US" smtClean="0"/>
              <a:t>2024/11/14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C37A75-D3E6-7A45-8228-8CA4C34CB5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33670" y="224310"/>
            <a:ext cx="1513164" cy="3944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21234" y="270352"/>
            <a:ext cx="8539815" cy="368935"/>
          </a:xfrm>
        </p:spPr>
        <p:txBody>
          <a:bodyPr wrap="square"/>
          <a:lstStyle>
            <a:lvl1pPr>
              <a:defRPr lang="zh-CN" altLang="en-US" sz="1800" b="1" i="0" kern="0" spc="300" dirty="0">
                <a:solidFill>
                  <a:srgbClr val="58585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>
                <a:sym typeface="+mn-ea"/>
              </a:rPr>
              <a:t>标题</a:t>
            </a:r>
            <a:endParaRPr strike="noStrike" noProof="1">
              <a:sym typeface="+mn-ea"/>
            </a:endParaRPr>
          </a:p>
        </p:txBody>
      </p:sp>
    </p:spTree>
  </p:cSld>
  <p:clrMapOvr>
    <a:masterClrMapping/>
  </p:clrMapOvr>
  <p:transition spd="slow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"/>
            </p:custDataLst>
          </p:nvPr>
        </p:nvSpPr>
        <p:spPr>
          <a:xfrm>
            <a:off x="729615" y="817880"/>
            <a:ext cx="1975485" cy="75565"/>
          </a:xfrm>
          <a:prstGeom prst="rect">
            <a:avLst/>
          </a:prstGeom>
          <a:gradFill>
            <a:gsLst>
              <a:gs pos="25000">
                <a:schemeClr val="accent1"/>
              </a:gs>
              <a:gs pos="100000">
                <a:srgbClr val="760303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42A47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27" name="图片 1" descr="横版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441305" y="144780"/>
            <a:ext cx="1242060" cy="5435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标题 1"/>
          <p:cNvSpPr>
            <a:spLocks noGrp="1"/>
          </p:cNvSpPr>
          <p:nvPr>
            <p:ph type="title" hasCustomPrompt="1"/>
          </p:nvPr>
        </p:nvSpPr>
        <p:spPr>
          <a:xfrm>
            <a:off x="843263" y="270352"/>
            <a:ext cx="8185028" cy="368935"/>
          </a:xfrm>
        </p:spPr>
        <p:txBody>
          <a:bodyPr wrap="square"/>
          <a:lstStyle>
            <a:lvl1pPr>
              <a:defRPr lang="zh-CN" altLang="en-US" sz="1800" b="1" i="0" kern="0" spc="300" dirty="0">
                <a:solidFill>
                  <a:srgbClr val="58585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>
                <a:sym typeface="+mn-ea"/>
              </a:rPr>
              <a:t>标题</a:t>
            </a:r>
            <a:endParaRPr strike="noStrike" noProof="1">
              <a:sym typeface="+mn-ea"/>
            </a:endParaRPr>
          </a:p>
        </p:txBody>
      </p:sp>
      <p:pic>
        <p:nvPicPr>
          <p:cNvPr id="2097327" name="图片 1" descr="横版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441305" y="144780"/>
            <a:ext cx="1242060" cy="5435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8909" y="456134"/>
            <a:ext cx="10736726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593725" indent="0" algn="ctr">
              <a:buNone/>
              <a:defRPr sz="2600"/>
            </a:lvl2pPr>
            <a:lvl3pPr marL="1187450" indent="0" algn="ctr">
              <a:buNone/>
              <a:defRPr sz="2340"/>
            </a:lvl3pPr>
            <a:lvl4pPr marL="1781175" indent="0" algn="ctr">
              <a:buNone/>
              <a:defRPr sz="2080"/>
            </a:lvl4pPr>
            <a:lvl5pPr marL="2374900" indent="0" algn="ctr">
              <a:buNone/>
              <a:defRPr sz="2080"/>
            </a:lvl5pPr>
            <a:lvl6pPr marL="2967990" indent="0" algn="ctr">
              <a:buNone/>
              <a:defRPr sz="2080"/>
            </a:lvl6pPr>
            <a:lvl7pPr marL="3562350" indent="0" algn="ctr">
              <a:buNone/>
              <a:defRPr sz="2080"/>
            </a:lvl7pPr>
            <a:lvl8pPr marL="4156075" indent="0" algn="ctr">
              <a:buNone/>
              <a:defRPr sz="2080"/>
            </a:lvl8pPr>
            <a:lvl9pPr marL="4749165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pic>
        <p:nvPicPr>
          <p:cNvPr id="2097327" name="图片 1" descr="横版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441305" y="144780"/>
            <a:ext cx="1242060" cy="5435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spd="slow">
    <p:comb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13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2024/11/14</a:t>
            </a:fld>
            <a:endParaRPr lang="zh-CN" altLang="en-US"/>
          </a:p>
        </p:txBody>
      </p:sp>
      <p:sp>
        <p:nvSpPr>
          <p:cNvPr id="1049714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715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13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5.xml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4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tags" Target="../tags/tag20.xml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12" Type="http://schemas.openxmlformats.org/officeDocument/2006/relationships/tags" Target="../tags/tag1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tags" Target="../tags/tag18.xml"/><Relationship Id="rId5" Type="http://schemas.openxmlformats.org/officeDocument/2006/relationships/slideLayout" Target="../slideLayouts/slideLayout11.xml"/><Relationship Id="rId15" Type="http://schemas.openxmlformats.org/officeDocument/2006/relationships/image" Target="../media/image1.png"/><Relationship Id="rId10" Type="http://schemas.openxmlformats.org/officeDocument/2006/relationships/tags" Target="../tags/tag17.xml"/><Relationship Id="rId4" Type="http://schemas.openxmlformats.org/officeDocument/2006/relationships/slideLayout" Target="../slideLayouts/slideLayout10.xml"/><Relationship Id="rId9" Type="http://schemas.openxmlformats.org/officeDocument/2006/relationships/tags" Target="../tags/tag16.xml"/><Relationship Id="rId14" Type="http://schemas.openxmlformats.org/officeDocument/2006/relationships/tags" Target="../tags/tag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  <p:custDataLst>
              <p:tags r:id="rId10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  <p:custDataLst>
              <p:tags r:id="rId11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2024/11/14</a:t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  <p:custDataLst>
              <p:tags r:id="rId12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  <p:custDataLst>
              <p:tags r:id="rId13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15" name="组合 6"/>
          <p:cNvGrpSpPr/>
          <p:nvPr userDrawn="1"/>
        </p:nvGrpSpPr>
        <p:grpSpPr>
          <a:xfrm>
            <a:off x="12282943" y="3359325"/>
            <a:ext cx="1982916" cy="3498675"/>
            <a:chOff x="12216278" y="2262477"/>
            <a:chExt cx="1982916" cy="4093950"/>
          </a:xfrm>
        </p:grpSpPr>
        <p:grpSp>
          <p:nvGrpSpPr>
            <p:cNvPr id="16" name="组合 7"/>
            <p:cNvGrpSpPr/>
            <p:nvPr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1048581" name="矩形 22"/>
              <p:cNvSpPr/>
              <p:nvPr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50/117/189</a:t>
                </a:r>
              </a:p>
            </p:txBody>
          </p:sp>
          <p:sp>
            <p:nvSpPr>
              <p:cNvPr id="1048582" name="矩形 23"/>
              <p:cNvSpPr/>
              <p:nvPr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192/0/0</a:t>
                </a:r>
              </a:p>
            </p:txBody>
          </p:sp>
          <p:sp>
            <p:nvSpPr>
              <p:cNvPr id="1048583" name="文本框 31"/>
              <p:cNvSpPr txBox="1"/>
              <p:nvPr/>
            </p:nvSpPr>
            <p:spPr>
              <a:xfrm>
                <a:off x="12315635" y="2207613"/>
                <a:ext cx="256480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主色</a:t>
                </a:r>
              </a:p>
            </p:txBody>
          </p:sp>
        </p:grpSp>
        <p:grpSp>
          <p:nvGrpSpPr>
            <p:cNvPr id="17" name="组合 8"/>
            <p:cNvGrpSpPr/>
            <p:nvPr/>
          </p:nvGrpSpPr>
          <p:grpSpPr>
            <a:xfrm>
              <a:off x="12216278" y="3080825"/>
              <a:ext cx="1982912" cy="3275602"/>
              <a:chOff x="12216278" y="3080825"/>
              <a:chExt cx="1982912" cy="3275602"/>
            </a:xfrm>
          </p:grpSpPr>
          <p:sp>
            <p:nvSpPr>
              <p:cNvPr id="1048584" name="矩形 9"/>
              <p:cNvSpPr/>
              <p:nvPr/>
            </p:nvSpPr>
            <p:spPr>
              <a:xfrm>
                <a:off x="12315640" y="4328932"/>
                <a:ext cx="885201" cy="4626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34/132/237</a:t>
                </a:r>
              </a:p>
            </p:txBody>
          </p:sp>
          <p:sp>
            <p:nvSpPr>
              <p:cNvPr id="1048585" name="矩形 10"/>
              <p:cNvSpPr/>
              <p:nvPr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104/165/234</a:t>
                </a:r>
              </a:p>
            </p:txBody>
          </p:sp>
          <p:sp>
            <p:nvSpPr>
              <p:cNvPr id="1048586" name="文本框 15"/>
              <p:cNvSpPr txBox="1"/>
              <p:nvPr/>
            </p:nvSpPr>
            <p:spPr>
              <a:xfrm>
                <a:off x="12216278" y="3080825"/>
                <a:ext cx="569387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辅助色</a:t>
                </a:r>
              </a:p>
            </p:txBody>
          </p:sp>
          <p:sp>
            <p:nvSpPr>
              <p:cNvPr id="1048587" name="矩形 12"/>
              <p:cNvSpPr/>
              <p:nvPr/>
            </p:nvSpPr>
            <p:spPr>
              <a:xfrm>
                <a:off x="12315640" y="3791945"/>
                <a:ext cx="885201" cy="46267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46/124/227</a:t>
                </a:r>
              </a:p>
            </p:txBody>
          </p:sp>
          <p:sp>
            <p:nvSpPr>
              <p:cNvPr id="1048588" name="矩形 13"/>
              <p:cNvSpPr/>
              <p:nvPr/>
            </p:nvSpPr>
            <p:spPr>
              <a:xfrm>
                <a:off x="12315636" y="5370101"/>
                <a:ext cx="911019" cy="462672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137/137/137</a:t>
                </a:r>
              </a:p>
            </p:txBody>
          </p:sp>
          <p:sp>
            <p:nvSpPr>
              <p:cNvPr id="1048589" name="矩形 14"/>
              <p:cNvSpPr/>
              <p:nvPr/>
            </p:nvSpPr>
            <p:spPr>
              <a:xfrm>
                <a:off x="12315636" y="4852586"/>
                <a:ext cx="911019" cy="46267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35/24/21</a:t>
                </a:r>
              </a:p>
            </p:txBody>
          </p:sp>
          <p:sp>
            <p:nvSpPr>
              <p:cNvPr id="1048590" name="矩形 15"/>
              <p:cNvSpPr/>
              <p:nvPr/>
            </p:nvSpPr>
            <p:spPr>
              <a:xfrm>
                <a:off x="12315636" y="5893755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221/221/221</a:t>
                </a:r>
              </a:p>
            </p:txBody>
          </p:sp>
          <p:sp>
            <p:nvSpPr>
              <p:cNvPr id="1048591" name="矩形 16"/>
              <p:cNvSpPr/>
              <p:nvPr/>
            </p:nvSpPr>
            <p:spPr>
              <a:xfrm>
                <a:off x="13288175" y="4328932"/>
                <a:ext cx="885201" cy="46267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236/43/34</a:t>
                </a:r>
              </a:p>
            </p:txBody>
          </p:sp>
          <p:sp>
            <p:nvSpPr>
              <p:cNvPr id="1048592" name="矩形 17"/>
              <p:cNvSpPr/>
              <p:nvPr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228/133/130</a:t>
                </a:r>
              </a:p>
            </p:txBody>
          </p:sp>
          <p:sp>
            <p:nvSpPr>
              <p:cNvPr id="1048593" name="矩形 18"/>
              <p:cNvSpPr/>
              <p:nvPr/>
            </p:nvSpPr>
            <p:spPr>
              <a:xfrm>
                <a:off x="13288175" y="3791944"/>
                <a:ext cx="885201" cy="46267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  <a:alpha val="4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58%</a:t>
                </a:r>
              </a:p>
            </p:txBody>
          </p:sp>
          <p:sp>
            <p:nvSpPr>
              <p:cNvPr id="1048594" name="矩形 19"/>
              <p:cNvSpPr/>
              <p:nvPr/>
            </p:nvSpPr>
            <p:spPr>
              <a:xfrm>
                <a:off x="13288171" y="5370101"/>
                <a:ext cx="911019" cy="46267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181/181/181</a:t>
                </a:r>
              </a:p>
            </p:txBody>
          </p:sp>
          <p:sp>
            <p:nvSpPr>
              <p:cNvPr id="1048595" name="矩形 20"/>
              <p:cNvSpPr/>
              <p:nvPr/>
            </p:nvSpPr>
            <p:spPr>
              <a:xfrm>
                <a:off x="13288171" y="4852586"/>
                <a:ext cx="911019" cy="46267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89/87/87</a:t>
                </a:r>
              </a:p>
            </p:txBody>
          </p:sp>
          <p:sp>
            <p:nvSpPr>
              <p:cNvPr id="1048596" name="矩形 21"/>
              <p:cNvSpPr/>
              <p:nvPr/>
            </p:nvSpPr>
            <p:spPr>
              <a:xfrm>
                <a:off x="13288171" y="5893755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255/255/255</a:t>
                </a:r>
              </a:p>
            </p:txBody>
          </p:sp>
        </p:grpSp>
      </p:grpSp>
    </p:spTree>
    <p:custDataLst>
      <p:tags r:id="rId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6" name="标题占位符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48787" name="文本占位符 2"/>
          <p:cNvSpPr>
            <a:spLocks noGrp="1"/>
          </p:cNvSpPr>
          <p:nvPr>
            <p:ph type="body" idx="1"/>
            <p:custDataLst>
              <p:tags r:id="rId10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48788" name="日期占位符 3"/>
          <p:cNvSpPr>
            <a:spLocks noGrp="1"/>
          </p:cNvSpPr>
          <p:nvPr>
            <p:ph type="dt" sz="half" idx="2"/>
            <p:custDataLst>
              <p:tags r:id="rId11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2024/11/14</a:t>
            </a:fld>
            <a:endParaRPr lang="zh-CN" altLang="en-US"/>
          </a:p>
        </p:txBody>
      </p:sp>
      <p:sp>
        <p:nvSpPr>
          <p:cNvPr id="1048789" name="页脚占位符 4"/>
          <p:cNvSpPr>
            <a:spLocks noGrp="1"/>
          </p:cNvSpPr>
          <p:nvPr>
            <p:ph type="ftr" sz="quarter" idx="3"/>
            <p:custDataLst>
              <p:tags r:id="rId12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048790" name="灯片编号占位符 5"/>
          <p:cNvSpPr>
            <a:spLocks noGrp="1"/>
          </p:cNvSpPr>
          <p:nvPr>
            <p:ph type="sldNum" sz="quarter" idx="4"/>
            <p:custDataLst>
              <p:tags r:id="rId13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91" name="组合 6"/>
          <p:cNvGrpSpPr/>
          <p:nvPr userDrawn="1"/>
        </p:nvGrpSpPr>
        <p:grpSpPr>
          <a:xfrm>
            <a:off x="12282943" y="3359325"/>
            <a:ext cx="1982916" cy="3498675"/>
            <a:chOff x="12216278" y="2262477"/>
            <a:chExt cx="1982916" cy="4093950"/>
          </a:xfrm>
        </p:grpSpPr>
        <p:grpSp>
          <p:nvGrpSpPr>
            <p:cNvPr id="92" name="组合 7"/>
            <p:cNvGrpSpPr/>
            <p:nvPr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1048791" name="矩形 22"/>
              <p:cNvSpPr/>
              <p:nvPr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50/117/189</a:t>
                </a:r>
              </a:p>
            </p:txBody>
          </p:sp>
          <p:sp>
            <p:nvSpPr>
              <p:cNvPr id="1048792" name="矩形 23"/>
              <p:cNvSpPr/>
              <p:nvPr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192/0/0</a:t>
                </a:r>
              </a:p>
            </p:txBody>
          </p:sp>
          <p:sp>
            <p:nvSpPr>
              <p:cNvPr id="1048793" name="文本框 31"/>
              <p:cNvSpPr txBox="1"/>
              <p:nvPr/>
            </p:nvSpPr>
            <p:spPr>
              <a:xfrm>
                <a:off x="12315635" y="2207613"/>
                <a:ext cx="256480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主色</a:t>
                </a:r>
              </a:p>
            </p:txBody>
          </p:sp>
        </p:grpSp>
        <p:grpSp>
          <p:nvGrpSpPr>
            <p:cNvPr id="93" name="组合 8"/>
            <p:cNvGrpSpPr/>
            <p:nvPr/>
          </p:nvGrpSpPr>
          <p:grpSpPr>
            <a:xfrm>
              <a:off x="12216278" y="3080825"/>
              <a:ext cx="1982912" cy="3275602"/>
              <a:chOff x="12216278" y="3080825"/>
              <a:chExt cx="1982912" cy="3275602"/>
            </a:xfrm>
          </p:grpSpPr>
          <p:sp>
            <p:nvSpPr>
              <p:cNvPr id="1048794" name="矩形 9"/>
              <p:cNvSpPr/>
              <p:nvPr/>
            </p:nvSpPr>
            <p:spPr>
              <a:xfrm>
                <a:off x="12315640" y="4328932"/>
                <a:ext cx="885201" cy="4626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34/132/237</a:t>
                </a:r>
              </a:p>
            </p:txBody>
          </p:sp>
          <p:sp>
            <p:nvSpPr>
              <p:cNvPr id="1048795" name="矩形 10"/>
              <p:cNvSpPr/>
              <p:nvPr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104/165/234</a:t>
                </a:r>
              </a:p>
            </p:txBody>
          </p:sp>
          <p:sp>
            <p:nvSpPr>
              <p:cNvPr id="1048796" name="文本框 15"/>
              <p:cNvSpPr txBox="1"/>
              <p:nvPr/>
            </p:nvSpPr>
            <p:spPr>
              <a:xfrm>
                <a:off x="12216278" y="3080825"/>
                <a:ext cx="569387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辅助色</a:t>
                </a:r>
              </a:p>
            </p:txBody>
          </p:sp>
          <p:sp>
            <p:nvSpPr>
              <p:cNvPr id="1048797" name="矩形 12"/>
              <p:cNvSpPr/>
              <p:nvPr/>
            </p:nvSpPr>
            <p:spPr>
              <a:xfrm>
                <a:off x="12315640" y="3791945"/>
                <a:ext cx="885201" cy="46267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46/124/227</a:t>
                </a:r>
              </a:p>
            </p:txBody>
          </p:sp>
          <p:sp>
            <p:nvSpPr>
              <p:cNvPr id="1048798" name="矩形 13"/>
              <p:cNvSpPr/>
              <p:nvPr/>
            </p:nvSpPr>
            <p:spPr>
              <a:xfrm>
                <a:off x="12315636" y="5370101"/>
                <a:ext cx="911019" cy="462672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137/137/137</a:t>
                </a:r>
              </a:p>
            </p:txBody>
          </p:sp>
          <p:sp>
            <p:nvSpPr>
              <p:cNvPr id="1048799" name="矩形 14"/>
              <p:cNvSpPr/>
              <p:nvPr/>
            </p:nvSpPr>
            <p:spPr>
              <a:xfrm>
                <a:off x="12315636" y="4852586"/>
                <a:ext cx="911019" cy="46267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35/24/21</a:t>
                </a:r>
              </a:p>
            </p:txBody>
          </p:sp>
          <p:sp>
            <p:nvSpPr>
              <p:cNvPr id="1048800" name="矩形 15"/>
              <p:cNvSpPr/>
              <p:nvPr/>
            </p:nvSpPr>
            <p:spPr>
              <a:xfrm>
                <a:off x="12315636" y="5893755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221/221/221</a:t>
                </a:r>
              </a:p>
            </p:txBody>
          </p:sp>
          <p:sp>
            <p:nvSpPr>
              <p:cNvPr id="1048801" name="矩形 16"/>
              <p:cNvSpPr/>
              <p:nvPr/>
            </p:nvSpPr>
            <p:spPr>
              <a:xfrm>
                <a:off x="13288175" y="4328932"/>
                <a:ext cx="885201" cy="46267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236/43/34</a:t>
                </a:r>
              </a:p>
            </p:txBody>
          </p:sp>
          <p:sp>
            <p:nvSpPr>
              <p:cNvPr id="1048802" name="矩形 17"/>
              <p:cNvSpPr/>
              <p:nvPr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228/133/130</a:t>
                </a:r>
              </a:p>
            </p:txBody>
          </p:sp>
          <p:sp>
            <p:nvSpPr>
              <p:cNvPr id="1048803" name="矩形 18"/>
              <p:cNvSpPr/>
              <p:nvPr/>
            </p:nvSpPr>
            <p:spPr>
              <a:xfrm>
                <a:off x="13288175" y="3791944"/>
                <a:ext cx="885201" cy="46267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  <a:alpha val="4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58%</a:t>
                </a:r>
              </a:p>
            </p:txBody>
          </p:sp>
          <p:sp>
            <p:nvSpPr>
              <p:cNvPr id="1048804" name="矩形 19"/>
              <p:cNvSpPr/>
              <p:nvPr/>
            </p:nvSpPr>
            <p:spPr>
              <a:xfrm>
                <a:off x="13288171" y="5370101"/>
                <a:ext cx="911019" cy="46267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181/181/181</a:t>
                </a:r>
              </a:p>
            </p:txBody>
          </p:sp>
          <p:sp>
            <p:nvSpPr>
              <p:cNvPr id="1048805" name="矩形 20"/>
              <p:cNvSpPr/>
              <p:nvPr/>
            </p:nvSpPr>
            <p:spPr>
              <a:xfrm>
                <a:off x="13288171" y="4852586"/>
                <a:ext cx="911019" cy="46267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89/87/87</a:t>
                </a:r>
              </a:p>
            </p:txBody>
          </p:sp>
          <p:sp>
            <p:nvSpPr>
              <p:cNvPr id="1048806" name="矩形 21"/>
              <p:cNvSpPr/>
              <p:nvPr/>
            </p:nvSpPr>
            <p:spPr>
              <a:xfrm>
                <a:off x="13288171" y="5893755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>
                <a:defPPr>
                  <a:defRPr lang="en-US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255/255/255</a:t>
                </a:r>
              </a:p>
            </p:txBody>
          </p:sp>
        </p:grpSp>
      </p:grpSp>
      <p:pic>
        <p:nvPicPr>
          <p:cNvPr id="2097327" name="图片 1" descr="横版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0441305" y="144780"/>
            <a:ext cx="1242060" cy="543560"/>
          </a:xfrm>
          <a:prstGeom prst="rect">
            <a:avLst/>
          </a:prstGeom>
        </p:spPr>
      </p:pic>
    </p:spTree>
    <p:custDataLst>
      <p:tags r:id="rId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形状&#10;&#10;中度可信度描述已自动生成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17"/>
          <a:srcRect/>
          <a:stretch>
            <a:fillRect/>
          </a:stretch>
        </p:blipFill>
        <p:spPr>
          <a:xfrm>
            <a:off x="10281139" y="6282544"/>
            <a:ext cx="1600200" cy="3503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28.xml"/><Relationship Id="rId7" Type="http://schemas.openxmlformats.org/officeDocument/2006/relationships/image" Target="../media/image6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9.xml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7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7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7" Type="http://schemas.openxmlformats.org/officeDocument/2006/relationships/image" Target="../media/image12.pn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10.jpe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tags" Target="../tags/tag83.xml"/><Relationship Id="rId7" Type="http://schemas.openxmlformats.org/officeDocument/2006/relationships/image" Target="../media/image12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10.jpe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7" Type="http://schemas.openxmlformats.org/officeDocument/2006/relationships/image" Target="../media/image57.pn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56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89.xml"/><Relationship Id="rId7" Type="http://schemas.openxmlformats.org/officeDocument/2006/relationships/image" Target="../media/image58.png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image" Target="../media/image57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92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10" Type="http://schemas.openxmlformats.org/officeDocument/2006/relationships/image" Target="../media/image60.png"/><Relationship Id="rId4" Type="http://schemas.openxmlformats.org/officeDocument/2006/relationships/tags" Target="../tags/tag93.xml"/><Relationship Id="rId9" Type="http://schemas.openxmlformats.org/officeDocument/2006/relationships/image" Target="../media/image5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13" Type="http://schemas.openxmlformats.org/officeDocument/2006/relationships/tags" Target="../tags/tag43.xml"/><Relationship Id="rId18" Type="http://schemas.openxmlformats.org/officeDocument/2006/relationships/image" Target="../media/image10.jpeg"/><Relationship Id="rId26" Type="http://schemas.openxmlformats.org/officeDocument/2006/relationships/image" Target="../media/image18.png"/><Relationship Id="rId3" Type="http://schemas.openxmlformats.org/officeDocument/2006/relationships/tags" Target="../tags/tag33.xml"/><Relationship Id="rId21" Type="http://schemas.openxmlformats.org/officeDocument/2006/relationships/image" Target="../media/image13.png"/><Relationship Id="rId7" Type="http://schemas.openxmlformats.org/officeDocument/2006/relationships/tags" Target="../tags/tag37.xml"/><Relationship Id="rId12" Type="http://schemas.openxmlformats.org/officeDocument/2006/relationships/tags" Target="../tags/tag42.xml"/><Relationship Id="rId17" Type="http://schemas.openxmlformats.org/officeDocument/2006/relationships/image" Target="../media/image9.png"/><Relationship Id="rId25" Type="http://schemas.openxmlformats.org/officeDocument/2006/relationships/image" Target="../media/image17.png"/><Relationship Id="rId2" Type="http://schemas.openxmlformats.org/officeDocument/2006/relationships/tags" Target="../tags/tag32.xml"/><Relationship Id="rId16" Type="http://schemas.openxmlformats.org/officeDocument/2006/relationships/notesSlide" Target="../notesSlides/notesSlide2.xml"/><Relationship Id="rId20" Type="http://schemas.openxmlformats.org/officeDocument/2006/relationships/image" Target="../media/image12.png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tags" Target="../tags/tag41.xml"/><Relationship Id="rId24" Type="http://schemas.openxmlformats.org/officeDocument/2006/relationships/image" Target="../media/image16.png"/><Relationship Id="rId5" Type="http://schemas.openxmlformats.org/officeDocument/2006/relationships/tags" Target="../tags/tag35.xml"/><Relationship Id="rId15" Type="http://schemas.openxmlformats.org/officeDocument/2006/relationships/slideLayout" Target="../slideLayouts/slideLayout9.xml"/><Relationship Id="rId23" Type="http://schemas.openxmlformats.org/officeDocument/2006/relationships/image" Target="../media/image15.jpeg"/><Relationship Id="rId28" Type="http://schemas.openxmlformats.org/officeDocument/2006/relationships/image" Target="../media/image20.png"/><Relationship Id="rId10" Type="http://schemas.openxmlformats.org/officeDocument/2006/relationships/tags" Target="../tags/tag40.xml"/><Relationship Id="rId19" Type="http://schemas.openxmlformats.org/officeDocument/2006/relationships/image" Target="../media/image11.png"/><Relationship Id="rId4" Type="http://schemas.openxmlformats.org/officeDocument/2006/relationships/tags" Target="../tags/tag34.xml"/><Relationship Id="rId9" Type="http://schemas.openxmlformats.org/officeDocument/2006/relationships/tags" Target="../tags/tag39.xml"/><Relationship Id="rId14" Type="http://schemas.openxmlformats.org/officeDocument/2006/relationships/tags" Target="../tags/tag44.xml"/><Relationship Id="rId22" Type="http://schemas.openxmlformats.org/officeDocument/2006/relationships/image" Target="../media/image14.png"/><Relationship Id="rId27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5.xml"/><Relationship Id="rId6" Type="http://schemas.openxmlformats.org/officeDocument/2006/relationships/image" Target="../media/image22.png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13" Type="http://schemas.openxmlformats.org/officeDocument/2006/relationships/tags" Target="../tags/tag58.xml"/><Relationship Id="rId18" Type="http://schemas.openxmlformats.org/officeDocument/2006/relationships/image" Target="../media/image10.jpeg"/><Relationship Id="rId26" Type="http://schemas.openxmlformats.org/officeDocument/2006/relationships/image" Target="../media/image18.png"/><Relationship Id="rId3" Type="http://schemas.openxmlformats.org/officeDocument/2006/relationships/tags" Target="../tags/tag48.xml"/><Relationship Id="rId21" Type="http://schemas.openxmlformats.org/officeDocument/2006/relationships/image" Target="../media/image13.png"/><Relationship Id="rId7" Type="http://schemas.openxmlformats.org/officeDocument/2006/relationships/tags" Target="../tags/tag52.xml"/><Relationship Id="rId12" Type="http://schemas.openxmlformats.org/officeDocument/2006/relationships/tags" Target="../tags/tag57.xml"/><Relationship Id="rId17" Type="http://schemas.openxmlformats.org/officeDocument/2006/relationships/image" Target="../media/image9.png"/><Relationship Id="rId25" Type="http://schemas.openxmlformats.org/officeDocument/2006/relationships/image" Target="../media/image17.png"/><Relationship Id="rId2" Type="http://schemas.openxmlformats.org/officeDocument/2006/relationships/tags" Target="../tags/tag47.xml"/><Relationship Id="rId16" Type="http://schemas.openxmlformats.org/officeDocument/2006/relationships/notesSlide" Target="../notesSlides/notesSlide4.xml"/><Relationship Id="rId20" Type="http://schemas.openxmlformats.org/officeDocument/2006/relationships/image" Target="../media/image12.png"/><Relationship Id="rId29" Type="http://schemas.openxmlformats.org/officeDocument/2006/relationships/image" Target="../media/image26.png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tags" Target="../tags/tag56.xml"/><Relationship Id="rId24" Type="http://schemas.openxmlformats.org/officeDocument/2006/relationships/image" Target="../media/image16.png"/><Relationship Id="rId5" Type="http://schemas.openxmlformats.org/officeDocument/2006/relationships/tags" Target="../tags/tag50.xml"/><Relationship Id="rId15" Type="http://schemas.openxmlformats.org/officeDocument/2006/relationships/slideLayout" Target="../slideLayouts/slideLayout9.xml"/><Relationship Id="rId23" Type="http://schemas.openxmlformats.org/officeDocument/2006/relationships/image" Target="../media/image15.jpeg"/><Relationship Id="rId28" Type="http://schemas.openxmlformats.org/officeDocument/2006/relationships/image" Target="../media/image25.png"/><Relationship Id="rId10" Type="http://schemas.openxmlformats.org/officeDocument/2006/relationships/tags" Target="../tags/tag55.xml"/><Relationship Id="rId19" Type="http://schemas.openxmlformats.org/officeDocument/2006/relationships/image" Target="../media/image11.png"/><Relationship Id="rId4" Type="http://schemas.openxmlformats.org/officeDocument/2006/relationships/tags" Target="../tags/tag49.xml"/><Relationship Id="rId9" Type="http://schemas.openxmlformats.org/officeDocument/2006/relationships/tags" Target="../tags/tag54.xml"/><Relationship Id="rId14" Type="http://schemas.openxmlformats.org/officeDocument/2006/relationships/tags" Target="../tags/tag59.xml"/><Relationship Id="rId22" Type="http://schemas.openxmlformats.org/officeDocument/2006/relationships/image" Target="../media/image14.png"/><Relationship Id="rId27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72.xml"/><Relationship Id="rId18" Type="http://schemas.openxmlformats.org/officeDocument/2006/relationships/image" Target="../media/image10.jpeg"/><Relationship Id="rId26" Type="http://schemas.openxmlformats.org/officeDocument/2006/relationships/image" Target="../media/image18.png"/><Relationship Id="rId3" Type="http://schemas.openxmlformats.org/officeDocument/2006/relationships/tags" Target="../tags/tag62.xml"/><Relationship Id="rId21" Type="http://schemas.openxmlformats.org/officeDocument/2006/relationships/image" Target="../media/image13.png"/><Relationship Id="rId7" Type="http://schemas.openxmlformats.org/officeDocument/2006/relationships/tags" Target="../tags/tag66.xml"/><Relationship Id="rId12" Type="http://schemas.openxmlformats.org/officeDocument/2006/relationships/tags" Target="../tags/tag71.xml"/><Relationship Id="rId17" Type="http://schemas.openxmlformats.org/officeDocument/2006/relationships/image" Target="../media/image9.png"/><Relationship Id="rId25" Type="http://schemas.openxmlformats.org/officeDocument/2006/relationships/image" Target="../media/image17.png"/><Relationship Id="rId33" Type="http://schemas.openxmlformats.org/officeDocument/2006/relationships/image" Target="../media/image32.png"/><Relationship Id="rId2" Type="http://schemas.openxmlformats.org/officeDocument/2006/relationships/tags" Target="../tags/tag61.xml"/><Relationship Id="rId16" Type="http://schemas.openxmlformats.org/officeDocument/2006/relationships/notesSlide" Target="../notesSlides/notesSlide5.xml"/><Relationship Id="rId20" Type="http://schemas.openxmlformats.org/officeDocument/2006/relationships/image" Target="../media/image12.png"/><Relationship Id="rId29" Type="http://schemas.openxmlformats.org/officeDocument/2006/relationships/image" Target="../media/image28.jpeg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11" Type="http://schemas.openxmlformats.org/officeDocument/2006/relationships/tags" Target="../tags/tag70.xml"/><Relationship Id="rId24" Type="http://schemas.openxmlformats.org/officeDocument/2006/relationships/image" Target="../media/image16.png"/><Relationship Id="rId32" Type="http://schemas.openxmlformats.org/officeDocument/2006/relationships/image" Target="../media/image31.png"/><Relationship Id="rId5" Type="http://schemas.openxmlformats.org/officeDocument/2006/relationships/tags" Target="../tags/tag64.xml"/><Relationship Id="rId15" Type="http://schemas.openxmlformats.org/officeDocument/2006/relationships/slideLayout" Target="../slideLayouts/slideLayout9.xml"/><Relationship Id="rId23" Type="http://schemas.openxmlformats.org/officeDocument/2006/relationships/image" Target="../media/image15.jpeg"/><Relationship Id="rId28" Type="http://schemas.openxmlformats.org/officeDocument/2006/relationships/image" Target="../media/image27.png"/><Relationship Id="rId10" Type="http://schemas.openxmlformats.org/officeDocument/2006/relationships/tags" Target="../tags/tag69.xml"/><Relationship Id="rId19" Type="http://schemas.openxmlformats.org/officeDocument/2006/relationships/image" Target="../media/image11.png"/><Relationship Id="rId31" Type="http://schemas.openxmlformats.org/officeDocument/2006/relationships/image" Target="../media/image30.png"/><Relationship Id="rId4" Type="http://schemas.openxmlformats.org/officeDocument/2006/relationships/tags" Target="../tags/tag63.xml"/><Relationship Id="rId9" Type="http://schemas.openxmlformats.org/officeDocument/2006/relationships/tags" Target="../tags/tag68.xml"/><Relationship Id="rId14" Type="http://schemas.openxmlformats.org/officeDocument/2006/relationships/tags" Target="../tags/tag73.xml"/><Relationship Id="rId22" Type="http://schemas.openxmlformats.org/officeDocument/2006/relationships/image" Target="../media/image14.png"/><Relationship Id="rId27" Type="http://schemas.openxmlformats.org/officeDocument/2006/relationships/image" Target="../media/image19.png"/><Relationship Id="rId30" Type="http://schemas.openxmlformats.org/officeDocument/2006/relationships/image" Target="../media/image29.png"/><Relationship Id="rId8" Type="http://schemas.openxmlformats.org/officeDocument/2006/relationships/tags" Target="../tags/tag6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18" Type="http://schemas.openxmlformats.org/officeDocument/2006/relationships/image" Target="../media/image49.png"/><Relationship Id="rId3" Type="http://schemas.openxmlformats.org/officeDocument/2006/relationships/image" Target="../media/image34.svg"/><Relationship Id="rId21" Type="http://schemas.openxmlformats.org/officeDocument/2006/relationships/image" Target="../media/image52.sv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17" Type="http://schemas.openxmlformats.org/officeDocument/2006/relationships/image" Target="../media/image48.sv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5" Type="http://schemas.openxmlformats.org/officeDocument/2006/relationships/image" Target="../media/image46.svg"/><Relationship Id="rId10" Type="http://schemas.openxmlformats.org/officeDocument/2006/relationships/image" Target="../media/image41.png"/><Relationship Id="rId19" Type="http://schemas.openxmlformats.org/officeDocument/2006/relationships/image" Target="../media/image50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74.xml"/><Relationship Id="rId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75.xml"/><Relationship Id="rId4" Type="http://schemas.openxmlformats.org/officeDocument/2006/relationships/image" Target="../media/image5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图片 3" descr="2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8010" y="1366520"/>
            <a:ext cx="7793355" cy="4183380"/>
          </a:xfrm>
          <a:prstGeom prst="rect">
            <a:avLst/>
          </a:prstGeom>
        </p:spPr>
      </p:pic>
      <p:sp>
        <p:nvSpPr>
          <p:cNvPr id="1048600" name="矩形 12"/>
          <p:cNvSpPr/>
          <p:nvPr/>
        </p:nvSpPr>
        <p:spPr>
          <a:xfrm>
            <a:off x="12065" y="947420"/>
            <a:ext cx="9030335" cy="4962525"/>
          </a:xfrm>
          <a:prstGeom prst="rect">
            <a:avLst/>
          </a:prstGeom>
          <a:gradFill>
            <a:gsLst>
              <a:gs pos="0">
                <a:schemeClr val="bg1"/>
              </a:gs>
              <a:gs pos="55000">
                <a:srgbClr val="FFFFFF">
                  <a:alpha val="100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601" name="TextBox 2"/>
          <p:cNvSpPr/>
          <p:nvPr>
            <p:custDataLst>
              <p:tags r:id="rId1"/>
            </p:custDataLst>
          </p:nvPr>
        </p:nvSpPr>
        <p:spPr>
          <a:xfrm>
            <a:off x="919480" y="1306830"/>
            <a:ext cx="9048750" cy="2223135"/>
          </a:xfrm>
          <a:prstGeom prst="rect">
            <a:avLst/>
          </a:prstGeom>
          <a:noFill/>
          <a:ln w="9525">
            <a:noFill/>
          </a:ln>
        </p:spPr>
        <p:txBody>
          <a:bodyPr wrap="square" lIns="111656" tIns="55862" rIns="111656" bIns="55862" anchor="t">
            <a:noAutofit/>
          </a:bodyPr>
          <a:lstStyle/>
          <a:p>
            <a:pPr>
              <a:lnSpc>
                <a:spcPct val="150000"/>
              </a:lnSpc>
              <a:spcAft>
                <a:spcPts val="3000"/>
              </a:spcAft>
            </a:pPr>
            <a:r>
              <a:rPr lang="zh-CN" altLang="en-US" sz="40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基于openEuler Copilot System的企业智能化探索</a:t>
            </a:r>
          </a:p>
        </p:txBody>
      </p:sp>
      <p:pic>
        <p:nvPicPr>
          <p:cNvPr id="2097153" name="图片 5" descr="资源 1@4x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567035" y="836930"/>
            <a:ext cx="1355725" cy="432435"/>
          </a:xfrm>
          <a:prstGeom prst="rect">
            <a:avLst/>
          </a:prstGeom>
        </p:spPr>
      </p:pic>
      <p:pic>
        <p:nvPicPr>
          <p:cNvPr id="2097154" name="图片 6" descr="资源 1@4x(1)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042400" y="768985"/>
            <a:ext cx="1282700" cy="500380"/>
          </a:xfrm>
          <a:prstGeom prst="rect">
            <a:avLst/>
          </a:prstGeom>
        </p:spPr>
      </p:pic>
      <p:cxnSp>
        <p:nvCxnSpPr>
          <p:cNvPr id="3145728" name="直接连接符 2"/>
          <p:cNvCxnSpPr/>
          <p:nvPr/>
        </p:nvCxnSpPr>
        <p:spPr>
          <a:xfrm flipV="1">
            <a:off x="919480" y="3340735"/>
            <a:ext cx="8920480" cy="14605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97155" name="图片 1" descr="资源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480" y="3632835"/>
            <a:ext cx="1938020" cy="502920"/>
          </a:xfrm>
          <a:prstGeom prst="rect">
            <a:avLst/>
          </a:prstGeom>
        </p:spPr>
      </p:pic>
      <p:sp>
        <p:nvSpPr>
          <p:cNvPr id="2" name="TextBox 2"/>
          <p:cNvSpPr/>
          <p:nvPr>
            <p:custDataLst>
              <p:tags r:id="rId4"/>
            </p:custDataLst>
          </p:nvPr>
        </p:nvSpPr>
        <p:spPr>
          <a:xfrm>
            <a:off x="808990" y="4262120"/>
            <a:ext cx="2825750" cy="969010"/>
          </a:xfrm>
          <a:prstGeom prst="rect">
            <a:avLst/>
          </a:prstGeom>
          <a:noFill/>
          <a:ln w="9525">
            <a:noFill/>
          </a:ln>
        </p:spPr>
        <p:txBody>
          <a:bodyPr wrap="square" lIns="111656" tIns="55862" rIns="111656" bIns="55862" anchor="t">
            <a:noAutofit/>
          </a:bodyPr>
          <a:lstStyle/>
          <a:p>
            <a:pPr>
              <a:lnSpc>
                <a:spcPct val="150000"/>
              </a:lnSpc>
              <a:spcAft>
                <a:spcPts val="3000"/>
              </a:spcAft>
            </a:pP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产品与解决方案</a:t>
            </a:r>
            <a:r>
              <a:rPr lang="en-US" altLang="zh-CN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-- </a:t>
            </a:r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徐洋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69"/>
          <p:cNvSpPr/>
          <p:nvPr/>
        </p:nvSpPr>
        <p:spPr>
          <a:xfrm>
            <a:off x="3239395" y="1347647"/>
            <a:ext cx="2762250" cy="46043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/>
          <p:cNvSpPr/>
          <p:nvPr/>
        </p:nvSpPr>
        <p:spPr>
          <a:xfrm>
            <a:off x="6113487" y="1347647"/>
            <a:ext cx="2762250" cy="46043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9033290" y="1347647"/>
            <a:ext cx="2762250" cy="46043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317091" y="1347648"/>
            <a:ext cx="2762250" cy="46043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1"/>
            </p:custDataLst>
          </p:nvPr>
        </p:nvSpPr>
        <p:spPr bwMode="auto">
          <a:xfrm>
            <a:off x="390525" y="180975"/>
            <a:ext cx="4548188" cy="46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31" tIns="45716" rIns="91431" bIns="45716" anchor="t">
            <a:no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marL="0" lvl="1" indent="0">
              <a:buNone/>
            </a:pPr>
            <a:r>
              <a:rPr lang="zh-CN" altLang="en-US" sz="2400" b="1" kern="0" spc="50" dirty="0">
                <a:solidFill>
                  <a:srgbClr val="1D1D1A">
                    <a:alpha val="100000"/>
                  </a:srgbClr>
                </a:solidFill>
                <a:cs typeface="微软雅黑" panose="020B0503020204020204" charset="-122"/>
                <a:sym typeface="微软雅黑" panose="020B0503020204020204" charset="-122"/>
              </a:rPr>
              <a:t>企业业务的概要设计</a:t>
            </a:r>
            <a:r>
              <a:rPr lang="en-US" altLang="zh-CN" sz="2400" b="1" kern="0" spc="50" dirty="0">
                <a:solidFill>
                  <a:srgbClr val="1D1D1A">
                    <a:alpha val="100000"/>
                  </a:srgbClr>
                </a:solidFill>
                <a:cs typeface="微软雅黑" panose="020B0503020204020204" charset="-122"/>
                <a:sym typeface="微软雅黑" panose="020B0503020204020204" charset="-122"/>
              </a:rPr>
              <a:t>1</a:t>
            </a:r>
            <a:endParaRPr lang="zh-CN" altLang="en-US" sz="2400" b="1" kern="0" spc="50" dirty="0">
              <a:solidFill>
                <a:srgbClr val="1D1D1A">
                  <a:alpha val="100000"/>
                </a:srgbClr>
              </a:solidFill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92996" y="677836"/>
            <a:ext cx="1345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销售</a:t>
            </a:r>
            <a:r>
              <a:rPr lang="en-US" altLang="zh-CN" b="1" dirty="0"/>
              <a:t>&amp;</a:t>
            </a:r>
            <a:r>
              <a:rPr lang="zh-CN" altLang="en-US" b="1" dirty="0"/>
              <a:t>服务</a:t>
            </a:r>
            <a:endParaRPr lang="en-US" altLang="zh-CN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9573677" y="677836"/>
            <a:ext cx="1345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研发智能化</a:t>
            </a:r>
            <a:endParaRPr lang="en-US" altLang="zh-CN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1086564" y="677836"/>
            <a:ext cx="115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企业运营</a:t>
            </a:r>
            <a:endParaRPr lang="en-US" altLang="zh-CN" b="1" dirty="0"/>
          </a:p>
        </p:txBody>
      </p:sp>
      <p:sp>
        <p:nvSpPr>
          <p:cNvPr id="10" name="矩形 9"/>
          <p:cNvSpPr/>
          <p:nvPr/>
        </p:nvSpPr>
        <p:spPr>
          <a:xfrm>
            <a:off x="445022" y="1519102"/>
            <a:ext cx="2524979" cy="1886342"/>
          </a:xfrm>
          <a:prstGeom prst="rect">
            <a:avLst/>
          </a:prstGeom>
          <a:noFill/>
          <a:ln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88020" y="1595903"/>
            <a:ext cx="2425397" cy="1738553"/>
            <a:chOff x="523221" y="1582937"/>
            <a:chExt cx="2004766" cy="1297862"/>
          </a:xfrm>
        </p:grpSpPr>
        <p:sp>
          <p:nvSpPr>
            <p:cNvPr id="12" name="矩形 11"/>
            <p:cNvSpPr/>
            <p:nvPr/>
          </p:nvSpPr>
          <p:spPr>
            <a:xfrm>
              <a:off x="523221" y="1968257"/>
              <a:ext cx="968695" cy="272898"/>
            </a:xfrm>
            <a:prstGeom prst="rect">
              <a:avLst/>
            </a:prstGeom>
            <a:solidFill>
              <a:srgbClr val="E8E6E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研发域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523221" y="1582937"/>
              <a:ext cx="2004766" cy="322866"/>
            </a:xfrm>
            <a:prstGeom prst="rect">
              <a:avLst/>
            </a:prstGeom>
            <a:solidFill>
              <a:srgbClr val="DE1A3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企业知识库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1559292" y="1968257"/>
              <a:ext cx="968695" cy="272898"/>
            </a:xfrm>
            <a:prstGeom prst="rect">
              <a:avLst/>
            </a:prstGeom>
            <a:solidFill>
              <a:srgbClr val="E8E6E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财务域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523221" y="2288079"/>
              <a:ext cx="968695" cy="272898"/>
            </a:xfrm>
            <a:prstGeom prst="rect">
              <a:avLst/>
            </a:prstGeom>
            <a:solidFill>
              <a:srgbClr val="E8E6E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交付域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1559291" y="2288079"/>
              <a:ext cx="968695" cy="272898"/>
            </a:xfrm>
            <a:prstGeom prst="rect">
              <a:avLst/>
            </a:prstGeom>
            <a:solidFill>
              <a:srgbClr val="E8E6E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采供域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523221" y="2607901"/>
              <a:ext cx="968695" cy="272898"/>
            </a:xfrm>
            <a:prstGeom prst="rect">
              <a:avLst/>
            </a:prstGeom>
            <a:solidFill>
              <a:srgbClr val="E8E6E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市场域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1559291" y="2607901"/>
              <a:ext cx="968695" cy="272898"/>
            </a:xfrm>
            <a:prstGeom prst="rect">
              <a:avLst/>
            </a:prstGeom>
            <a:solidFill>
              <a:srgbClr val="E8E6E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…….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45021" y="3888573"/>
            <a:ext cx="2524979" cy="1886342"/>
            <a:chOff x="487680" y="1544855"/>
            <a:chExt cx="2087078" cy="1408189"/>
          </a:xfrm>
        </p:grpSpPr>
        <p:sp>
          <p:nvSpPr>
            <p:cNvPr id="20" name="矩形 19"/>
            <p:cNvSpPr/>
            <p:nvPr/>
          </p:nvSpPr>
          <p:spPr>
            <a:xfrm>
              <a:off x="487680" y="1544855"/>
              <a:ext cx="2087078" cy="1408189"/>
            </a:xfrm>
            <a:prstGeom prst="rect">
              <a:avLst/>
            </a:prstGeom>
            <a:noFill/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523221" y="1602188"/>
              <a:ext cx="2004766" cy="1297862"/>
              <a:chOff x="523221" y="1582937"/>
              <a:chExt cx="2004766" cy="1297862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523221" y="1968257"/>
                <a:ext cx="968695" cy="272898"/>
              </a:xfrm>
              <a:prstGeom prst="rect">
                <a:avLst/>
              </a:prstGeom>
              <a:solidFill>
                <a:srgbClr val="E8E6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tx1"/>
                    </a:solidFill>
                  </a:rPr>
                  <a:t>智能会议</a:t>
                </a: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523221" y="1582937"/>
                <a:ext cx="2004766" cy="322866"/>
              </a:xfrm>
              <a:prstGeom prst="rect">
                <a:avLst/>
              </a:prstGeom>
              <a:solidFill>
                <a:srgbClr val="DE1A3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企业工具</a:t>
                </a: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1559292" y="1968257"/>
                <a:ext cx="968695" cy="272898"/>
              </a:xfrm>
              <a:prstGeom prst="rect">
                <a:avLst/>
              </a:prstGeom>
              <a:solidFill>
                <a:srgbClr val="E8E6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tx1"/>
                    </a:solidFill>
                  </a:rPr>
                  <a:t>智能客服</a:t>
                </a: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523221" y="2288079"/>
                <a:ext cx="968695" cy="272898"/>
              </a:xfrm>
              <a:prstGeom prst="rect">
                <a:avLst/>
              </a:prstGeom>
              <a:solidFill>
                <a:srgbClr val="E8E6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tx1"/>
                    </a:solidFill>
                  </a:rPr>
                  <a:t>资产管理</a:t>
                </a: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1559291" y="2288079"/>
                <a:ext cx="968695" cy="272898"/>
              </a:xfrm>
              <a:prstGeom prst="rect">
                <a:avLst/>
              </a:prstGeom>
              <a:solidFill>
                <a:srgbClr val="E8E6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tx1"/>
                    </a:solidFill>
                  </a:rPr>
                  <a:t>知识地图</a:t>
                </a: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523221" y="2607901"/>
                <a:ext cx="968695" cy="272898"/>
              </a:xfrm>
              <a:prstGeom prst="rect">
                <a:avLst/>
              </a:prstGeom>
              <a:solidFill>
                <a:srgbClr val="E8E6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tx1"/>
                    </a:solidFill>
                  </a:rPr>
                  <a:t>考勤查询</a:t>
                </a: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559291" y="2607901"/>
                <a:ext cx="968695" cy="272898"/>
              </a:xfrm>
              <a:prstGeom prst="rect">
                <a:avLst/>
              </a:prstGeom>
              <a:solidFill>
                <a:srgbClr val="E8E6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…….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9" name="等腰三角形 38"/>
          <p:cNvSpPr/>
          <p:nvPr/>
        </p:nvSpPr>
        <p:spPr>
          <a:xfrm rot="10800000">
            <a:off x="1509236" y="1087746"/>
            <a:ext cx="235634" cy="13421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7018486" y="677836"/>
            <a:ext cx="875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供应链</a:t>
            </a:r>
            <a:endParaRPr lang="en-US" altLang="zh-CN" b="1" dirty="0"/>
          </a:p>
        </p:txBody>
      </p:sp>
      <p:grpSp>
        <p:nvGrpSpPr>
          <p:cNvPr id="41" name="组合 40"/>
          <p:cNvGrpSpPr/>
          <p:nvPr/>
        </p:nvGrpSpPr>
        <p:grpSpPr>
          <a:xfrm>
            <a:off x="3358031" y="3888573"/>
            <a:ext cx="2524978" cy="1886342"/>
            <a:chOff x="487680" y="1544855"/>
            <a:chExt cx="2087078" cy="1408189"/>
          </a:xfrm>
        </p:grpSpPr>
        <p:sp>
          <p:nvSpPr>
            <p:cNvPr id="42" name="矩形 41"/>
            <p:cNvSpPr/>
            <p:nvPr/>
          </p:nvSpPr>
          <p:spPr>
            <a:xfrm>
              <a:off x="487680" y="1544855"/>
              <a:ext cx="2087078" cy="1408189"/>
            </a:xfrm>
            <a:prstGeom prst="rect">
              <a:avLst/>
            </a:prstGeom>
            <a:noFill/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523221" y="1602188"/>
              <a:ext cx="2004766" cy="1297862"/>
              <a:chOff x="523221" y="1582937"/>
              <a:chExt cx="2004766" cy="1297862"/>
            </a:xfrm>
          </p:grpSpPr>
          <p:sp>
            <p:nvSpPr>
              <p:cNvPr id="44" name="矩形 43"/>
              <p:cNvSpPr/>
              <p:nvPr/>
            </p:nvSpPr>
            <p:spPr>
              <a:xfrm>
                <a:off x="523221" y="1968257"/>
                <a:ext cx="968695" cy="272898"/>
              </a:xfrm>
              <a:prstGeom prst="rect">
                <a:avLst/>
              </a:prstGeom>
              <a:solidFill>
                <a:srgbClr val="E8E6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tx1"/>
                    </a:solidFill>
                  </a:rPr>
                  <a:t>智能客服</a:t>
                </a:r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523221" y="1582937"/>
                <a:ext cx="2004766" cy="322866"/>
              </a:xfrm>
              <a:prstGeom prst="rect">
                <a:avLst/>
              </a:prstGeom>
              <a:solidFill>
                <a:srgbClr val="DE1A3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服务智能化</a:t>
                </a: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1559292" y="1968257"/>
                <a:ext cx="968695" cy="272898"/>
              </a:xfrm>
              <a:prstGeom prst="rect">
                <a:avLst/>
              </a:prstGeom>
              <a:solidFill>
                <a:srgbClr val="E8E6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tx1"/>
                    </a:solidFill>
                  </a:rPr>
                  <a:t>维护巡检</a:t>
                </a: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523221" y="2288079"/>
                <a:ext cx="968695" cy="272898"/>
              </a:xfrm>
              <a:prstGeom prst="rect">
                <a:avLst/>
              </a:prstGeom>
              <a:solidFill>
                <a:srgbClr val="E8E6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tx1"/>
                    </a:solidFill>
                  </a:rPr>
                  <a:t>质量风控</a:t>
                </a: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1559291" y="2288079"/>
                <a:ext cx="968695" cy="272898"/>
              </a:xfrm>
              <a:prstGeom prst="rect">
                <a:avLst/>
              </a:prstGeom>
              <a:solidFill>
                <a:srgbClr val="E8E6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>
                    <a:solidFill>
                      <a:schemeClr val="tx1"/>
                    </a:solidFill>
                  </a:rPr>
                  <a:t>技术满足度</a:t>
                </a: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523221" y="2607901"/>
                <a:ext cx="968695" cy="272898"/>
              </a:xfrm>
              <a:prstGeom prst="rect">
                <a:avLst/>
              </a:prstGeom>
              <a:solidFill>
                <a:srgbClr val="E8E6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>
                    <a:solidFill>
                      <a:schemeClr val="tx1"/>
                    </a:solidFill>
                  </a:rPr>
                  <a:t>样机生命周期及风险预测</a:t>
                </a:r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1559291" y="2607901"/>
                <a:ext cx="968695" cy="272898"/>
              </a:xfrm>
              <a:prstGeom prst="rect">
                <a:avLst/>
              </a:prstGeom>
              <a:solidFill>
                <a:srgbClr val="E8E6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……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91" name="组合 90"/>
          <p:cNvGrpSpPr/>
          <p:nvPr/>
        </p:nvGrpSpPr>
        <p:grpSpPr>
          <a:xfrm>
            <a:off x="6271040" y="3888573"/>
            <a:ext cx="2524978" cy="1886342"/>
            <a:chOff x="487680" y="1544855"/>
            <a:chExt cx="2087078" cy="1408189"/>
          </a:xfrm>
        </p:grpSpPr>
        <p:sp>
          <p:nvSpPr>
            <p:cNvPr id="92" name="矩形 91"/>
            <p:cNvSpPr/>
            <p:nvPr/>
          </p:nvSpPr>
          <p:spPr>
            <a:xfrm>
              <a:off x="487680" y="1544855"/>
              <a:ext cx="2087078" cy="1408189"/>
            </a:xfrm>
            <a:prstGeom prst="rect">
              <a:avLst/>
            </a:prstGeom>
            <a:noFill/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3" name="组合 92"/>
            <p:cNvGrpSpPr/>
            <p:nvPr/>
          </p:nvGrpSpPr>
          <p:grpSpPr>
            <a:xfrm>
              <a:off x="523221" y="1602188"/>
              <a:ext cx="2004766" cy="1297862"/>
              <a:chOff x="523221" y="1582937"/>
              <a:chExt cx="2004766" cy="1297862"/>
            </a:xfrm>
          </p:grpSpPr>
          <p:sp>
            <p:nvSpPr>
              <p:cNvPr id="94" name="矩形 93"/>
              <p:cNvSpPr/>
              <p:nvPr/>
            </p:nvSpPr>
            <p:spPr>
              <a:xfrm>
                <a:off x="523221" y="1968257"/>
                <a:ext cx="968695" cy="272898"/>
              </a:xfrm>
              <a:prstGeom prst="rect">
                <a:avLst/>
              </a:prstGeom>
              <a:solidFill>
                <a:srgbClr val="E8E6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tx1"/>
                    </a:solidFill>
                  </a:rPr>
                  <a:t>合规性检查</a:t>
                </a:r>
              </a:p>
            </p:txBody>
          </p:sp>
          <p:sp>
            <p:nvSpPr>
              <p:cNvPr id="95" name="矩形 94"/>
              <p:cNvSpPr/>
              <p:nvPr/>
            </p:nvSpPr>
            <p:spPr>
              <a:xfrm>
                <a:off x="523221" y="1582937"/>
                <a:ext cx="2004766" cy="322866"/>
              </a:xfrm>
              <a:prstGeom prst="rect">
                <a:avLst/>
              </a:prstGeom>
              <a:solidFill>
                <a:srgbClr val="DE1A3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采购</a:t>
                </a:r>
              </a:p>
            </p:txBody>
          </p:sp>
          <p:sp>
            <p:nvSpPr>
              <p:cNvPr id="96" name="矩形 95"/>
              <p:cNvSpPr/>
              <p:nvPr/>
            </p:nvSpPr>
            <p:spPr>
              <a:xfrm>
                <a:off x="1559292" y="1968257"/>
                <a:ext cx="968695" cy="272898"/>
              </a:xfrm>
              <a:prstGeom prst="rect">
                <a:avLst/>
              </a:prstGeom>
              <a:solidFill>
                <a:srgbClr val="E8E6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tx1"/>
                    </a:solidFill>
                  </a:rPr>
                  <a:t>合同管理</a:t>
                </a:r>
              </a:p>
            </p:txBody>
          </p:sp>
          <p:sp>
            <p:nvSpPr>
              <p:cNvPr id="97" name="矩形 96"/>
              <p:cNvSpPr/>
              <p:nvPr/>
            </p:nvSpPr>
            <p:spPr>
              <a:xfrm>
                <a:off x="523221" y="2288079"/>
                <a:ext cx="968695" cy="272898"/>
              </a:xfrm>
              <a:prstGeom prst="rect">
                <a:avLst/>
              </a:prstGeom>
              <a:solidFill>
                <a:srgbClr val="E8E6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>
                    <a:solidFill>
                      <a:schemeClr val="tx1"/>
                    </a:solidFill>
                  </a:rPr>
                  <a:t>监测采购异常</a:t>
                </a:r>
              </a:p>
            </p:txBody>
          </p:sp>
          <p:sp>
            <p:nvSpPr>
              <p:cNvPr id="98" name="矩形 97"/>
              <p:cNvSpPr/>
              <p:nvPr/>
            </p:nvSpPr>
            <p:spPr>
              <a:xfrm>
                <a:off x="1559291" y="2288079"/>
                <a:ext cx="968695" cy="272898"/>
              </a:xfrm>
              <a:prstGeom prst="rect">
                <a:avLst/>
              </a:prstGeom>
              <a:solidFill>
                <a:srgbClr val="E8E6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>
                    <a:solidFill>
                      <a:schemeClr val="tx1"/>
                    </a:solidFill>
                  </a:rPr>
                  <a:t>辅助订单管理</a:t>
                </a:r>
              </a:p>
            </p:txBody>
          </p:sp>
          <p:sp>
            <p:nvSpPr>
              <p:cNvPr id="99" name="矩形 98"/>
              <p:cNvSpPr/>
              <p:nvPr/>
            </p:nvSpPr>
            <p:spPr>
              <a:xfrm>
                <a:off x="523221" y="2607901"/>
                <a:ext cx="968695" cy="272898"/>
              </a:xfrm>
              <a:prstGeom prst="rect">
                <a:avLst/>
              </a:prstGeom>
              <a:solidFill>
                <a:srgbClr val="E8E6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>
                    <a:solidFill>
                      <a:schemeClr val="tx1"/>
                    </a:solidFill>
                  </a:rPr>
                  <a:t>辅助采购决策</a:t>
                </a:r>
              </a:p>
            </p:txBody>
          </p:sp>
          <p:sp>
            <p:nvSpPr>
              <p:cNvPr id="100" name="矩形 99"/>
              <p:cNvSpPr/>
              <p:nvPr/>
            </p:nvSpPr>
            <p:spPr>
              <a:xfrm>
                <a:off x="1559291" y="2607901"/>
                <a:ext cx="968695" cy="272898"/>
              </a:xfrm>
              <a:prstGeom prst="rect">
                <a:avLst/>
              </a:prstGeom>
              <a:solidFill>
                <a:srgbClr val="E8E6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……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11" name="组合 110"/>
          <p:cNvGrpSpPr/>
          <p:nvPr/>
        </p:nvGrpSpPr>
        <p:grpSpPr>
          <a:xfrm>
            <a:off x="9184050" y="3888573"/>
            <a:ext cx="2524978" cy="1886342"/>
            <a:chOff x="487680" y="1544855"/>
            <a:chExt cx="2087078" cy="1408189"/>
          </a:xfrm>
        </p:grpSpPr>
        <p:sp>
          <p:nvSpPr>
            <p:cNvPr id="112" name="矩形 111"/>
            <p:cNvSpPr/>
            <p:nvPr/>
          </p:nvSpPr>
          <p:spPr>
            <a:xfrm>
              <a:off x="487680" y="1544855"/>
              <a:ext cx="2087078" cy="1408189"/>
            </a:xfrm>
            <a:prstGeom prst="rect">
              <a:avLst/>
            </a:prstGeom>
            <a:noFill/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3" name="组合 112"/>
            <p:cNvGrpSpPr/>
            <p:nvPr/>
          </p:nvGrpSpPr>
          <p:grpSpPr>
            <a:xfrm>
              <a:off x="523221" y="1602188"/>
              <a:ext cx="2004766" cy="1297862"/>
              <a:chOff x="523221" y="1582937"/>
              <a:chExt cx="2004766" cy="1297862"/>
            </a:xfrm>
          </p:grpSpPr>
          <p:sp>
            <p:nvSpPr>
              <p:cNvPr id="114" name="矩形 113"/>
              <p:cNvSpPr/>
              <p:nvPr/>
            </p:nvSpPr>
            <p:spPr>
              <a:xfrm>
                <a:off x="523221" y="1968257"/>
                <a:ext cx="968695" cy="272898"/>
              </a:xfrm>
              <a:prstGeom prst="rect">
                <a:avLst/>
              </a:prstGeom>
              <a:solidFill>
                <a:srgbClr val="E8E6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AI</a:t>
                </a:r>
                <a:r>
                  <a:rPr lang="zh-CN" altLang="en-US" sz="1400" dirty="0">
                    <a:solidFill>
                      <a:schemeClr val="tx1"/>
                    </a:solidFill>
                  </a:rPr>
                  <a:t>辅助测试</a:t>
                </a:r>
              </a:p>
            </p:txBody>
          </p:sp>
          <p:sp>
            <p:nvSpPr>
              <p:cNvPr id="115" name="矩形 114"/>
              <p:cNvSpPr/>
              <p:nvPr/>
            </p:nvSpPr>
            <p:spPr>
              <a:xfrm>
                <a:off x="523221" y="1582937"/>
                <a:ext cx="2004766" cy="322866"/>
              </a:xfrm>
              <a:prstGeom prst="rect">
                <a:avLst/>
              </a:prstGeom>
              <a:solidFill>
                <a:srgbClr val="DE1A3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测试</a:t>
                </a:r>
                <a:r>
                  <a:rPr lang="en-US" altLang="zh-CN" dirty="0"/>
                  <a:t>&amp;</a:t>
                </a:r>
                <a:r>
                  <a:rPr lang="zh-CN" altLang="en-US" dirty="0"/>
                  <a:t>维护</a:t>
                </a:r>
              </a:p>
            </p:txBody>
          </p:sp>
          <p:sp>
            <p:nvSpPr>
              <p:cNvPr id="116" name="矩形 115"/>
              <p:cNvSpPr/>
              <p:nvPr/>
            </p:nvSpPr>
            <p:spPr>
              <a:xfrm>
                <a:off x="1559292" y="1968257"/>
                <a:ext cx="968695" cy="272898"/>
              </a:xfrm>
              <a:prstGeom prst="rect">
                <a:avLst/>
              </a:prstGeom>
              <a:solidFill>
                <a:srgbClr val="E8E6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tx1"/>
                    </a:solidFill>
                  </a:rPr>
                  <a:t>维护巡检</a:t>
                </a:r>
              </a:p>
            </p:txBody>
          </p:sp>
          <p:sp>
            <p:nvSpPr>
              <p:cNvPr id="117" name="矩形 116"/>
              <p:cNvSpPr/>
              <p:nvPr/>
            </p:nvSpPr>
            <p:spPr>
              <a:xfrm>
                <a:off x="523221" y="2288079"/>
                <a:ext cx="968695" cy="272898"/>
              </a:xfrm>
              <a:prstGeom prst="rect">
                <a:avLst/>
              </a:prstGeom>
              <a:solidFill>
                <a:srgbClr val="E8E6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>
                    <a:solidFill>
                      <a:schemeClr val="tx1"/>
                    </a:solidFill>
                  </a:rPr>
                  <a:t>产品手册自主生成</a:t>
                </a:r>
              </a:p>
            </p:txBody>
          </p:sp>
          <p:sp>
            <p:nvSpPr>
              <p:cNvPr id="118" name="矩形 117"/>
              <p:cNvSpPr/>
              <p:nvPr/>
            </p:nvSpPr>
            <p:spPr>
              <a:xfrm>
                <a:off x="1559291" y="2288079"/>
                <a:ext cx="968695" cy="272898"/>
              </a:xfrm>
              <a:prstGeom prst="rect">
                <a:avLst/>
              </a:prstGeom>
              <a:solidFill>
                <a:srgbClr val="E8E6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>
                    <a:solidFill>
                      <a:schemeClr val="tx1"/>
                    </a:solidFill>
                  </a:rPr>
                  <a:t>成本风险预警</a:t>
                </a:r>
              </a:p>
            </p:txBody>
          </p:sp>
          <p:sp>
            <p:nvSpPr>
              <p:cNvPr id="119" name="矩形 118"/>
              <p:cNvSpPr/>
              <p:nvPr/>
            </p:nvSpPr>
            <p:spPr>
              <a:xfrm>
                <a:off x="523221" y="2607901"/>
                <a:ext cx="968695" cy="272898"/>
              </a:xfrm>
              <a:prstGeom prst="rect">
                <a:avLst/>
              </a:prstGeom>
              <a:solidFill>
                <a:srgbClr val="E8E6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>
                    <a:solidFill>
                      <a:schemeClr val="tx1"/>
                    </a:solidFill>
                  </a:rPr>
                  <a:t>部件选型及生命周期</a:t>
                </a:r>
              </a:p>
            </p:txBody>
          </p:sp>
          <p:sp>
            <p:nvSpPr>
              <p:cNvPr id="120" name="矩形 119"/>
              <p:cNvSpPr/>
              <p:nvPr/>
            </p:nvSpPr>
            <p:spPr>
              <a:xfrm>
                <a:off x="1559291" y="2607901"/>
                <a:ext cx="968695" cy="272898"/>
              </a:xfrm>
              <a:prstGeom prst="rect">
                <a:avLst/>
              </a:prstGeom>
              <a:solidFill>
                <a:srgbClr val="E8E6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……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81" name="组合 80"/>
          <p:cNvGrpSpPr/>
          <p:nvPr/>
        </p:nvGrpSpPr>
        <p:grpSpPr>
          <a:xfrm>
            <a:off x="6264246" y="1519102"/>
            <a:ext cx="2524979" cy="1886342"/>
            <a:chOff x="487680" y="1544855"/>
            <a:chExt cx="2087078" cy="1408189"/>
          </a:xfrm>
        </p:grpSpPr>
        <p:sp>
          <p:nvSpPr>
            <p:cNvPr id="82" name="矩形 81"/>
            <p:cNvSpPr/>
            <p:nvPr/>
          </p:nvSpPr>
          <p:spPr>
            <a:xfrm>
              <a:off x="487680" y="1544855"/>
              <a:ext cx="2087078" cy="1408189"/>
            </a:xfrm>
            <a:prstGeom prst="rect">
              <a:avLst/>
            </a:prstGeom>
            <a:noFill/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3" name="组合 82"/>
            <p:cNvGrpSpPr/>
            <p:nvPr/>
          </p:nvGrpSpPr>
          <p:grpSpPr>
            <a:xfrm>
              <a:off x="523221" y="1602188"/>
              <a:ext cx="2004766" cy="1297862"/>
              <a:chOff x="523221" y="1582937"/>
              <a:chExt cx="2004766" cy="1297862"/>
            </a:xfrm>
          </p:grpSpPr>
          <p:sp>
            <p:nvSpPr>
              <p:cNvPr id="84" name="矩形 83"/>
              <p:cNvSpPr/>
              <p:nvPr/>
            </p:nvSpPr>
            <p:spPr>
              <a:xfrm>
                <a:off x="523221" y="1968257"/>
                <a:ext cx="968695" cy="272898"/>
              </a:xfrm>
              <a:prstGeom prst="rect">
                <a:avLst/>
              </a:prstGeom>
              <a:solidFill>
                <a:srgbClr val="E8E6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>
                    <a:solidFill>
                      <a:schemeClr val="tx1"/>
                    </a:solidFill>
                  </a:rPr>
                  <a:t>采购计划辅助决策</a:t>
                </a:r>
              </a:p>
            </p:txBody>
          </p:sp>
          <p:sp>
            <p:nvSpPr>
              <p:cNvPr id="85" name="矩形 84"/>
              <p:cNvSpPr/>
              <p:nvPr/>
            </p:nvSpPr>
            <p:spPr>
              <a:xfrm>
                <a:off x="523221" y="1582937"/>
                <a:ext cx="2004766" cy="322866"/>
              </a:xfrm>
              <a:prstGeom prst="rect">
                <a:avLst/>
              </a:prstGeom>
              <a:solidFill>
                <a:srgbClr val="DE1A3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供应</a:t>
                </a:r>
                <a:r>
                  <a:rPr lang="en-US" altLang="zh-CN" dirty="0"/>
                  <a:t>&amp;</a:t>
                </a:r>
                <a:r>
                  <a:rPr lang="zh-CN" altLang="en-US" dirty="0"/>
                  <a:t>制造</a:t>
                </a:r>
              </a:p>
            </p:txBody>
          </p:sp>
          <p:sp>
            <p:nvSpPr>
              <p:cNvPr id="86" name="矩形 85"/>
              <p:cNvSpPr/>
              <p:nvPr/>
            </p:nvSpPr>
            <p:spPr>
              <a:xfrm>
                <a:off x="1559292" y="1968257"/>
                <a:ext cx="968695" cy="272898"/>
              </a:xfrm>
              <a:prstGeom prst="rect">
                <a:avLst/>
              </a:prstGeom>
              <a:solidFill>
                <a:srgbClr val="E8E6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>
                    <a:solidFill>
                      <a:schemeClr val="tx1"/>
                    </a:solidFill>
                  </a:rPr>
                  <a:t>生产能耗节约</a:t>
                </a:r>
              </a:p>
            </p:txBody>
          </p:sp>
          <p:sp>
            <p:nvSpPr>
              <p:cNvPr id="87" name="矩形 86"/>
              <p:cNvSpPr/>
              <p:nvPr/>
            </p:nvSpPr>
            <p:spPr>
              <a:xfrm>
                <a:off x="523221" y="2288079"/>
                <a:ext cx="968695" cy="272898"/>
              </a:xfrm>
              <a:prstGeom prst="rect">
                <a:avLst/>
              </a:prstGeom>
              <a:solidFill>
                <a:srgbClr val="E8E6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>
                    <a:solidFill>
                      <a:schemeClr val="tx1"/>
                    </a:solidFill>
                  </a:rPr>
                  <a:t>资产利用率优化</a:t>
                </a:r>
              </a:p>
            </p:txBody>
          </p:sp>
          <p:sp>
            <p:nvSpPr>
              <p:cNvPr id="88" name="矩形 87"/>
              <p:cNvSpPr/>
              <p:nvPr/>
            </p:nvSpPr>
            <p:spPr>
              <a:xfrm>
                <a:off x="1559291" y="2288079"/>
                <a:ext cx="968695" cy="272898"/>
              </a:xfrm>
              <a:prstGeom prst="rect">
                <a:avLst/>
              </a:prstGeom>
              <a:solidFill>
                <a:srgbClr val="E8E6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tx1"/>
                    </a:solidFill>
                  </a:rPr>
                  <a:t>库存商务</a:t>
                </a:r>
              </a:p>
            </p:txBody>
          </p:sp>
          <p:sp>
            <p:nvSpPr>
              <p:cNvPr id="89" name="矩形 88"/>
              <p:cNvSpPr/>
              <p:nvPr/>
            </p:nvSpPr>
            <p:spPr>
              <a:xfrm>
                <a:off x="523221" y="2607901"/>
                <a:ext cx="968695" cy="272898"/>
              </a:xfrm>
              <a:prstGeom prst="rect">
                <a:avLst/>
              </a:prstGeom>
              <a:solidFill>
                <a:srgbClr val="E8E6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>
                    <a:solidFill>
                      <a:schemeClr val="tx1"/>
                    </a:solidFill>
                  </a:rPr>
                  <a:t>生产效率提升</a:t>
                </a:r>
              </a:p>
            </p:txBody>
          </p:sp>
          <p:sp>
            <p:nvSpPr>
              <p:cNvPr id="90" name="矩形 89"/>
              <p:cNvSpPr/>
              <p:nvPr/>
            </p:nvSpPr>
            <p:spPr>
              <a:xfrm>
                <a:off x="1559291" y="2607901"/>
                <a:ext cx="968695" cy="272898"/>
              </a:xfrm>
              <a:prstGeom prst="rect">
                <a:avLst/>
              </a:prstGeom>
              <a:solidFill>
                <a:srgbClr val="E8E6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…….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01" name="组合 100"/>
          <p:cNvGrpSpPr/>
          <p:nvPr/>
        </p:nvGrpSpPr>
        <p:grpSpPr>
          <a:xfrm>
            <a:off x="9177256" y="1519102"/>
            <a:ext cx="2524979" cy="1886342"/>
            <a:chOff x="487680" y="1544855"/>
            <a:chExt cx="2087078" cy="1408189"/>
          </a:xfrm>
        </p:grpSpPr>
        <p:sp>
          <p:nvSpPr>
            <p:cNvPr id="102" name="矩形 101"/>
            <p:cNvSpPr/>
            <p:nvPr/>
          </p:nvSpPr>
          <p:spPr>
            <a:xfrm>
              <a:off x="487680" y="1544855"/>
              <a:ext cx="2087078" cy="1408189"/>
            </a:xfrm>
            <a:prstGeom prst="rect">
              <a:avLst/>
            </a:prstGeom>
            <a:noFill/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3" name="组合 102"/>
            <p:cNvGrpSpPr/>
            <p:nvPr/>
          </p:nvGrpSpPr>
          <p:grpSpPr>
            <a:xfrm>
              <a:off x="523221" y="1602188"/>
              <a:ext cx="2004766" cy="1297862"/>
              <a:chOff x="523221" y="1582937"/>
              <a:chExt cx="2004766" cy="1297862"/>
            </a:xfrm>
          </p:grpSpPr>
          <p:sp>
            <p:nvSpPr>
              <p:cNvPr id="104" name="矩形 103"/>
              <p:cNvSpPr/>
              <p:nvPr/>
            </p:nvSpPr>
            <p:spPr>
              <a:xfrm>
                <a:off x="523221" y="1968257"/>
                <a:ext cx="968695" cy="272898"/>
              </a:xfrm>
              <a:prstGeom prst="rect">
                <a:avLst/>
              </a:prstGeom>
              <a:solidFill>
                <a:srgbClr val="E8E6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100" dirty="0">
                    <a:solidFill>
                      <a:schemeClr val="tx1"/>
                    </a:solidFill>
                  </a:rPr>
                  <a:t>代码生成及联想</a:t>
                </a:r>
              </a:p>
            </p:txBody>
          </p:sp>
          <p:sp>
            <p:nvSpPr>
              <p:cNvPr id="105" name="矩形 104"/>
              <p:cNvSpPr/>
              <p:nvPr/>
            </p:nvSpPr>
            <p:spPr>
              <a:xfrm>
                <a:off x="523221" y="1582937"/>
                <a:ext cx="2004766" cy="322866"/>
              </a:xfrm>
              <a:prstGeom prst="rect">
                <a:avLst/>
              </a:prstGeom>
              <a:solidFill>
                <a:srgbClr val="DE1A3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设计</a:t>
                </a:r>
                <a:r>
                  <a:rPr lang="en-US" altLang="zh-CN" dirty="0"/>
                  <a:t>&amp;</a:t>
                </a:r>
                <a:r>
                  <a:rPr lang="zh-CN" altLang="en-US" dirty="0"/>
                  <a:t>开发</a:t>
                </a:r>
              </a:p>
            </p:txBody>
          </p:sp>
          <p:sp>
            <p:nvSpPr>
              <p:cNvPr id="106" name="矩形 105"/>
              <p:cNvSpPr/>
              <p:nvPr/>
            </p:nvSpPr>
            <p:spPr>
              <a:xfrm>
                <a:off x="1559292" y="1968257"/>
                <a:ext cx="968695" cy="272898"/>
              </a:xfrm>
              <a:prstGeom prst="rect">
                <a:avLst/>
              </a:prstGeom>
              <a:solidFill>
                <a:srgbClr val="E8E6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tx1"/>
                    </a:solidFill>
                  </a:rPr>
                  <a:t>画图助手</a:t>
                </a:r>
              </a:p>
            </p:txBody>
          </p:sp>
          <p:sp>
            <p:nvSpPr>
              <p:cNvPr id="107" name="矩形 106"/>
              <p:cNvSpPr/>
              <p:nvPr/>
            </p:nvSpPr>
            <p:spPr>
              <a:xfrm>
                <a:off x="523221" y="2288079"/>
                <a:ext cx="968695" cy="272898"/>
              </a:xfrm>
              <a:prstGeom prst="rect">
                <a:avLst/>
              </a:prstGeom>
              <a:solidFill>
                <a:srgbClr val="E8E6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>
                    <a:solidFill>
                      <a:schemeClr val="tx1"/>
                    </a:solidFill>
                  </a:rPr>
                  <a:t>结构</a:t>
                </a:r>
                <a:r>
                  <a:rPr lang="en-US" altLang="zh-CN" sz="1200" dirty="0">
                    <a:solidFill>
                      <a:schemeClr val="tx1"/>
                    </a:solidFill>
                  </a:rPr>
                  <a:t>&amp;</a:t>
                </a:r>
                <a:r>
                  <a:rPr lang="zh-CN" altLang="en-US" sz="1200" dirty="0">
                    <a:solidFill>
                      <a:schemeClr val="tx1"/>
                    </a:solidFill>
                  </a:rPr>
                  <a:t>功耗</a:t>
                </a:r>
                <a:endParaRPr lang="en-US" altLang="zh-CN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zh-CN" altLang="en-US" sz="1200" dirty="0">
                    <a:solidFill>
                      <a:schemeClr val="tx1"/>
                    </a:solidFill>
                  </a:rPr>
                  <a:t>辅助决策</a:t>
                </a:r>
              </a:p>
            </p:txBody>
          </p:sp>
          <p:sp>
            <p:nvSpPr>
              <p:cNvPr id="108" name="矩形 107"/>
              <p:cNvSpPr/>
              <p:nvPr/>
            </p:nvSpPr>
            <p:spPr>
              <a:xfrm>
                <a:off x="1559291" y="2288079"/>
                <a:ext cx="968695" cy="272898"/>
              </a:xfrm>
              <a:prstGeom prst="rect">
                <a:avLst/>
              </a:prstGeom>
              <a:solidFill>
                <a:srgbClr val="E8E6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>
                    <a:solidFill>
                      <a:schemeClr val="tx1"/>
                    </a:solidFill>
                  </a:rPr>
                  <a:t>项目质量</a:t>
                </a:r>
                <a:endParaRPr lang="en-US" altLang="zh-CN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zh-CN" altLang="en-US" sz="1200" dirty="0">
                    <a:solidFill>
                      <a:schemeClr val="tx1"/>
                    </a:solidFill>
                  </a:rPr>
                  <a:t>风险预警</a:t>
                </a:r>
              </a:p>
            </p:txBody>
          </p:sp>
          <p:sp>
            <p:nvSpPr>
              <p:cNvPr id="109" name="矩形 108"/>
              <p:cNvSpPr/>
              <p:nvPr/>
            </p:nvSpPr>
            <p:spPr>
              <a:xfrm>
                <a:off x="523221" y="2607901"/>
                <a:ext cx="968695" cy="272898"/>
              </a:xfrm>
              <a:prstGeom prst="rect">
                <a:avLst/>
              </a:prstGeom>
              <a:solidFill>
                <a:srgbClr val="E8E6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>
                    <a:solidFill>
                      <a:schemeClr val="tx1"/>
                    </a:solidFill>
                  </a:rPr>
                  <a:t>产销服协同</a:t>
                </a:r>
              </a:p>
            </p:txBody>
          </p:sp>
          <p:sp>
            <p:nvSpPr>
              <p:cNvPr id="110" name="矩形 109"/>
              <p:cNvSpPr/>
              <p:nvPr/>
            </p:nvSpPr>
            <p:spPr>
              <a:xfrm>
                <a:off x="1559291" y="2607901"/>
                <a:ext cx="968695" cy="272898"/>
              </a:xfrm>
              <a:prstGeom prst="rect">
                <a:avLst/>
              </a:prstGeom>
              <a:solidFill>
                <a:srgbClr val="E8E6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…….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32" name="矩形 131"/>
          <p:cNvSpPr/>
          <p:nvPr/>
        </p:nvSpPr>
        <p:spPr>
          <a:xfrm>
            <a:off x="3351237" y="1519102"/>
            <a:ext cx="2524979" cy="1886342"/>
          </a:xfrm>
          <a:prstGeom prst="rect">
            <a:avLst/>
          </a:prstGeom>
          <a:noFill/>
          <a:ln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3" name="组合 132"/>
          <p:cNvGrpSpPr/>
          <p:nvPr/>
        </p:nvGrpSpPr>
        <p:grpSpPr>
          <a:xfrm>
            <a:off x="3394235" y="1595903"/>
            <a:ext cx="2425397" cy="1738553"/>
            <a:chOff x="523221" y="1582937"/>
            <a:chExt cx="2004766" cy="1297862"/>
          </a:xfrm>
        </p:grpSpPr>
        <p:sp>
          <p:nvSpPr>
            <p:cNvPr id="134" name="矩形 133"/>
            <p:cNvSpPr/>
            <p:nvPr/>
          </p:nvSpPr>
          <p:spPr>
            <a:xfrm>
              <a:off x="523221" y="1968257"/>
              <a:ext cx="968695" cy="272898"/>
            </a:xfrm>
            <a:prstGeom prst="rect">
              <a:avLst/>
            </a:prstGeom>
            <a:solidFill>
              <a:srgbClr val="E8E6E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投标助手</a:t>
              </a:r>
            </a:p>
          </p:txBody>
        </p:sp>
        <p:sp>
          <p:nvSpPr>
            <p:cNvPr id="135" name="矩形 134"/>
            <p:cNvSpPr/>
            <p:nvPr/>
          </p:nvSpPr>
          <p:spPr>
            <a:xfrm>
              <a:off x="523221" y="1582937"/>
              <a:ext cx="2004766" cy="322866"/>
            </a:xfrm>
            <a:prstGeom prst="rect">
              <a:avLst/>
            </a:prstGeom>
            <a:solidFill>
              <a:srgbClr val="DE1A3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销售辅助</a:t>
              </a:r>
            </a:p>
          </p:txBody>
        </p:sp>
        <p:sp>
          <p:nvSpPr>
            <p:cNvPr id="136" name="矩形 135"/>
            <p:cNvSpPr/>
            <p:nvPr/>
          </p:nvSpPr>
          <p:spPr>
            <a:xfrm>
              <a:off x="1559292" y="1968257"/>
              <a:ext cx="968695" cy="272898"/>
            </a:xfrm>
            <a:prstGeom prst="rect">
              <a:avLst/>
            </a:prstGeom>
            <a:solidFill>
              <a:srgbClr val="E8E6E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客户画像</a:t>
              </a:r>
            </a:p>
          </p:txBody>
        </p:sp>
        <p:sp>
          <p:nvSpPr>
            <p:cNvPr id="137" name="矩形 136"/>
            <p:cNvSpPr/>
            <p:nvPr/>
          </p:nvSpPr>
          <p:spPr>
            <a:xfrm>
              <a:off x="523221" y="2288079"/>
              <a:ext cx="968695" cy="272898"/>
            </a:xfrm>
            <a:prstGeom prst="rect">
              <a:avLst/>
            </a:prstGeom>
            <a:solidFill>
              <a:srgbClr val="E8E6E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方案匹配</a:t>
              </a:r>
            </a:p>
          </p:txBody>
        </p:sp>
        <p:sp>
          <p:nvSpPr>
            <p:cNvPr id="138" name="矩形 137"/>
            <p:cNvSpPr/>
            <p:nvPr/>
          </p:nvSpPr>
          <p:spPr>
            <a:xfrm>
              <a:off x="1559291" y="2288079"/>
              <a:ext cx="968695" cy="272898"/>
            </a:xfrm>
            <a:prstGeom prst="rect">
              <a:avLst/>
            </a:prstGeom>
            <a:solidFill>
              <a:srgbClr val="E8E6E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营销风控</a:t>
              </a:r>
            </a:p>
          </p:txBody>
        </p:sp>
        <p:sp>
          <p:nvSpPr>
            <p:cNvPr id="139" name="矩形 138"/>
            <p:cNvSpPr/>
            <p:nvPr/>
          </p:nvSpPr>
          <p:spPr>
            <a:xfrm>
              <a:off x="523221" y="2607901"/>
              <a:ext cx="968695" cy="272898"/>
            </a:xfrm>
            <a:prstGeom prst="rect">
              <a:avLst/>
            </a:prstGeom>
            <a:solidFill>
              <a:srgbClr val="E8E6E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供应链协同</a:t>
              </a:r>
            </a:p>
          </p:txBody>
        </p:sp>
        <p:sp>
          <p:nvSpPr>
            <p:cNvPr id="140" name="矩形 139"/>
            <p:cNvSpPr/>
            <p:nvPr/>
          </p:nvSpPr>
          <p:spPr>
            <a:xfrm>
              <a:off x="1559291" y="2607901"/>
              <a:ext cx="968695" cy="272898"/>
            </a:xfrm>
            <a:prstGeom prst="rect">
              <a:avLst/>
            </a:prstGeom>
            <a:solidFill>
              <a:srgbClr val="E8E6E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…….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等腰三角形 36"/>
          <p:cNvSpPr/>
          <p:nvPr/>
        </p:nvSpPr>
        <p:spPr>
          <a:xfrm rot="10800000">
            <a:off x="4430303" y="1081749"/>
            <a:ext cx="235634" cy="13421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37"/>
          <p:cNvSpPr/>
          <p:nvPr/>
        </p:nvSpPr>
        <p:spPr>
          <a:xfrm rot="10800000">
            <a:off x="7338461" y="1081768"/>
            <a:ext cx="235634" cy="13421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等腰三角形 50"/>
          <p:cNvSpPr/>
          <p:nvPr/>
        </p:nvSpPr>
        <p:spPr>
          <a:xfrm rot="10800000">
            <a:off x="10128801" y="1081749"/>
            <a:ext cx="235634" cy="13421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custDataLst>
              <p:tags r:id="rId1"/>
            </p:custDataLst>
          </p:nvPr>
        </p:nvSpPr>
        <p:spPr bwMode="auto">
          <a:xfrm>
            <a:off x="390525" y="180975"/>
            <a:ext cx="4548188" cy="46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31" tIns="45716" rIns="91431" bIns="45716" anchor="t">
            <a:no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marL="0" lvl="1" indent="0">
              <a:buNone/>
            </a:pPr>
            <a:r>
              <a:rPr lang="zh-CN" altLang="en-US" sz="2400" b="1" kern="0" spc="50" dirty="0">
                <a:solidFill>
                  <a:srgbClr val="1D1D1A">
                    <a:alpha val="100000"/>
                  </a:srgbClr>
                </a:solidFill>
                <a:cs typeface="微软雅黑" panose="020B0503020204020204" charset="-122"/>
                <a:sym typeface="微软雅黑" panose="020B0503020204020204" charset="-122"/>
              </a:rPr>
              <a:t>企业业务的概要设计</a:t>
            </a:r>
            <a:r>
              <a:rPr lang="en-US" altLang="zh-CN" sz="2400" b="1" kern="0" spc="50" dirty="0">
                <a:solidFill>
                  <a:srgbClr val="1D1D1A">
                    <a:alpha val="100000"/>
                  </a:srgbClr>
                </a:solidFill>
                <a:cs typeface="微软雅黑" panose="020B0503020204020204" charset="-122"/>
                <a:sym typeface="微软雅黑" panose="020B0503020204020204" charset="-122"/>
              </a:rPr>
              <a:t>2</a:t>
            </a:r>
            <a:endParaRPr lang="zh-CN" altLang="en-US" sz="2400" b="1" kern="0" spc="50" dirty="0">
              <a:solidFill>
                <a:srgbClr val="1D1D1A">
                  <a:alpha val="100000"/>
                </a:srgbClr>
              </a:solidFill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92996" y="677836"/>
            <a:ext cx="1345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人力资源</a:t>
            </a:r>
            <a:endParaRPr lang="en-US" altLang="zh-CN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1332506" y="667165"/>
            <a:ext cx="654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财务</a:t>
            </a:r>
            <a:endParaRPr lang="en-US" altLang="zh-CN" b="1" dirty="0"/>
          </a:p>
        </p:txBody>
      </p:sp>
      <p:sp>
        <p:nvSpPr>
          <p:cNvPr id="39" name="等腰三角形 38"/>
          <p:cNvSpPr/>
          <p:nvPr/>
        </p:nvSpPr>
        <p:spPr>
          <a:xfrm rot="10800000">
            <a:off x="1509236" y="1087746"/>
            <a:ext cx="235634" cy="13421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6606853" y="677836"/>
            <a:ext cx="1839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商务</a:t>
            </a:r>
            <a:r>
              <a:rPr lang="en-US" altLang="zh-CN" b="1" dirty="0"/>
              <a:t>&amp;</a:t>
            </a:r>
            <a:r>
              <a:rPr lang="zh-CN" altLang="en-US" b="1" dirty="0"/>
              <a:t>政府事务</a:t>
            </a:r>
            <a:endParaRPr lang="en-US" altLang="zh-CN" b="1" dirty="0"/>
          </a:p>
        </p:txBody>
      </p:sp>
      <p:grpSp>
        <p:nvGrpSpPr>
          <p:cNvPr id="19" name="组合 18"/>
          <p:cNvGrpSpPr/>
          <p:nvPr/>
        </p:nvGrpSpPr>
        <p:grpSpPr>
          <a:xfrm>
            <a:off x="445021" y="3879051"/>
            <a:ext cx="2524979" cy="1886342"/>
            <a:chOff x="487680" y="1544855"/>
            <a:chExt cx="2087078" cy="1408189"/>
          </a:xfrm>
        </p:grpSpPr>
        <p:sp>
          <p:nvSpPr>
            <p:cNvPr id="20" name="矩形 19"/>
            <p:cNvSpPr/>
            <p:nvPr/>
          </p:nvSpPr>
          <p:spPr>
            <a:xfrm>
              <a:off x="487680" y="1544855"/>
              <a:ext cx="2087078" cy="1408189"/>
            </a:xfrm>
            <a:prstGeom prst="rect">
              <a:avLst/>
            </a:prstGeom>
            <a:noFill/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523221" y="1602188"/>
              <a:ext cx="2004766" cy="1297862"/>
              <a:chOff x="523221" y="1582937"/>
              <a:chExt cx="2004766" cy="1297862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523221" y="1582937"/>
                <a:ext cx="2004766" cy="322866"/>
              </a:xfrm>
              <a:prstGeom prst="rect">
                <a:avLst/>
              </a:prstGeom>
              <a:solidFill>
                <a:srgbClr val="DE1A3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效率提升</a:t>
                </a: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1559292" y="1968257"/>
                <a:ext cx="968695" cy="272898"/>
              </a:xfrm>
              <a:prstGeom prst="rect">
                <a:avLst/>
              </a:prstGeom>
              <a:solidFill>
                <a:srgbClr val="E8E6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>
                    <a:solidFill>
                      <a:schemeClr val="tx1"/>
                    </a:solidFill>
                  </a:rPr>
                  <a:t>辅助财务核算</a:t>
                </a: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523221" y="2288079"/>
                <a:ext cx="968695" cy="272898"/>
              </a:xfrm>
              <a:prstGeom prst="rect">
                <a:avLst/>
              </a:prstGeom>
              <a:solidFill>
                <a:srgbClr val="E8E6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>
                    <a:solidFill>
                      <a:schemeClr val="tx1"/>
                    </a:solidFill>
                  </a:rPr>
                  <a:t>辅助对账</a:t>
                </a: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1559291" y="2288079"/>
                <a:ext cx="968695" cy="272898"/>
              </a:xfrm>
              <a:prstGeom prst="rect">
                <a:avLst/>
              </a:prstGeom>
              <a:solidFill>
                <a:srgbClr val="E8E6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>
                    <a:solidFill>
                      <a:schemeClr val="tx1"/>
                    </a:solidFill>
                  </a:rPr>
                  <a:t>辅助复检错误率</a:t>
                </a: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523221" y="2607901"/>
                <a:ext cx="968695" cy="272898"/>
              </a:xfrm>
              <a:prstGeom prst="rect">
                <a:avLst/>
              </a:prstGeom>
              <a:solidFill>
                <a:srgbClr val="E8E6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>
                    <a:solidFill>
                      <a:schemeClr val="tx1"/>
                    </a:solidFill>
                  </a:rPr>
                  <a:t>智能票据识别</a:t>
                </a: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559291" y="2607901"/>
                <a:ext cx="968695" cy="272898"/>
              </a:xfrm>
              <a:prstGeom prst="rect">
                <a:avLst/>
              </a:prstGeom>
              <a:solidFill>
                <a:srgbClr val="E8E6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…….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3358031" y="3879051"/>
            <a:ext cx="2524978" cy="1886342"/>
            <a:chOff x="487680" y="1544855"/>
            <a:chExt cx="2087078" cy="1408189"/>
          </a:xfrm>
        </p:grpSpPr>
        <p:sp>
          <p:nvSpPr>
            <p:cNvPr id="42" name="矩形 41"/>
            <p:cNvSpPr/>
            <p:nvPr/>
          </p:nvSpPr>
          <p:spPr>
            <a:xfrm>
              <a:off x="487680" y="1544855"/>
              <a:ext cx="2087078" cy="1408189"/>
            </a:xfrm>
            <a:prstGeom prst="rect">
              <a:avLst/>
            </a:prstGeom>
            <a:noFill/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523221" y="1602188"/>
              <a:ext cx="2004766" cy="1297862"/>
              <a:chOff x="523221" y="1582937"/>
              <a:chExt cx="2004766" cy="1297862"/>
            </a:xfrm>
          </p:grpSpPr>
          <p:sp>
            <p:nvSpPr>
              <p:cNvPr id="44" name="矩形 43"/>
              <p:cNvSpPr/>
              <p:nvPr/>
            </p:nvSpPr>
            <p:spPr>
              <a:xfrm>
                <a:off x="523221" y="1968257"/>
                <a:ext cx="968695" cy="272898"/>
              </a:xfrm>
              <a:prstGeom prst="rect">
                <a:avLst/>
              </a:prstGeom>
              <a:solidFill>
                <a:srgbClr val="E8E6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>
                    <a:solidFill>
                      <a:schemeClr val="tx1"/>
                    </a:solidFill>
                  </a:rPr>
                  <a:t>辅助员工关怀</a:t>
                </a:r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523221" y="1582937"/>
                <a:ext cx="2004766" cy="322866"/>
              </a:xfrm>
              <a:prstGeom prst="rect">
                <a:avLst/>
              </a:prstGeom>
              <a:solidFill>
                <a:srgbClr val="DE1A3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行政</a:t>
                </a: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1559292" y="1968257"/>
                <a:ext cx="968695" cy="272898"/>
              </a:xfrm>
              <a:prstGeom prst="rect">
                <a:avLst/>
              </a:prstGeom>
              <a:solidFill>
                <a:srgbClr val="E8E6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>
                    <a:solidFill>
                      <a:schemeClr val="tx1"/>
                    </a:solidFill>
                  </a:rPr>
                  <a:t>辅助事务提醒</a:t>
                </a: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523221" y="2288079"/>
                <a:ext cx="968695" cy="272898"/>
              </a:xfrm>
              <a:prstGeom prst="rect">
                <a:avLst/>
              </a:prstGeom>
              <a:solidFill>
                <a:srgbClr val="E8E6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>
                    <a:solidFill>
                      <a:schemeClr val="tx1"/>
                    </a:solidFill>
                  </a:rPr>
                  <a:t>资产管理</a:t>
                </a:r>
                <a:endParaRPr lang="en-US" altLang="zh-CN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zh-CN" altLang="en-US" sz="1200" dirty="0">
                    <a:solidFill>
                      <a:schemeClr val="tx1"/>
                    </a:solidFill>
                  </a:rPr>
                  <a:t>消耗量预测</a:t>
                </a:r>
                <a:endParaRPr lang="en-US" altLang="zh-CN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1559291" y="2288079"/>
                <a:ext cx="968695" cy="272898"/>
              </a:xfrm>
              <a:prstGeom prst="rect">
                <a:avLst/>
              </a:prstGeom>
              <a:solidFill>
                <a:srgbClr val="E8E6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>
                    <a:solidFill>
                      <a:schemeClr val="tx1"/>
                    </a:solidFill>
                  </a:rPr>
                  <a:t>能耗监控</a:t>
                </a: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523221" y="2607901"/>
                <a:ext cx="968695" cy="272898"/>
              </a:xfrm>
              <a:prstGeom prst="rect">
                <a:avLst/>
              </a:prstGeom>
              <a:solidFill>
                <a:srgbClr val="E8E6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>
                    <a:solidFill>
                      <a:schemeClr val="tx1"/>
                    </a:solidFill>
                  </a:rPr>
                  <a:t>安全识别</a:t>
                </a:r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1559291" y="2607901"/>
                <a:ext cx="968695" cy="272898"/>
              </a:xfrm>
              <a:prstGeom prst="rect">
                <a:avLst/>
              </a:prstGeom>
              <a:solidFill>
                <a:srgbClr val="E8E6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……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91" name="组合 90"/>
          <p:cNvGrpSpPr/>
          <p:nvPr/>
        </p:nvGrpSpPr>
        <p:grpSpPr>
          <a:xfrm>
            <a:off x="6271040" y="3879051"/>
            <a:ext cx="2524978" cy="1886342"/>
            <a:chOff x="487680" y="1544855"/>
            <a:chExt cx="2087078" cy="1408189"/>
          </a:xfrm>
        </p:grpSpPr>
        <p:sp>
          <p:nvSpPr>
            <p:cNvPr id="92" name="矩形 91"/>
            <p:cNvSpPr/>
            <p:nvPr/>
          </p:nvSpPr>
          <p:spPr>
            <a:xfrm>
              <a:off x="487680" y="1544855"/>
              <a:ext cx="2087078" cy="1408189"/>
            </a:xfrm>
            <a:prstGeom prst="rect">
              <a:avLst/>
            </a:prstGeom>
            <a:noFill/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3" name="组合 92"/>
            <p:cNvGrpSpPr/>
            <p:nvPr/>
          </p:nvGrpSpPr>
          <p:grpSpPr>
            <a:xfrm>
              <a:off x="523221" y="1602188"/>
              <a:ext cx="2004766" cy="1297862"/>
              <a:chOff x="523221" y="1582937"/>
              <a:chExt cx="2004766" cy="1297862"/>
            </a:xfrm>
          </p:grpSpPr>
          <p:sp>
            <p:nvSpPr>
              <p:cNvPr id="94" name="矩形 93"/>
              <p:cNvSpPr/>
              <p:nvPr/>
            </p:nvSpPr>
            <p:spPr>
              <a:xfrm>
                <a:off x="523221" y="1968257"/>
                <a:ext cx="968695" cy="272898"/>
              </a:xfrm>
              <a:prstGeom prst="rect">
                <a:avLst/>
              </a:prstGeom>
              <a:solidFill>
                <a:srgbClr val="E8E6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>
                    <a:solidFill>
                      <a:schemeClr val="tx1"/>
                    </a:solidFill>
                  </a:rPr>
                  <a:t>辅助生成宣传文案</a:t>
                </a:r>
              </a:p>
            </p:txBody>
          </p:sp>
          <p:sp>
            <p:nvSpPr>
              <p:cNvPr id="95" name="矩形 94"/>
              <p:cNvSpPr/>
              <p:nvPr/>
            </p:nvSpPr>
            <p:spPr>
              <a:xfrm>
                <a:off x="523221" y="1582937"/>
                <a:ext cx="2004766" cy="322866"/>
              </a:xfrm>
              <a:prstGeom prst="rect">
                <a:avLst/>
              </a:prstGeom>
              <a:solidFill>
                <a:srgbClr val="DE1A3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品牌</a:t>
                </a:r>
              </a:p>
            </p:txBody>
          </p:sp>
          <p:sp>
            <p:nvSpPr>
              <p:cNvPr id="96" name="矩形 95"/>
              <p:cNvSpPr/>
              <p:nvPr/>
            </p:nvSpPr>
            <p:spPr>
              <a:xfrm>
                <a:off x="1559292" y="1968257"/>
                <a:ext cx="968695" cy="272898"/>
              </a:xfrm>
              <a:prstGeom prst="rect">
                <a:avLst/>
              </a:prstGeom>
              <a:solidFill>
                <a:srgbClr val="E8E6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tx1"/>
                    </a:solidFill>
                  </a:rPr>
                  <a:t>辅助制图</a:t>
                </a:r>
              </a:p>
            </p:txBody>
          </p:sp>
          <p:sp>
            <p:nvSpPr>
              <p:cNvPr id="97" name="矩形 96"/>
              <p:cNvSpPr/>
              <p:nvPr/>
            </p:nvSpPr>
            <p:spPr>
              <a:xfrm>
                <a:off x="523221" y="2288079"/>
                <a:ext cx="968695" cy="272898"/>
              </a:xfrm>
              <a:prstGeom prst="rect">
                <a:avLst/>
              </a:prstGeom>
              <a:solidFill>
                <a:srgbClr val="E8E6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>
                    <a:solidFill>
                      <a:schemeClr val="tx1"/>
                    </a:solidFill>
                  </a:rPr>
                  <a:t>辅助对外接待</a:t>
                </a:r>
              </a:p>
            </p:txBody>
          </p:sp>
          <p:sp>
            <p:nvSpPr>
              <p:cNvPr id="98" name="矩形 97"/>
              <p:cNvSpPr/>
              <p:nvPr/>
            </p:nvSpPr>
            <p:spPr>
              <a:xfrm>
                <a:off x="1559291" y="2288079"/>
                <a:ext cx="968695" cy="272898"/>
              </a:xfrm>
              <a:prstGeom prst="rect">
                <a:avLst/>
              </a:prstGeom>
              <a:solidFill>
                <a:srgbClr val="E8E6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>
                    <a:solidFill>
                      <a:schemeClr val="tx1"/>
                    </a:solidFill>
                  </a:rPr>
                  <a:t>宣传文案</a:t>
                </a:r>
                <a:endParaRPr lang="en-US" altLang="zh-CN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zh-CN" altLang="en-US" sz="1200" dirty="0">
                    <a:solidFill>
                      <a:schemeClr val="tx1"/>
                    </a:solidFill>
                  </a:rPr>
                  <a:t>合规性检查</a:t>
                </a:r>
              </a:p>
            </p:txBody>
          </p:sp>
          <p:sp>
            <p:nvSpPr>
              <p:cNvPr id="99" name="矩形 98"/>
              <p:cNvSpPr/>
              <p:nvPr/>
            </p:nvSpPr>
            <p:spPr>
              <a:xfrm>
                <a:off x="523221" y="2607901"/>
                <a:ext cx="968695" cy="272898"/>
              </a:xfrm>
              <a:prstGeom prst="rect">
                <a:avLst/>
              </a:prstGeom>
              <a:solidFill>
                <a:srgbClr val="E8E6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>
                    <a:solidFill>
                      <a:schemeClr val="tx1"/>
                    </a:solidFill>
                  </a:rPr>
                  <a:t>辅助活动策划</a:t>
                </a:r>
                <a:endParaRPr lang="en-US" altLang="zh-CN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zh-CN" altLang="en-US" sz="1200" dirty="0">
                    <a:solidFill>
                      <a:schemeClr val="tx1"/>
                    </a:solidFill>
                  </a:rPr>
                  <a:t>辅助会展</a:t>
                </a:r>
              </a:p>
            </p:txBody>
          </p:sp>
          <p:sp>
            <p:nvSpPr>
              <p:cNvPr id="100" name="矩形 99"/>
              <p:cNvSpPr/>
              <p:nvPr/>
            </p:nvSpPr>
            <p:spPr>
              <a:xfrm>
                <a:off x="1559291" y="2607901"/>
                <a:ext cx="968695" cy="272898"/>
              </a:xfrm>
              <a:prstGeom prst="rect">
                <a:avLst/>
              </a:prstGeom>
              <a:solidFill>
                <a:srgbClr val="E8E6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……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0" name="矩形 9"/>
          <p:cNvSpPr/>
          <p:nvPr/>
        </p:nvSpPr>
        <p:spPr>
          <a:xfrm>
            <a:off x="445022" y="1528622"/>
            <a:ext cx="2524979" cy="1886342"/>
          </a:xfrm>
          <a:prstGeom prst="rect">
            <a:avLst/>
          </a:prstGeom>
          <a:noFill/>
          <a:ln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88020" y="1605423"/>
            <a:ext cx="2425397" cy="1738553"/>
            <a:chOff x="523221" y="1582937"/>
            <a:chExt cx="2004766" cy="1297862"/>
          </a:xfrm>
        </p:grpSpPr>
        <p:sp>
          <p:nvSpPr>
            <p:cNvPr id="12" name="矩形 11"/>
            <p:cNvSpPr/>
            <p:nvPr/>
          </p:nvSpPr>
          <p:spPr>
            <a:xfrm>
              <a:off x="523221" y="1968257"/>
              <a:ext cx="968695" cy="272898"/>
            </a:xfrm>
            <a:prstGeom prst="rect">
              <a:avLst/>
            </a:prstGeom>
            <a:solidFill>
              <a:srgbClr val="E8E6E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回报率预测</a:t>
              </a:r>
              <a:endParaRPr lang="en-US" altLang="zh-CN" sz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523221" y="1582937"/>
              <a:ext cx="2004766" cy="322866"/>
            </a:xfrm>
            <a:prstGeom prst="rect">
              <a:avLst/>
            </a:prstGeom>
            <a:solidFill>
              <a:srgbClr val="DE1A3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辅助决策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1559292" y="1968257"/>
              <a:ext cx="968695" cy="272898"/>
            </a:xfrm>
            <a:prstGeom prst="rect">
              <a:avLst/>
            </a:prstGeom>
            <a:solidFill>
              <a:srgbClr val="E8E6E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合规辅助决策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523221" y="2288079"/>
              <a:ext cx="968695" cy="272898"/>
            </a:xfrm>
            <a:prstGeom prst="rect">
              <a:avLst/>
            </a:prstGeom>
            <a:solidFill>
              <a:srgbClr val="E8E6E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税务助手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1559291" y="2288079"/>
              <a:ext cx="968695" cy="272898"/>
            </a:xfrm>
            <a:prstGeom prst="rect">
              <a:avLst/>
            </a:prstGeom>
            <a:solidFill>
              <a:srgbClr val="E8E6E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风险控制增强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543825" y="2605805"/>
              <a:ext cx="968695" cy="272898"/>
            </a:xfrm>
            <a:prstGeom prst="rect">
              <a:avLst/>
            </a:prstGeom>
            <a:solidFill>
              <a:srgbClr val="E8E6E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利率决策辅助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1559291" y="2607901"/>
              <a:ext cx="968695" cy="272898"/>
            </a:xfrm>
            <a:prstGeom prst="rect">
              <a:avLst/>
            </a:prstGeom>
            <a:solidFill>
              <a:srgbClr val="E8E6E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…….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6271040" y="1528622"/>
            <a:ext cx="2524979" cy="1886342"/>
            <a:chOff x="487680" y="1544855"/>
            <a:chExt cx="2087078" cy="1408189"/>
          </a:xfrm>
        </p:grpSpPr>
        <p:sp>
          <p:nvSpPr>
            <p:cNvPr id="82" name="矩形 81"/>
            <p:cNvSpPr/>
            <p:nvPr/>
          </p:nvSpPr>
          <p:spPr>
            <a:xfrm>
              <a:off x="487680" y="1544855"/>
              <a:ext cx="2087078" cy="1408189"/>
            </a:xfrm>
            <a:prstGeom prst="rect">
              <a:avLst/>
            </a:prstGeom>
            <a:noFill/>
            <a:ln>
              <a:solidFill>
                <a:srgbClr val="00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3" name="组合 82"/>
            <p:cNvGrpSpPr/>
            <p:nvPr/>
          </p:nvGrpSpPr>
          <p:grpSpPr>
            <a:xfrm>
              <a:off x="523221" y="1602188"/>
              <a:ext cx="2004766" cy="1297862"/>
              <a:chOff x="523221" y="1582937"/>
              <a:chExt cx="2004766" cy="1297862"/>
            </a:xfrm>
          </p:grpSpPr>
          <p:sp>
            <p:nvSpPr>
              <p:cNvPr id="84" name="矩形 83"/>
              <p:cNvSpPr/>
              <p:nvPr/>
            </p:nvSpPr>
            <p:spPr>
              <a:xfrm>
                <a:off x="523221" y="1968257"/>
                <a:ext cx="968695" cy="272898"/>
              </a:xfrm>
              <a:prstGeom prst="rect">
                <a:avLst/>
              </a:prstGeom>
              <a:solidFill>
                <a:srgbClr val="E8E6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>
                    <a:solidFill>
                      <a:schemeClr val="tx1"/>
                    </a:solidFill>
                  </a:rPr>
                  <a:t>合同管理合规</a:t>
                </a:r>
              </a:p>
            </p:txBody>
          </p:sp>
          <p:sp>
            <p:nvSpPr>
              <p:cNvPr id="85" name="矩形 84"/>
              <p:cNvSpPr/>
              <p:nvPr/>
            </p:nvSpPr>
            <p:spPr>
              <a:xfrm>
                <a:off x="523221" y="1582937"/>
                <a:ext cx="2004766" cy="322866"/>
              </a:xfrm>
              <a:prstGeom prst="rect">
                <a:avLst/>
              </a:prstGeom>
              <a:solidFill>
                <a:srgbClr val="DE1A3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商务</a:t>
                </a:r>
              </a:p>
            </p:txBody>
          </p:sp>
          <p:sp>
            <p:nvSpPr>
              <p:cNvPr id="86" name="矩形 85"/>
              <p:cNvSpPr/>
              <p:nvPr/>
            </p:nvSpPr>
            <p:spPr>
              <a:xfrm>
                <a:off x="1559292" y="1968257"/>
                <a:ext cx="968695" cy="272898"/>
              </a:xfrm>
              <a:prstGeom prst="rect">
                <a:avLst/>
              </a:prstGeom>
              <a:solidFill>
                <a:srgbClr val="E8E6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>
                    <a:solidFill>
                      <a:schemeClr val="tx1"/>
                    </a:solidFill>
                  </a:rPr>
                  <a:t>多类型</a:t>
                </a:r>
                <a:endParaRPr lang="en-US" altLang="zh-CN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zh-CN" altLang="en-US" sz="1200" dirty="0">
                    <a:solidFill>
                      <a:schemeClr val="tx1"/>
                    </a:solidFill>
                  </a:rPr>
                  <a:t>合同管理</a:t>
                </a:r>
              </a:p>
            </p:txBody>
          </p:sp>
          <p:sp>
            <p:nvSpPr>
              <p:cNvPr id="87" name="矩形 86"/>
              <p:cNvSpPr/>
              <p:nvPr/>
            </p:nvSpPr>
            <p:spPr>
              <a:xfrm>
                <a:off x="523221" y="2288079"/>
                <a:ext cx="968695" cy="272898"/>
              </a:xfrm>
              <a:prstGeom prst="rect">
                <a:avLst/>
              </a:prstGeom>
              <a:solidFill>
                <a:srgbClr val="E8E6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>
                    <a:solidFill>
                      <a:schemeClr val="tx1"/>
                    </a:solidFill>
                  </a:rPr>
                  <a:t>智能报告生成</a:t>
                </a:r>
              </a:p>
            </p:txBody>
          </p:sp>
          <p:sp>
            <p:nvSpPr>
              <p:cNvPr id="88" name="矩形 87"/>
              <p:cNvSpPr/>
              <p:nvPr/>
            </p:nvSpPr>
            <p:spPr>
              <a:xfrm>
                <a:off x="1559291" y="2288079"/>
                <a:ext cx="968695" cy="272898"/>
              </a:xfrm>
              <a:prstGeom prst="rect">
                <a:avLst/>
              </a:prstGeom>
              <a:solidFill>
                <a:srgbClr val="E8E6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>
                    <a:solidFill>
                      <a:schemeClr val="tx1"/>
                    </a:solidFill>
                  </a:rPr>
                  <a:t>政策解读</a:t>
                </a:r>
                <a:endParaRPr lang="en-US" altLang="zh-CN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zh-CN" altLang="en-US" sz="1200" dirty="0">
                    <a:solidFill>
                      <a:schemeClr val="tx1"/>
                    </a:solidFill>
                  </a:rPr>
                  <a:t>辅助决策</a:t>
                </a:r>
              </a:p>
            </p:txBody>
          </p:sp>
          <p:sp>
            <p:nvSpPr>
              <p:cNvPr id="89" name="矩形 88"/>
              <p:cNvSpPr/>
              <p:nvPr/>
            </p:nvSpPr>
            <p:spPr>
              <a:xfrm>
                <a:off x="523221" y="2607901"/>
                <a:ext cx="968695" cy="272898"/>
              </a:xfrm>
              <a:prstGeom prst="rect">
                <a:avLst/>
              </a:prstGeom>
              <a:solidFill>
                <a:srgbClr val="E8E6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>
                    <a:solidFill>
                      <a:schemeClr val="tx1"/>
                    </a:solidFill>
                  </a:rPr>
                  <a:t>监控贸易规则</a:t>
                </a:r>
              </a:p>
            </p:txBody>
          </p:sp>
          <p:sp>
            <p:nvSpPr>
              <p:cNvPr id="90" name="矩形 89"/>
              <p:cNvSpPr/>
              <p:nvPr/>
            </p:nvSpPr>
            <p:spPr>
              <a:xfrm>
                <a:off x="1559291" y="2607901"/>
                <a:ext cx="968695" cy="272898"/>
              </a:xfrm>
              <a:prstGeom prst="rect">
                <a:avLst/>
              </a:prstGeom>
              <a:solidFill>
                <a:srgbClr val="E8E6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 dirty="0">
                    <a:solidFill>
                      <a:schemeClr val="tx1"/>
                    </a:solidFill>
                  </a:rPr>
                  <a:t>…….</a:t>
                </a:r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32" name="矩形 131"/>
          <p:cNvSpPr/>
          <p:nvPr/>
        </p:nvSpPr>
        <p:spPr>
          <a:xfrm>
            <a:off x="3358031" y="1528622"/>
            <a:ext cx="2524979" cy="1886342"/>
          </a:xfrm>
          <a:prstGeom prst="rect">
            <a:avLst/>
          </a:prstGeom>
          <a:noFill/>
          <a:ln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3" name="组合 132"/>
          <p:cNvGrpSpPr/>
          <p:nvPr/>
        </p:nvGrpSpPr>
        <p:grpSpPr>
          <a:xfrm>
            <a:off x="3401029" y="1605423"/>
            <a:ext cx="2425397" cy="1738553"/>
            <a:chOff x="523221" y="1582937"/>
            <a:chExt cx="2004766" cy="1297862"/>
          </a:xfrm>
        </p:grpSpPr>
        <p:sp>
          <p:nvSpPr>
            <p:cNvPr id="134" name="矩形 133"/>
            <p:cNvSpPr/>
            <p:nvPr/>
          </p:nvSpPr>
          <p:spPr>
            <a:xfrm>
              <a:off x="523221" y="1968257"/>
              <a:ext cx="968695" cy="272898"/>
            </a:xfrm>
            <a:prstGeom prst="rect">
              <a:avLst/>
            </a:prstGeom>
            <a:solidFill>
              <a:srgbClr val="E8E6E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AI</a:t>
              </a:r>
              <a:r>
                <a:rPr lang="zh-CN" altLang="en-US" sz="1400" dirty="0">
                  <a:solidFill>
                    <a:schemeClr val="tx1"/>
                  </a:solidFill>
                </a:rPr>
                <a:t>简历筛选</a:t>
              </a:r>
            </a:p>
          </p:txBody>
        </p:sp>
        <p:sp>
          <p:nvSpPr>
            <p:cNvPr id="135" name="矩形 134"/>
            <p:cNvSpPr/>
            <p:nvPr/>
          </p:nvSpPr>
          <p:spPr>
            <a:xfrm>
              <a:off x="523221" y="1582937"/>
              <a:ext cx="2004766" cy="322866"/>
            </a:xfrm>
            <a:prstGeom prst="rect">
              <a:avLst/>
            </a:prstGeom>
            <a:solidFill>
              <a:srgbClr val="DE1A3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人事</a:t>
              </a:r>
            </a:p>
          </p:txBody>
        </p:sp>
        <p:sp>
          <p:nvSpPr>
            <p:cNvPr id="136" name="矩形 135"/>
            <p:cNvSpPr/>
            <p:nvPr/>
          </p:nvSpPr>
          <p:spPr>
            <a:xfrm>
              <a:off x="1559292" y="1968257"/>
              <a:ext cx="968695" cy="272898"/>
            </a:xfrm>
            <a:prstGeom prst="rect">
              <a:avLst/>
            </a:prstGeom>
            <a:solidFill>
              <a:srgbClr val="E8E6E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虚拟培训师</a:t>
              </a:r>
            </a:p>
          </p:txBody>
        </p:sp>
        <p:sp>
          <p:nvSpPr>
            <p:cNvPr id="137" name="矩形 136"/>
            <p:cNvSpPr/>
            <p:nvPr/>
          </p:nvSpPr>
          <p:spPr>
            <a:xfrm>
              <a:off x="523221" y="2288079"/>
              <a:ext cx="968695" cy="272898"/>
            </a:xfrm>
            <a:prstGeom prst="rect">
              <a:avLst/>
            </a:prstGeom>
            <a:solidFill>
              <a:srgbClr val="E8E6E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智能报告生成</a:t>
              </a:r>
            </a:p>
          </p:txBody>
        </p:sp>
        <p:sp>
          <p:nvSpPr>
            <p:cNvPr id="138" name="矩形 137"/>
            <p:cNvSpPr/>
            <p:nvPr/>
          </p:nvSpPr>
          <p:spPr>
            <a:xfrm>
              <a:off x="1559291" y="2288079"/>
              <a:ext cx="968695" cy="272898"/>
            </a:xfrm>
            <a:prstGeom prst="rect">
              <a:avLst/>
            </a:prstGeom>
            <a:solidFill>
              <a:srgbClr val="E8E6E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人事合同管理</a:t>
              </a:r>
            </a:p>
          </p:txBody>
        </p:sp>
        <p:sp>
          <p:nvSpPr>
            <p:cNvPr id="139" name="矩形 138"/>
            <p:cNvSpPr/>
            <p:nvPr/>
          </p:nvSpPr>
          <p:spPr>
            <a:xfrm>
              <a:off x="523221" y="2607901"/>
              <a:ext cx="968695" cy="272898"/>
            </a:xfrm>
            <a:prstGeom prst="rect">
              <a:avLst/>
            </a:prstGeom>
            <a:solidFill>
              <a:srgbClr val="E8E6E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薪酬福利优化</a:t>
              </a:r>
            </a:p>
          </p:txBody>
        </p:sp>
        <p:sp>
          <p:nvSpPr>
            <p:cNvPr id="140" name="矩形 139"/>
            <p:cNvSpPr/>
            <p:nvPr/>
          </p:nvSpPr>
          <p:spPr>
            <a:xfrm>
              <a:off x="1559291" y="2607901"/>
              <a:ext cx="968695" cy="272898"/>
            </a:xfrm>
            <a:prstGeom prst="rect">
              <a:avLst/>
            </a:prstGeom>
            <a:solidFill>
              <a:srgbClr val="E8E6E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…….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9867896" y="2885988"/>
            <a:ext cx="2118380" cy="42060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辅助决策</a:t>
            </a:r>
          </a:p>
        </p:txBody>
      </p:sp>
      <p:sp>
        <p:nvSpPr>
          <p:cNvPr id="37" name="等腰三角形 36"/>
          <p:cNvSpPr/>
          <p:nvPr/>
        </p:nvSpPr>
        <p:spPr>
          <a:xfrm rot="10800000">
            <a:off x="4430303" y="1081749"/>
            <a:ext cx="235634" cy="13421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37"/>
          <p:cNvSpPr/>
          <p:nvPr/>
        </p:nvSpPr>
        <p:spPr>
          <a:xfrm rot="10800000">
            <a:off x="7338461" y="1081768"/>
            <a:ext cx="235634" cy="13421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9867896" y="3526094"/>
            <a:ext cx="2118380" cy="42060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业务地图</a:t>
            </a:r>
          </a:p>
        </p:txBody>
      </p:sp>
      <p:sp>
        <p:nvSpPr>
          <p:cNvPr id="67" name="矩形 66"/>
          <p:cNvSpPr/>
          <p:nvPr/>
        </p:nvSpPr>
        <p:spPr>
          <a:xfrm>
            <a:off x="9867894" y="4163699"/>
            <a:ext cx="2118381" cy="42060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高效率工具</a:t>
            </a:r>
          </a:p>
        </p:txBody>
      </p:sp>
      <p:sp>
        <p:nvSpPr>
          <p:cNvPr id="32" name="矩形 31"/>
          <p:cNvSpPr/>
          <p:nvPr/>
        </p:nvSpPr>
        <p:spPr>
          <a:xfrm>
            <a:off x="488019" y="4472008"/>
            <a:ext cx="1171942" cy="365561"/>
          </a:xfrm>
          <a:prstGeom prst="rect">
            <a:avLst/>
          </a:prstGeom>
          <a:solidFill>
            <a:srgbClr val="E8E6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/>
                </a:solidFill>
              </a:rPr>
              <a:t>报销合规初筛</a:t>
            </a:r>
          </a:p>
        </p:txBody>
      </p:sp>
      <p:sp>
        <p:nvSpPr>
          <p:cNvPr id="58" name="矩形 57"/>
          <p:cNvSpPr/>
          <p:nvPr/>
        </p:nvSpPr>
        <p:spPr>
          <a:xfrm>
            <a:off x="9867896" y="2209669"/>
            <a:ext cx="2118380" cy="42060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数字员工</a:t>
            </a:r>
          </a:p>
        </p:txBody>
      </p:sp>
      <p:sp>
        <p:nvSpPr>
          <p:cNvPr id="60" name="矩形 59"/>
          <p:cNvSpPr/>
          <p:nvPr/>
        </p:nvSpPr>
        <p:spPr>
          <a:xfrm>
            <a:off x="317091" y="1347648"/>
            <a:ext cx="2762250" cy="46043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3232602" y="1347648"/>
            <a:ext cx="2762250" cy="46043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6157916" y="1342746"/>
            <a:ext cx="2762250" cy="46043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左大括号 67"/>
          <p:cNvSpPr/>
          <p:nvPr/>
        </p:nvSpPr>
        <p:spPr>
          <a:xfrm rot="10800000">
            <a:off x="9073426" y="2022082"/>
            <a:ext cx="542197" cy="3059505"/>
          </a:xfrm>
          <a:prstGeom prst="lef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/>
          <p:cNvSpPr/>
          <p:nvPr/>
        </p:nvSpPr>
        <p:spPr>
          <a:xfrm>
            <a:off x="9791696" y="2004874"/>
            <a:ext cx="2268272" cy="2726376"/>
          </a:xfrm>
          <a:prstGeom prst="rect">
            <a:avLst/>
          </a:prstGeom>
          <a:noFill/>
          <a:ln>
            <a:solidFill>
              <a:srgbClr val="0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custDataLst>
              <p:tags r:id="rId1"/>
            </p:custDataLst>
          </p:nvPr>
        </p:nvSpPr>
        <p:spPr bwMode="auto">
          <a:xfrm>
            <a:off x="521268" y="205105"/>
            <a:ext cx="5620452" cy="46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31" tIns="45716" rIns="91431" bIns="45716" anchor="t">
            <a:no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marL="0" lvl="1" indent="0">
              <a:buNone/>
            </a:pPr>
            <a:r>
              <a:rPr lang="zh-CN" altLang="en-US" sz="2400" b="1" kern="0" spc="50" dirty="0">
                <a:solidFill>
                  <a:srgbClr val="1D1D1A">
                    <a:alpha val="100000"/>
                  </a:srgbClr>
                </a:solidFill>
                <a:cs typeface="微软雅黑" panose="020B0503020204020204" charset="-122"/>
                <a:sym typeface="微软雅黑" panose="020B0503020204020204" charset="-122"/>
              </a:rPr>
              <a:t>基于大模型落地，对框架的规划</a:t>
            </a:r>
          </a:p>
        </p:txBody>
      </p:sp>
      <p:pic>
        <p:nvPicPr>
          <p:cNvPr id="31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6"/>
          <a:srcRect t="15362" b="10386"/>
          <a:stretch>
            <a:fillRect/>
          </a:stretch>
        </p:blipFill>
        <p:spPr>
          <a:xfrm>
            <a:off x="14213840" y="-812800"/>
            <a:ext cx="2083435" cy="346075"/>
          </a:xfrm>
          <a:prstGeom prst="rect">
            <a:avLst/>
          </a:prstGeom>
        </p:spPr>
      </p:pic>
      <p:pic>
        <p:nvPicPr>
          <p:cNvPr id="33" name="图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4213840" y="-1205230"/>
            <a:ext cx="1621155" cy="296545"/>
          </a:xfrm>
          <a:prstGeom prst="rect">
            <a:avLst/>
          </a:prstGeom>
        </p:spPr>
      </p:pic>
      <p:sp>
        <p:nvSpPr>
          <p:cNvPr id="53" name="矩形 52"/>
          <p:cNvSpPr/>
          <p:nvPr/>
        </p:nvSpPr>
        <p:spPr>
          <a:xfrm>
            <a:off x="1811020" y="749935"/>
            <a:ext cx="8724265" cy="578929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901825" y="996315"/>
            <a:ext cx="441325" cy="1659255"/>
          </a:xfrm>
          <a:prstGeom prst="rect">
            <a:avLst/>
          </a:prstGeom>
          <a:solidFill>
            <a:srgbClr val="D9D9D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用户作业层</a:t>
            </a:r>
          </a:p>
        </p:txBody>
      </p:sp>
      <p:sp>
        <p:nvSpPr>
          <p:cNvPr id="55" name="矩形 54"/>
          <p:cNvSpPr/>
          <p:nvPr/>
        </p:nvSpPr>
        <p:spPr>
          <a:xfrm>
            <a:off x="1901825" y="2880995"/>
            <a:ext cx="441325" cy="1659255"/>
          </a:xfrm>
          <a:prstGeom prst="rect">
            <a:avLst/>
          </a:prstGeom>
          <a:solidFill>
            <a:srgbClr val="D9D9D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应用服务层</a:t>
            </a:r>
          </a:p>
        </p:txBody>
      </p:sp>
      <p:sp>
        <p:nvSpPr>
          <p:cNvPr id="56" name="矩形 55"/>
          <p:cNvSpPr/>
          <p:nvPr/>
        </p:nvSpPr>
        <p:spPr>
          <a:xfrm>
            <a:off x="1901825" y="4765675"/>
            <a:ext cx="441325" cy="1659255"/>
          </a:xfrm>
          <a:prstGeom prst="rect">
            <a:avLst/>
          </a:prstGeom>
          <a:solidFill>
            <a:srgbClr val="D9D9D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基础设施层</a:t>
            </a:r>
          </a:p>
        </p:txBody>
      </p:sp>
      <p:sp>
        <p:nvSpPr>
          <p:cNvPr id="57" name="矩形 56"/>
          <p:cNvSpPr/>
          <p:nvPr/>
        </p:nvSpPr>
        <p:spPr>
          <a:xfrm>
            <a:off x="4205605" y="2882265"/>
            <a:ext cx="3366135" cy="165798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7647305" y="2880995"/>
            <a:ext cx="868680" cy="165798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9523730" y="2880995"/>
            <a:ext cx="936625" cy="165798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2507615" y="4766310"/>
            <a:ext cx="1263015" cy="165798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3844290" y="4765040"/>
            <a:ext cx="940435" cy="165798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4866005" y="4765040"/>
            <a:ext cx="1724660" cy="165798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6658610" y="4765040"/>
            <a:ext cx="1033780" cy="165798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7753350" y="4765040"/>
            <a:ext cx="2707640" cy="165798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5" name="组合 64"/>
          <p:cNvGrpSpPr/>
          <p:nvPr/>
        </p:nvGrpSpPr>
        <p:grpSpPr>
          <a:xfrm>
            <a:off x="2468880" y="996950"/>
            <a:ext cx="6663690" cy="3387090"/>
            <a:chOff x="4559" y="1514"/>
            <a:chExt cx="10494" cy="5334"/>
          </a:xfrm>
        </p:grpSpPr>
        <p:sp>
          <p:nvSpPr>
            <p:cNvPr id="66" name="矩形 65"/>
            <p:cNvSpPr/>
            <p:nvPr/>
          </p:nvSpPr>
          <p:spPr>
            <a:xfrm>
              <a:off x="4559" y="1514"/>
              <a:ext cx="10494" cy="261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4765" y="2089"/>
              <a:ext cx="2932" cy="19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8426" y="1519"/>
              <a:ext cx="2599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/>
                <a:t>知识管理流水线</a:t>
              </a: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4778" y="2255"/>
              <a:ext cx="510" cy="1734"/>
            </a:xfrm>
            <a:prstGeom prst="rect">
              <a:avLst/>
            </a:prstGeom>
            <a:noFill/>
          </p:spPr>
          <p:txBody>
            <a:bodyPr vert="eaVert" wrap="square" rtlCol="0">
              <a:noAutofit/>
            </a:bodyPr>
            <a:lstStyle/>
            <a:p>
              <a:r>
                <a:rPr lang="zh-CN" altLang="en-US" sz="1400"/>
                <a:t>知识库管理</a:t>
              </a:r>
            </a:p>
          </p:txBody>
        </p:sp>
        <p:sp>
          <p:nvSpPr>
            <p:cNvPr id="70" name="矩形 69"/>
            <p:cNvSpPr/>
            <p:nvPr/>
          </p:nvSpPr>
          <p:spPr>
            <a:xfrm>
              <a:off x="5294" y="2165"/>
              <a:ext cx="1092" cy="54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>
                  <a:solidFill>
                    <a:schemeClr val="tx1"/>
                  </a:solidFill>
                </a:rPr>
                <a:t>知识库</a:t>
              </a: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</a:rPr>
                <a:t>增删改</a:t>
              </a:r>
            </a:p>
          </p:txBody>
        </p:sp>
        <p:sp>
          <p:nvSpPr>
            <p:cNvPr id="71" name="矩形 70"/>
            <p:cNvSpPr/>
            <p:nvPr/>
          </p:nvSpPr>
          <p:spPr>
            <a:xfrm>
              <a:off x="6478" y="2165"/>
              <a:ext cx="1092" cy="54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1000">
                  <a:solidFill>
                    <a:schemeClr val="tx1"/>
                  </a:solidFill>
                  <a:sym typeface="+mn-ea"/>
                </a:rPr>
                <a:t>知识库</a:t>
              </a:r>
            </a:p>
            <a:p>
              <a:pPr lvl="0" algn="ctr">
                <a:buClrTx/>
                <a:buSzTx/>
                <a:buFontTx/>
              </a:pPr>
              <a:r>
                <a:rPr lang="zh-CN" altLang="en-US" sz="1000">
                  <a:solidFill>
                    <a:schemeClr val="tx1"/>
                  </a:solidFill>
                  <a:sym typeface="+mn-ea"/>
                </a:rPr>
                <a:t>分层管理</a:t>
              </a:r>
            </a:p>
          </p:txBody>
        </p:sp>
        <p:sp>
          <p:nvSpPr>
            <p:cNvPr id="72" name="矩形 71"/>
            <p:cNvSpPr/>
            <p:nvPr/>
          </p:nvSpPr>
          <p:spPr>
            <a:xfrm>
              <a:off x="5294" y="2791"/>
              <a:ext cx="1092" cy="54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1000">
                  <a:solidFill>
                    <a:schemeClr val="tx1"/>
                  </a:solidFill>
                  <a:sym typeface="+mn-ea"/>
                </a:rPr>
                <a:t>权限管理</a:t>
              </a:r>
            </a:p>
          </p:txBody>
        </p:sp>
        <p:sp>
          <p:nvSpPr>
            <p:cNvPr id="73" name="矩形 72"/>
            <p:cNvSpPr/>
            <p:nvPr/>
          </p:nvSpPr>
          <p:spPr>
            <a:xfrm>
              <a:off x="6478" y="2791"/>
              <a:ext cx="1092" cy="54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1000">
                  <a:solidFill>
                    <a:schemeClr val="tx1"/>
                  </a:solidFill>
                  <a:sym typeface="+mn-ea"/>
                </a:rPr>
                <a:t>知识库</a:t>
              </a:r>
            </a:p>
            <a:p>
              <a:pPr lvl="0" algn="ctr">
                <a:buClrTx/>
                <a:buSzTx/>
                <a:buFontTx/>
              </a:pPr>
              <a:r>
                <a:rPr lang="zh-CN" altLang="en-US" sz="1000">
                  <a:solidFill>
                    <a:schemeClr val="tx1"/>
                  </a:solidFill>
                  <a:sym typeface="+mn-ea"/>
                </a:rPr>
                <a:t>信息导出</a:t>
              </a:r>
            </a:p>
          </p:txBody>
        </p:sp>
        <p:sp>
          <p:nvSpPr>
            <p:cNvPr id="74" name="矩形 73"/>
            <p:cNvSpPr/>
            <p:nvPr/>
          </p:nvSpPr>
          <p:spPr>
            <a:xfrm>
              <a:off x="5294" y="3417"/>
              <a:ext cx="1092" cy="540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>
                  <a:solidFill>
                    <a:schemeClr val="tx1"/>
                  </a:solidFill>
                </a:rPr>
                <a:t>知识库</a:t>
              </a:r>
            </a:p>
            <a:p>
              <a:pPr algn="ctr"/>
              <a:r>
                <a:rPr lang="zh-CN" altLang="en-US" sz="1000">
                  <a:solidFill>
                    <a:schemeClr val="tx1"/>
                  </a:solidFill>
                </a:rPr>
                <a:t>订阅</a:t>
              </a:r>
            </a:p>
          </p:txBody>
        </p:sp>
        <p:sp>
          <p:nvSpPr>
            <p:cNvPr id="75" name="矩形 74"/>
            <p:cNvSpPr/>
            <p:nvPr/>
          </p:nvSpPr>
          <p:spPr>
            <a:xfrm>
              <a:off x="6478" y="3417"/>
              <a:ext cx="1092" cy="540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>
                  <a:solidFill>
                    <a:schemeClr val="tx1"/>
                  </a:solidFill>
                </a:rPr>
                <a:t>版本管理</a:t>
              </a:r>
            </a:p>
          </p:txBody>
        </p:sp>
        <p:sp>
          <p:nvSpPr>
            <p:cNvPr id="76" name="矩形 75"/>
            <p:cNvSpPr/>
            <p:nvPr/>
          </p:nvSpPr>
          <p:spPr>
            <a:xfrm>
              <a:off x="7827" y="2088"/>
              <a:ext cx="1686" cy="19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7853" y="2436"/>
              <a:ext cx="510" cy="1372"/>
            </a:xfrm>
            <a:prstGeom prst="rect">
              <a:avLst/>
            </a:prstGeom>
            <a:noFill/>
          </p:spPr>
          <p:txBody>
            <a:bodyPr vert="eaVert" wrap="square" rtlCol="0">
              <a:noAutofit/>
            </a:bodyPr>
            <a:lstStyle/>
            <a:p>
              <a:r>
                <a:rPr lang="zh-CN" altLang="en-US" sz="1400"/>
                <a:t>资产管理</a:t>
              </a:r>
            </a:p>
          </p:txBody>
        </p:sp>
        <p:sp>
          <p:nvSpPr>
            <p:cNvPr id="78" name="矩形 77"/>
            <p:cNvSpPr/>
            <p:nvPr/>
          </p:nvSpPr>
          <p:spPr>
            <a:xfrm>
              <a:off x="8334" y="2165"/>
              <a:ext cx="1092" cy="54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1000">
                  <a:solidFill>
                    <a:schemeClr val="tx1"/>
                  </a:solidFill>
                  <a:sym typeface="+mn-ea"/>
                </a:rPr>
                <a:t>资产</a:t>
              </a:r>
            </a:p>
            <a:p>
              <a:pPr lvl="0" algn="ctr">
                <a:buClrTx/>
                <a:buSzTx/>
                <a:buFontTx/>
              </a:pPr>
              <a:r>
                <a:rPr lang="zh-CN" altLang="en-US" sz="1000">
                  <a:solidFill>
                    <a:schemeClr val="tx1"/>
                  </a:solidFill>
                  <a:sym typeface="+mn-ea"/>
                </a:rPr>
                <a:t>增删改</a:t>
              </a:r>
            </a:p>
          </p:txBody>
        </p:sp>
        <p:sp>
          <p:nvSpPr>
            <p:cNvPr id="79" name="矩形 78"/>
            <p:cNvSpPr/>
            <p:nvPr/>
          </p:nvSpPr>
          <p:spPr>
            <a:xfrm>
              <a:off x="8334" y="2791"/>
              <a:ext cx="1092" cy="54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1000" dirty="0">
                  <a:solidFill>
                    <a:schemeClr val="tx1"/>
                  </a:solidFill>
                  <a:sym typeface="+mn-ea"/>
                </a:rPr>
                <a:t>资产</a:t>
              </a:r>
            </a:p>
            <a:p>
              <a:pPr lvl="0" algn="ctr">
                <a:buClrTx/>
                <a:buSzTx/>
                <a:buFontTx/>
              </a:pPr>
              <a:r>
                <a:rPr lang="zh-CN" altLang="en-US" sz="1000" dirty="0">
                  <a:solidFill>
                    <a:schemeClr val="tx1"/>
                  </a:solidFill>
                  <a:sym typeface="+mn-ea"/>
                </a:rPr>
                <a:t>重导入</a:t>
              </a:r>
            </a:p>
          </p:txBody>
        </p:sp>
        <p:sp>
          <p:nvSpPr>
            <p:cNvPr id="80" name="矩形 79"/>
            <p:cNvSpPr/>
            <p:nvPr/>
          </p:nvSpPr>
          <p:spPr>
            <a:xfrm>
              <a:off x="8334" y="3417"/>
              <a:ext cx="1092" cy="54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1000">
                  <a:solidFill>
                    <a:schemeClr val="tx1"/>
                  </a:solidFill>
                  <a:sym typeface="+mn-ea"/>
                </a:rPr>
                <a:t>自动更新</a:t>
              </a:r>
            </a:p>
          </p:txBody>
        </p:sp>
        <p:sp>
          <p:nvSpPr>
            <p:cNvPr id="121" name="矩形 120"/>
            <p:cNvSpPr/>
            <p:nvPr/>
          </p:nvSpPr>
          <p:spPr>
            <a:xfrm>
              <a:off x="9606" y="2088"/>
              <a:ext cx="1686" cy="19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矩形 121"/>
            <p:cNvSpPr/>
            <p:nvPr/>
          </p:nvSpPr>
          <p:spPr>
            <a:xfrm>
              <a:off x="10113" y="2165"/>
              <a:ext cx="1092" cy="54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1000">
                  <a:solidFill>
                    <a:schemeClr val="tx1"/>
                  </a:solidFill>
                  <a:sym typeface="+mn-ea"/>
                </a:rPr>
                <a:t>全链路</a:t>
              </a:r>
            </a:p>
            <a:p>
              <a:pPr lvl="0" algn="ctr">
                <a:buClrTx/>
                <a:buSzTx/>
                <a:buFontTx/>
              </a:pPr>
              <a:r>
                <a:rPr lang="zh-CN" altLang="en-US" sz="1000">
                  <a:solidFill>
                    <a:schemeClr val="tx1"/>
                  </a:solidFill>
                  <a:sym typeface="+mn-ea"/>
                </a:rPr>
                <a:t>追溯</a:t>
              </a:r>
            </a:p>
          </p:txBody>
        </p:sp>
        <p:sp>
          <p:nvSpPr>
            <p:cNvPr id="123" name="矩形 122"/>
            <p:cNvSpPr/>
            <p:nvPr/>
          </p:nvSpPr>
          <p:spPr>
            <a:xfrm>
              <a:off x="10113" y="2791"/>
              <a:ext cx="1092" cy="54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1000">
                  <a:solidFill>
                    <a:schemeClr val="tx1"/>
                  </a:solidFill>
                  <a:sym typeface="+mn-ea"/>
                </a:rPr>
                <a:t>任务中心</a:t>
              </a:r>
            </a:p>
          </p:txBody>
        </p:sp>
        <p:sp>
          <p:nvSpPr>
            <p:cNvPr id="124" name="矩形 123"/>
            <p:cNvSpPr/>
            <p:nvPr/>
          </p:nvSpPr>
          <p:spPr>
            <a:xfrm>
              <a:off x="10113" y="3417"/>
              <a:ext cx="1092" cy="540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1000">
                  <a:solidFill>
                    <a:schemeClr val="tx1"/>
                  </a:solidFill>
                  <a:sym typeface="+mn-ea"/>
                </a:rPr>
                <a:t>切片预览</a:t>
              </a:r>
            </a:p>
          </p:txBody>
        </p:sp>
        <p:sp>
          <p:nvSpPr>
            <p:cNvPr id="125" name="文本框 124"/>
            <p:cNvSpPr txBox="1"/>
            <p:nvPr/>
          </p:nvSpPr>
          <p:spPr>
            <a:xfrm>
              <a:off x="9606" y="2255"/>
              <a:ext cx="510" cy="1734"/>
            </a:xfrm>
            <a:prstGeom prst="rect">
              <a:avLst/>
            </a:prstGeom>
            <a:noFill/>
          </p:spPr>
          <p:txBody>
            <a:bodyPr vert="eaVert" wrap="square" rtlCol="0">
              <a:noAutofit/>
            </a:bodyPr>
            <a:lstStyle/>
            <a:p>
              <a:r>
                <a:rPr lang="zh-CN" altLang="en-US" sz="1400"/>
                <a:t>知识库管理</a:t>
              </a:r>
            </a:p>
          </p:txBody>
        </p:sp>
        <p:sp>
          <p:nvSpPr>
            <p:cNvPr id="126" name="矩形 125"/>
            <p:cNvSpPr/>
            <p:nvPr/>
          </p:nvSpPr>
          <p:spPr>
            <a:xfrm>
              <a:off x="11399" y="2089"/>
              <a:ext cx="1686" cy="19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文本框 126"/>
            <p:cNvSpPr txBox="1"/>
            <p:nvPr/>
          </p:nvSpPr>
          <p:spPr>
            <a:xfrm>
              <a:off x="11399" y="2254"/>
              <a:ext cx="510" cy="1734"/>
            </a:xfrm>
            <a:prstGeom prst="rect">
              <a:avLst/>
            </a:prstGeom>
            <a:noFill/>
          </p:spPr>
          <p:txBody>
            <a:bodyPr vert="eaVert" wrap="square" rtlCol="0">
              <a:noAutofit/>
            </a:bodyPr>
            <a:lstStyle/>
            <a:p>
              <a:r>
                <a:rPr lang="zh-CN" altLang="en-US" sz="1400"/>
                <a:t>知识库运营</a:t>
              </a:r>
            </a:p>
          </p:txBody>
        </p:sp>
        <p:sp>
          <p:nvSpPr>
            <p:cNvPr id="128" name="矩形 127"/>
            <p:cNvSpPr/>
            <p:nvPr/>
          </p:nvSpPr>
          <p:spPr>
            <a:xfrm>
              <a:off x="11909" y="2436"/>
              <a:ext cx="1092" cy="540"/>
            </a:xfrm>
            <a:prstGeom prst="rect">
              <a:avLst/>
            </a:prstGeom>
            <a:solidFill>
              <a:srgbClr val="D9D9D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1000">
                  <a:solidFill>
                    <a:schemeClr val="tx1"/>
                  </a:solidFill>
                  <a:sym typeface="+mn-ea"/>
                </a:rPr>
                <a:t>使用情况看板</a:t>
              </a:r>
            </a:p>
          </p:txBody>
        </p:sp>
        <p:sp>
          <p:nvSpPr>
            <p:cNvPr id="129" name="矩形 128"/>
            <p:cNvSpPr/>
            <p:nvPr/>
          </p:nvSpPr>
          <p:spPr>
            <a:xfrm>
              <a:off x="11909" y="3199"/>
              <a:ext cx="1092" cy="540"/>
            </a:xfrm>
            <a:prstGeom prst="rect">
              <a:avLst/>
            </a:prstGeom>
            <a:solidFill>
              <a:srgbClr val="F7BFC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>
                  <a:solidFill>
                    <a:schemeClr val="tx1"/>
                  </a:solidFill>
                </a:rPr>
                <a:t>用户反馈导出</a:t>
              </a:r>
            </a:p>
          </p:txBody>
        </p:sp>
        <p:grpSp>
          <p:nvGrpSpPr>
            <p:cNvPr id="130" name="组合 129"/>
            <p:cNvGrpSpPr/>
            <p:nvPr/>
          </p:nvGrpSpPr>
          <p:grpSpPr>
            <a:xfrm>
              <a:off x="13180" y="2089"/>
              <a:ext cx="1686" cy="1932"/>
              <a:chOff x="7827" y="2088"/>
              <a:chExt cx="1686" cy="1932"/>
            </a:xfrm>
          </p:grpSpPr>
          <p:sp>
            <p:nvSpPr>
              <p:cNvPr id="143" name="矩形 142"/>
              <p:cNvSpPr/>
              <p:nvPr/>
            </p:nvSpPr>
            <p:spPr>
              <a:xfrm>
                <a:off x="7827" y="2088"/>
                <a:ext cx="1686" cy="19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文本框 143"/>
              <p:cNvSpPr txBox="1"/>
              <p:nvPr/>
            </p:nvSpPr>
            <p:spPr>
              <a:xfrm>
                <a:off x="7853" y="2436"/>
                <a:ext cx="510" cy="1372"/>
              </a:xfrm>
              <a:prstGeom prst="rect">
                <a:avLst/>
              </a:prstGeom>
              <a:noFill/>
            </p:spPr>
            <p:txBody>
              <a:bodyPr vert="eaVert" wrap="square" rtlCol="0">
                <a:noAutofit/>
              </a:bodyPr>
              <a:lstStyle/>
              <a:p>
                <a:r>
                  <a:rPr lang="zh-CN" altLang="en-US" sz="1400"/>
                  <a:t>知识评测</a:t>
                </a:r>
              </a:p>
            </p:txBody>
          </p:sp>
          <p:sp>
            <p:nvSpPr>
              <p:cNvPr id="145" name="矩形 144"/>
              <p:cNvSpPr/>
              <p:nvPr/>
            </p:nvSpPr>
            <p:spPr>
              <a:xfrm>
                <a:off x="8334" y="2165"/>
                <a:ext cx="1092" cy="54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zh-CN" altLang="en-US" sz="1000">
                    <a:solidFill>
                      <a:schemeClr val="tx1"/>
                    </a:solidFill>
                    <a:sym typeface="+mn-ea"/>
                  </a:rPr>
                  <a:t>评测管理</a:t>
                </a: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8334" y="2791"/>
                <a:ext cx="1092" cy="540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zh-CN" altLang="en-US" sz="1000">
                    <a:solidFill>
                      <a:schemeClr val="tx1"/>
                    </a:solidFill>
                    <a:sym typeface="+mn-ea"/>
                  </a:rPr>
                  <a:t>评测分析</a:t>
                </a:r>
              </a:p>
            </p:txBody>
          </p:sp>
          <p:sp>
            <p:nvSpPr>
              <p:cNvPr id="147" name="矩形 146"/>
              <p:cNvSpPr/>
              <p:nvPr/>
            </p:nvSpPr>
            <p:spPr>
              <a:xfrm>
                <a:off x="8334" y="3417"/>
                <a:ext cx="1092" cy="540"/>
              </a:xfrm>
              <a:prstGeom prst="rect">
                <a:avLst/>
              </a:prstGeom>
              <a:solidFill>
                <a:srgbClr val="F7BFC7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00">
                    <a:solidFill>
                      <a:schemeClr val="tx1"/>
                    </a:solidFill>
                  </a:rPr>
                  <a:t>评测基线</a:t>
                </a:r>
              </a:p>
            </p:txBody>
          </p:sp>
        </p:grpSp>
        <p:sp>
          <p:nvSpPr>
            <p:cNvPr id="141" name="文本框 140"/>
            <p:cNvSpPr txBox="1"/>
            <p:nvPr/>
          </p:nvSpPr>
          <p:spPr>
            <a:xfrm>
              <a:off x="7406" y="5114"/>
              <a:ext cx="510" cy="1734"/>
            </a:xfrm>
            <a:prstGeom prst="rect">
              <a:avLst/>
            </a:prstGeom>
            <a:noFill/>
          </p:spPr>
          <p:txBody>
            <a:bodyPr vert="eaVert" wrap="square" rtlCol="0">
              <a:noAutofit/>
            </a:bodyPr>
            <a:lstStyle/>
            <a:p>
              <a:r>
                <a:rPr lang="zh-CN" altLang="en-US" sz="1400"/>
                <a:t>检索前处理</a:t>
              </a:r>
            </a:p>
          </p:txBody>
        </p:sp>
        <p:sp>
          <p:nvSpPr>
            <p:cNvPr id="142" name="文本框 141"/>
            <p:cNvSpPr txBox="1"/>
            <p:nvPr/>
          </p:nvSpPr>
          <p:spPr>
            <a:xfrm>
              <a:off x="9096" y="5265"/>
              <a:ext cx="510" cy="1372"/>
            </a:xfrm>
            <a:prstGeom prst="rect">
              <a:avLst/>
            </a:prstGeom>
            <a:noFill/>
          </p:spPr>
          <p:txBody>
            <a:bodyPr vert="eaVert" wrap="square" rtlCol="0">
              <a:noAutofit/>
            </a:bodyPr>
            <a:lstStyle/>
            <a:p>
              <a:r>
                <a:rPr lang="zh-CN" altLang="en-US" sz="1400"/>
                <a:t>复杂检索</a:t>
              </a:r>
            </a:p>
          </p:txBody>
        </p:sp>
      </p:grpSp>
      <p:sp>
        <p:nvSpPr>
          <p:cNvPr id="148" name="矩形 147"/>
          <p:cNvSpPr/>
          <p:nvPr/>
        </p:nvSpPr>
        <p:spPr>
          <a:xfrm>
            <a:off x="9206865" y="996315"/>
            <a:ext cx="1253490" cy="165798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文本框 148"/>
          <p:cNvSpPr txBox="1"/>
          <p:nvPr/>
        </p:nvSpPr>
        <p:spPr>
          <a:xfrm>
            <a:off x="9392920" y="999490"/>
            <a:ext cx="9264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统一</a:t>
            </a:r>
            <a:r>
              <a:rPr lang="en-US" altLang="zh-CN" sz="1600"/>
              <a:t>API</a:t>
            </a:r>
          </a:p>
        </p:txBody>
      </p:sp>
      <p:grpSp>
        <p:nvGrpSpPr>
          <p:cNvPr id="150" name="组合 149"/>
          <p:cNvGrpSpPr/>
          <p:nvPr/>
        </p:nvGrpSpPr>
        <p:grpSpPr>
          <a:xfrm>
            <a:off x="9304020" y="1362075"/>
            <a:ext cx="1070610" cy="1226820"/>
            <a:chOff x="7827" y="2165"/>
            <a:chExt cx="1686" cy="1932"/>
          </a:xfrm>
        </p:grpSpPr>
        <p:sp>
          <p:nvSpPr>
            <p:cNvPr id="151" name="矩形 150"/>
            <p:cNvSpPr/>
            <p:nvPr/>
          </p:nvSpPr>
          <p:spPr>
            <a:xfrm>
              <a:off x="7827" y="2165"/>
              <a:ext cx="1686" cy="19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矩形 151"/>
            <p:cNvSpPr/>
            <p:nvPr/>
          </p:nvSpPr>
          <p:spPr>
            <a:xfrm>
              <a:off x="7968" y="2243"/>
              <a:ext cx="1458" cy="54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1000">
                  <a:solidFill>
                    <a:schemeClr val="tx1"/>
                  </a:solidFill>
                  <a:sym typeface="+mn-ea"/>
                </a:rPr>
                <a:t>知识库管理</a:t>
              </a:r>
            </a:p>
          </p:txBody>
        </p:sp>
        <p:sp>
          <p:nvSpPr>
            <p:cNvPr id="153" name="矩形 152"/>
            <p:cNvSpPr/>
            <p:nvPr/>
          </p:nvSpPr>
          <p:spPr>
            <a:xfrm>
              <a:off x="7968" y="2869"/>
              <a:ext cx="1458" cy="54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1000">
                  <a:solidFill>
                    <a:schemeClr val="tx1"/>
                  </a:solidFill>
                  <a:sym typeface="+mn-ea"/>
                </a:rPr>
                <a:t>资产管理</a:t>
              </a:r>
            </a:p>
          </p:txBody>
        </p:sp>
        <p:sp>
          <p:nvSpPr>
            <p:cNvPr id="154" name="矩形 153"/>
            <p:cNvSpPr/>
            <p:nvPr/>
          </p:nvSpPr>
          <p:spPr>
            <a:xfrm>
              <a:off x="7968" y="3495"/>
              <a:ext cx="1458" cy="54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1000">
                  <a:solidFill>
                    <a:schemeClr val="tx1"/>
                  </a:solidFill>
                  <a:sym typeface="+mn-ea"/>
                </a:rPr>
                <a:t>检索/问答</a:t>
              </a:r>
            </a:p>
          </p:txBody>
        </p:sp>
      </p:grpSp>
      <p:grpSp>
        <p:nvGrpSpPr>
          <p:cNvPr id="155" name="组合 154"/>
          <p:cNvGrpSpPr/>
          <p:nvPr/>
        </p:nvGrpSpPr>
        <p:grpSpPr>
          <a:xfrm>
            <a:off x="2468880" y="2882265"/>
            <a:ext cx="3871595" cy="1657985"/>
            <a:chOff x="4494" y="4483"/>
            <a:chExt cx="6097" cy="2611"/>
          </a:xfrm>
        </p:grpSpPr>
        <p:sp>
          <p:nvSpPr>
            <p:cNvPr id="156" name="矩形 155"/>
            <p:cNvSpPr/>
            <p:nvPr/>
          </p:nvSpPr>
          <p:spPr>
            <a:xfrm>
              <a:off x="4494" y="4483"/>
              <a:ext cx="1267" cy="261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4495" y="4523"/>
              <a:ext cx="1266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/>
                <a:t>知识导入</a:t>
              </a:r>
            </a:p>
          </p:txBody>
        </p:sp>
        <p:sp>
          <p:nvSpPr>
            <p:cNvPr id="158" name="矩形 157"/>
            <p:cNvSpPr/>
            <p:nvPr/>
          </p:nvSpPr>
          <p:spPr>
            <a:xfrm>
              <a:off x="4563" y="4957"/>
              <a:ext cx="1092" cy="54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1000">
                  <a:solidFill>
                    <a:schemeClr val="tx1"/>
                  </a:solidFill>
                  <a:sym typeface="+mn-ea"/>
                </a:rPr>
                <a:t>多数据源</a:t>
              </a:r>
            </a:p>
            <a:p>
              <a:pPr lvl="0" algn="ctr">
                <a:buClrTx/>
                <a:buSzTx/>
                <a:buFontTx/>
              </a:pPr>
              <a:r>
                <a:rPr lang="zh-CN" altLang="en-US" sz="1000">
                  <a:solidFill>
                    <a:schemeClr val="tx1"/>
                  </a:solidFill>
                  <a:sym typeface="+mn-ea"/>
                </a:rPr>
                <a:t>接入</a:t>
              </a:r>
            </a:p>
          </p:txBody>
        </p:sp>
        <p:sp>
          <p:nvSpPr>
            <p:cNvPr id="159" name="矩形 158"/>
            <p:cNvSpPr/>
            <p:nvPr/>
          </p:nvSpPr>
          <p:spPr>
            <a:xfrm>
              <a:off x="4563" y="5590"/>
              <a:ext cx="1092" cy="54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1000">
                  <a:solidFill>
                    <a:schemeClr val="tx1"/>
                  </a:solidFill>
                  <a:sym typeface="+mn-ea"/>
                </a:rPr>
                <a:t>多格式</a:t>
              </a:r>
            </a:p>
            <a:p>
              <a:pPr lvl="0" algn="ctr">
                <a:buClrTx/>
                <a:buSzTx/>
                <a:buFontTx/>
              </a:pPr>
              <a:r>
                <a:rPr lang="zh-CN" altLang="en-US" sz="1000">
                  <a:solidFill>
                    <a:schemeClr val="tx1"/>
                  </a:solidFill>
                  <a:sym typeface="+mn-ea"/>
                </a:rPr>
                <a:t>数据加载</a:t>
              </a:r>
            </a:p>
          </p:txBody>
        </p:sp>
        <p:sp>
          <p:nvSpPr>
            <p:cNvPr id="160" name="矩形 159"/>
            <p:cNvSpPr/>
            <p:nvPr/>
          </p:nvSpPr>
          <p:spPr>
            <a:xfrm>
              <a:off x="4563" y="6223"/>
              <a:ext cx="1092" cy="32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1000">
                  <a:solidFill>
                    <a:schemeClr val="tx1"/>
                  </a:solidFill>
                  <a:sym typeface="+mn-ea"/>
                </a:rPr>
                <a:t>数据切分</a:t>
              </a:r>
            </a:p>
          </p:txBody>
        </p:sp>
        <p:sp>
          <p:nvSpPr>
            <p:cNvPr id="161" name="矩形 160"/>
            <p:cNvSpPr/>
            <p:nvPr/>
          </p:nvSpPr>
          <p:spPr>
            <a:xfrm>
              <a:off x="4563" y="6637"/>
              <a:ext cx="1092" cy="32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1000">
                  <a:solidFill>
                    <a:schemeClr val="tx1"/>
                  </a:solidFill>
                  <a:sym typeface="+mn-ea"/>
                </a:rPr>
                <a:t>向量索引</a:t>
              </a:r>
            </a:p>
          </p:txBody>
        </p:sp>
        <p:sp>
          <p:nvSpPr>
            <p:cNvPr id="162" name="文本框 161"/>
            <p:cNvSpPr txBox="1"/>
            <p:nvPr/>
          </p:nvSpPr>
          <p:spPr>
            <a:xfrm>
              <a:off x="9325" y="4523"/>
              <a:ext cx="1266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/>
                <a:t>知识检索</a:t>
              </a:r>
            </a:p>
          </p:txBody>
        </p:sp>
      </p:grpSp>
      <p:grpSp>
        <p:nvGrpSpPr>
          <p:cNvPr id="163" name="组合 162"/>
          <p:cNvGrpSpPr/>
          <p:nvPr/>
        </p:nvGrpSpPr>
        <p:grpSpPr>
          <a:xfrm>
            <a:off x="3345180" y="2882265"/>
            <a:ext cx="804545" cy="1657985"/>
            <a:chOff x="4494" y="4483"/>
            <a:chExt cx="1267" cy="2611"/>
          </a:xfrm>
        </p:grpSpPr>
        <p:sp>
          <p:nvSpPr>
            <p:cNvPr id="164" name="矩形 163"/>
            <p:cNvSpPr/>
            <p:nvPr/>
          </p:nvSpPr>
          <p:spPr>
            <a:xfrm>
              <a:off x="4494" y="4483"/>
              <a:ext cx="1267" cy="261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5" name="文本框 164"/>
            <p:cNvSpPr txBox="1"/>
            <p:nvPr/>
          </p:nvSpPr>
          <p:spPr>
            <a:xfrm>
              <a:off x="4495" y="4523"/>
              <a:ext cx="1266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/>
                <a:t>模型能力</a:t>
              </a:r>
            </a:p>
          </p:txBody>
        </p:sp>
        <p:sp>
          <p:nvSpPr>
            <p:cNvPr id="166" name="矩形 165"/>
            <p:cNvSpPr/>
            <p:nvPr/>
          </p:nvSpPr>
          <p:spPr>
            <a:xfrm>
              <a:off x="4563" y="4957"/>
              <a:ext cx="1092" cy="540"/>
            </a:xfrm>
            <a:prstGeom prst="rect">
              <a:avLst/>
            </a:prstGeom>
            <a:solidFill>
              <a:srgbClr val="F7BFC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>
                  <a:solidFill>
                    <a:schemeClr val="tx1"/>
                  </a:solidFill>
                </a:rPr>
                <a:t>多模态</a:t>
              </a:r>
            </a:p>
          </p:txBody>
        </p:sp>
        <p:sp>
          <p:nvSpPr>
            <p:cNvPr id="167" name="矩形 166"/>
            <p:cNvSpPr/>
            <p:nvPr/>
          </p:nvSpPr>
          <p:spPr>
            <a:xfrm>
              <a:off x="4563" y="5797"/>
              <a:ext cx="1092" cy="54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1000">
                  <a:solidFill>
                    <a:schemeClr val="tx1"/>
                  </a:solidFill>
                  <a:sym typeface="+mn-ea"/>
                </a:rPr>
                <a:t>嵌入模型</a:t>
              </a:r>
            </a:p>
            <a:p>
              <a:pPr lvl="0" algn="ctr">
                <a:buClrTx/>
                <a:buSzTx/>
                <a:buFontTx/>
              </a:pPr>
              <a:r>
                <a:rPr lang="zh-CN" altLang="en-US" sz="1000">
                  <a:solidFill>
                    <a:schemeClr val="tx1"/>
                  </a:solidFill>
                  <a:sym typeface="+mn-ea"/>
                </a:rPr>
                <a:t>选型</a:t>
              </a:r>
            </a:p>
          </p:txBody>
        </p:sp>
        <p:sp>
          <p:nvSpPr>
            <p:cNvPr id="168" name="矩形 167"/>
            <p:cNvSpPr/>
            <p:nvPr/>
          </p:nvSpPr>
          <p:spPr>
            <a:xfrm>
              <a:off x="4563" y="6637"/>
              <a:ext cx="1092" cy="321"/>
            </a:xfrm>
            <a:prstGeom prst="rect">
              <a:avLst/>
            </a:prstGeom>
            <a:solidFill>
              <a:srgbClr val="F7BFC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>
                  <a:solidFill>
                    <a:schemeClr val="tx1"/>
                  </a:solidFill>
                </a:rPr>
                <a:t>微调</a:t>
              </a:r>
            </a:p>
          </p:txBody>
        </p:sp>
      </p:grpSp>
      <p:sp>
        <p:nvSpPr>
          <p:cNvPr id="169" name="矩形 168"/>
          <p:cNvSpPr/>
          <p:nvPr/>
        </p:nvSpPr>
        <p:spPr>
          <a:xfrm>
            <a:off x="4276725" y="3183255"/>
            <a:ext cx="1017905" cy="122682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矩形 169"/>
          <p:cNvSpPr/>
          <p:nvPr/>
        </p:nvSpPr>
        <p:spPr>
          <a:xfrm>
            <a:off x="6480810" y="3183255"/>
            <a:ext cx="1015365" cy="122682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矩形 170"/>
          <p:cNvSpPr/>
          <p:nvPr/>
        </p:nvSpPr>
        <p:spPr>
          <a:xfrm>
            <a:off x="5337175" y="3183255"/>
            <a:ext cx="1096010" cy="122682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矩形 171"/>
          <p:cNvSpPr/>
          <p:nvPr/>
        </p:nvSpPr>
        <p:spPr>
          <a:xfrm>
            <a:off x="4552315" y="3283585"/>
            <a:ext cx="693420" cy="342900"/>
          </a:xfrm>
          <a:prstGeom prst="rect">
            <a:avLst/>
          </a:prstGeom>
          <a:solidFill>
            <a:srgbClr val="D9D9D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</a:rPr>
              <a:t>query</a:t>
            </a:r>
          </a:p>
          <a:p>
            <a:pPr algn="ctr"/>
            <a:r>
              <a:rPr lang="zh-CN" altLang="en-US" sz="1000">
                <a:solidFill>
                  <a:schemeClr val="tx1"/>
                </a:solidFill>
              </a:rPr>
              <a:t>重写</a:t>
            </a:r>
          </a:p>
        </p:txBody>
      </p:sp>
      <p:sp>
        <p:nvSpPr>
          <p:cNvPr id="173" name="矩形 172"/>
          <p:cNvSpPr/>
          <p:nvPr/>
        </p:nvSpPr>
        <p:spPr>
          <a:xfrm>
            <a:off x="4552315" y="3697605"/>
            <a:ext cx="693420" cy="342900"/>
          </a:xfrm>
          <a:prstGeom prst="rect">
            <a:avLst/>
          </a:prstGeom>
          <a:solidFill>
            <a:srgbClr val="D9D9D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tx1"/>
                </a:solidFill>
              </a:rPr>
              <a:t>元数据</a:t>
            </a:r>
          </a:p>
          <a:p>
            <a:pPr algn="ctr"/>
            <a:r>
              <a:rPr lang="zh-CN" altLang="en-US" sz="1000">
                <a:solidFill>
                  <a:schemeClr val="tx1"/>
                </a:solidFill>
              </a:rPr>
              <a:t>过滤</a:t>
            </a:r>
          </a:p>
        </p:txBody>
      </p:sp>
      <p:sp>
        <p:nvSpPr>
          <p:cNvPr id="174" name="矩形 173"/>
          <p:cNvSpPr/>
          <p:nvPr/>
        </p:nvSpPr>
        <p:spPr>
          <a:xfrm>
            <a:off x="4552315" y="4111625"/>
            <a:ext cx="693420" cy="272415"/>
          </a:xfrm>
          <a:prstGeom prst="rect">
            <a:avLst/>
          </a:prstGeom>
          <a:solidFill>
            <a:srgbClr val="D9D9D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</a:rPr>
              <a:t>......</a:t>
            </a:r>
          </a:p>
        </p:txBody>
      </p:sp>
      <p:sp>
        <p:nvSpPr>
          <p:cNvPr id="175" name="矩形 174"/>
          <p:cNvSpPr/>
          <p:nvPr/>
        </p:nvSpPr>
        <p:spPr>
          <a:xfrm>
            <a:off x="5673725" y="3283585"/>
            <a:ext cx="693420" cy="3429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>
                <a:solidFill>
                  <a:schemeClr val="tx1"/>
                </a:solidFill>
                <a:sym typeface="+mn-ea"/>
              </a:rPr>
              <a:t>多路召回</a:t>
            </a:r>
          </a:p>
        </p:txBody>
      </p:sp>
      <p:sp>
        <p:nvSpPr>
          <p:cNvPr id="176" name="矩形 175"/>
          <p:cNvSpPr/>
          <p:nvPr/>
        </p:nvSpPr>
        <p:spPr>
          <a:xfrm>
            <a:off x="5673725" y="3697605"/>
            <a:ext cx="693420" cy="3429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>
                <a:solidFill>
                  <a:schemeClr val="tx1"/>
                </a:solidFill>
                <a:sym typeface="+mn-ea"/>
              </a:rPr>
              <a:t>同义词/停用词</a:t>
            </a:r>
          </a:p>
        </p:txBody>
      </p:sp>
      <p:sp>
        <p:nvSpPr>
          <p:cNvPr id="177" name="矩形 176"/>
          <p:cNvSpPr/>
          <p:nvPr/>
        </p:nvSpPr>
        <p:spPr>
          <a:xfrm>
            <a:off x="5673725" y="4111625"/>
            <a:ext cx="693420" cy="272415"/>
          </a:xfrm>
          <a:prstGeom prst="rect">
            <a:avLst/>
          </a:prstGeom>
          <a:solidFill>
            <a:srgbClr val="D9D9D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</a:rPr>
              <a:t>......</a:t>
            </a:r>
          </a:p>
        </p:txBody>
      </p:sp>
      <p:sp>
        <p:nvSpPr>
          <p:cNvPr id="178" name="文本框 177"/>
          <p:cNvSpPr txBox="1"/>
          <p:nvPr/>
        </p:nvSpPr>
        <p:spPr>
          <a:xfrm>
            <a:off x="6488430" y="3282950"/>
            <a:ext cx="323850" cy="1101090"/>
          </a:xfrm>
          <a:prstGeom prst="rect">
            <a:avLst/>
          </a:prstGeom>
          <a:noFill/>
        </p:spPr>
        <p:txBody>
          <a:bodyPr vert="eaVert" wrap="square" rtlCol="0">
            <a:noAutofit/>
          </a:bodyPr>
          <a:lstStyle/>
          <a:p>
            <a:r>
              <a:rPr lang="zh-CN" altLang="en-US" sz="1400"/>
              <a:t>检索后增强</a:t>
            </a:r>
          </a:p>
        </p:txBody>
      </p:sp>
      <p:sp>
        <p:nvSpPr>
          <p:cNvPr id="179" name="矩形 178"/>
          <p:cNvSpPr/>
          <p:nvPr/>
        </p:nvSpPr>
        <p:spPr>
          <a:xfrm>
            <a:off x="6744335" y="3283585"/>
            <a:ext cx="693420" cy="3429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>
                <a:solidFill>
                  <a:schemeClr val="tx1"/>
                </a:solidFill>
                <a:sym typeface="+mn-ea"/>
              </a:rPr>
              <a:t>重排</a:t>
            </a:r>
          </a:p>
        </p:txBody>
      </p:sp>
      <p:sp>
        <p:nvSpPr>
          <p:cNvPr id="180" name="矩形 179"/>
          <p:cNvSpPr/>
          <p:nvPr/>
        </p:nvSpPr>
        <p:spPr>
          <a:xfrm>
            <a:off x="6744335" y="3724910"/>
            <a:ext cx="693420" cy="272415"/>
          </a:xfrm>
          <a:prstGeom prst="rect">
            <a:avLst/>
          </a:prstGeom>
          <a:solidFill>
            <a:srgbClr val="D9D9D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tx1"/>
                </a:solidFill>
              </a:rPr>
              <a:t>信息压缩</a:t>
            </a:r>
          </a:p>
        </p:txBody>
      </p:sp>
      <p:sp>
        <p:nvSpPr>
          <p:cNvPr id="181" name="矩形 180"/>
          <p:cNvSpPr/>
          <p:nvPr/>
        </p:nvSpPr>
        <p:spPr>
          <a:xfrm>
            <a:off x="6744335" y="4095750"/>
            <a:ext cx="693420" cy="272415"/>
          </a:xfrm>
          <a:prstGeom prst="rect">
            <a:avLst/>
          </a:prstGeom>
          <a:solidFill>
            <a:srgbClr val="D9D9D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</a:rPr>
              <a:t>......</a:t>
            </a:r>
          </a:p>
        </p:txBody>
      </p:sp>
      <p:sp>
        <p:nvSpPr>
          <p:cNvPr id="182" name="文本框 181"/>
          <p:cNvSpPr txBox="1"/>
          <p:nvPr/>
        </p:nvSpPr>
        <p:spPr>
          <a:xfrm>
            <a:off x="7685405" y="2907665"/>
            <a:ext cx="8305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RAG</a:t>
            </a:r>
            <a:r>
              <a:rPr lang="zh-CN" altLang="en-US" sz="1200"/>
              <a:t>测评</a:t>
            </a:r>
          </a:p>
        </p:txBody>
      </p:sp>
      <p:sp>
        <p:nvSpPr>
          <p:cNvPr id="183" name="矩形 182"/>
          <p:cNvSpPr/>
          <p:nvPr/>
        </p:nvSpPr>
        <p:spPr>
          <a:xfrm>
            <a:off x="7753985" y="3283585"/>
            <a:ext cx="693420" cy="3429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>
                <a:solidFill>
                  <a:schemeClr val="tx1"/>
                </a:solidFill>
                <a:sym typeface="+mn-ea"/>
              </a:rPr>
              <a:t>评测集</a:t>
            </a:r>
          </a:p>
          <a:p>
            <a:pPr lvl="0" algn="ctr">
              <a:buClrTx/>
              <a:buSzTx/>
              <a:buFontTx/>
            </a:pPr>
            <a:r>
              <a:rPr lang="zh-CN" altLang="en-US" sz="1000">
                <a:solidFill>
                  <a:schemeClr val="tx1"/>
                </a:solidFill>
                <a:sym typeface="+mn-ea"/>
              </a:rPr>
              <a:t>自动生成</a:t>
            </a:r>
          </a:p>
        </p:txBody>
      </p:sp>
      <p:sp>
        <p:nvSpPr>
          <p:cNvPr id="184" name="矩形 183"/>
          <p:cNvSpPr/>
          <p:nvPr/>
        </p:nvSpPr>
        <p:spPr>
          <a:xfrm>
            <a:off x="7753985" y="3714750"/>
            <a:ext cx="693420" cy="2724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>
                <a:solidFill>
                  <a:schemeClr val="tx1"/>
                </a:solidFill>
                <a:sym typeface="+mn-ea"/>
              </a:rPr>
              <a:t>自动测评</a:t>
            </a:r>
          </a:p>
        </p:txBody>
      </p:sp>
      <p:sp>
        <p:nvSpPr>
          <p:cNvPr id="185" name="矩形 184"/>
          <p:cNvSpPr/>
          <p:nvPr/>
        </p:nvSpPr>
        <p:spPr>
          <a:xfrm>
            <a:off x="7753985" y="4095115"/>
            <a:ext cx="693420" cy="289560"/>
          </a:xfrm>
          <a:prstGeom prst="rect">
            <a:avLst/>
          </a:prstGeom>
          <a:solidFill>
            <a:srgbClr val="F7BFC7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tx1"/>
                </a:solidFill>
              </a:rPr>
              <a:t>评测基线</a:t>
            </a:r>
          </a:p>
        </p:txBody>
      </p:sp>
      <p:sp>
        <p:nvSpPr>
          <p:cNvPr id="186" name="矩形 185"/>
          <p:cNvSpPr/>
          <p:nvPr/>
        </p:nvSpPr>
        <p:spPr>
          <a:xfrm>
            <a:off x="8583930" y="2882265"/>
            <a:ext cx="868680" cy="165798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7" name="文本框 186"/>
          <p:cNvSpPr txBox="1"/>
          <p:nvPr/>
        </p:nvSpPr>
        <p:spPr>
          <a:xfrm>
            <a:off x="8622030" y="2908935"/>
            <a:ext cx="8305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公共能力</a:t>
            </a:r>
          </a:p>
        </p:txBody>
      </p:sp>
      <p:sp>
        <p:nvSpPr>
          <p:cNvPr id="188" name="矩形 187"/>
          <p:cNvSpPr/>
          <p:nvPr/>
        </p:nvSpPr>
        <p:spPr>
          <a:xfrm>
            <a:off x="8690610" y="3284855"/>
            <a:ext cx="693420" cy="3429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>
                <a:solidFill>
                  <a:schemeClr val="tx1"/>
                </a:solidFill>
                <a:sym typeface="+mn-ea"/>
              </a:rPr>
              <a:t>权限管控</a:t>
            </a:r>
          </a:p>
        </p:txBody>
      </p:sp>
      <p:sp>
        <p:nvSpPr>
          <p:cNvPr id="189" name="矩形 188"/>
          <p:cNvSpPr/>
          <p:nvPr/>
        </p:nvSpPr>
        <p:spPr>
          <a:xfrm>
            <a:off x="8690610" y="3716020"/>
            <a:ext cx="693420" cy="2724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>
                <a:solidFill>
                  <a:schemeClr val="tx1"/>
                </a:solidFill>
                <a:sym typeface="+mn-ea"/>
              </a:rPr>
              <a:t>配置管理</a:t>
            </a:r>
          </a:p>
        </p:txBody>
      </p:sp>
      <p:sp>
        <p:nvSpPr>
          <p:cNvPr id="190" name="矩形 189"/>
          <p:cNvSpPr/>
          <p:nvPr/>
        </p:nvSpPr>
        <p:spPr>
          <a:xfrm>
            <a:off x="8690610" y="4095115"/>
            <a:ext cx="693420" cy="272415"/>
          </a:xfrm>
          <a:prstGeom prst="rect">
            <a:avLst/>
          </a:prstGeom>
          <a:solidFill>
            <a:srgbClr val="D9D9D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</a:rPr>
              <a:t>......</a:t>
            </a:r>
          </a:p>
        </p:txBody>
      </p:sp>
      <p:sp>
        <p:nvSpPr>
          <p:cNvPr id="191" name="文本框 190"/>
          <p:cNvSpPr txBox="1"/>
          <p:nvPr/>
        </p:nvSpPr>
        <p:spPr>
          <a:xfrm>
            <a:off x="9629775" y="2908935"/>
            <a:ext cx="8305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泛</a:t>
            </a:r>
            <a:r>
              <a:rPr lang="en-US" altLang="zh-CN" sz="1200"/>
              <a:t>Agent</a:t>
            </a:r>
          </a:p>
        </p:txBody>
      </p:sp>
      <p:sp>
        <p:nvSpPr>
          <p:cNvPr id="192" name="矩形 191"/>
          <p:cNvSpPr/>
          <p:nvPr/>
        </p:nvSpPr>
        <p:spPr>
          <a:xfrm>
            <a:off x="9655493" y="4039870"/>
            <a:ext cx="693420" cy="327660"/>
          </a:xfrm>
          <a:prstGeom prst="rect">
            <a:avLst/>
          </a:prstGeom>
          <a:solidFill>
            <a:srgbClr val="D9D9D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</a:rPr>
              <a:t>Modular</a:t>
            </a:r>
          </a:p>
          <a:p>
            <a:pPr algn="ctr"/>
            <a:r>
              <a:rPr lang="en-US" altLang="zh-CN" sz="1000">
                <a:solidFill>
                  <a:schemeClr val="tx1"/>
                </a:solidFill>
              </a:rPr>
              <a:t>RGA</a:t>
            </a:r>
          </a:p>
        </p:txBody>
      </p:sp>
      <p:sp>
        <p:nvSpPr>
          <p:cNvPr id="193" name="矩形 192"/>
          <p:cNvSpPr/>
          <p:nvPr/>
        </p:nvSpPr>
        <p:spPr>
          <a:xfrm>
            <a:off x="9655493" y="3284855"/>
            <a:ext cx="693420" cy="702310"/>
          </a:xfrm>
          <a:prstGeom prst="rect">
            <a:avLst/>
          </a:prstGeom>
          <a:solidFill>
            <a:srgbClr val="F7BFC7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tx1"/>
                </a:solidFill>
              </a:rPr>
              <a:t>知识库</a:t>
            </a:r>
          </a:p>
          <a:p>
            <a:pPr algn="ctr"/>
            <a:r>
              <a:rPr lang="zh-CN" altLang="en-US" sz="1000">
                <a:solidFill>
                  <a:schemeClr val="tx1"/>
                </a:solidFill>
              </a:rPr>
              <a:t>检索问答策略</a:t>
            </a:r>
          </a:p>
        </p:txBody>
      </p:sp>
      <p:sp>
        <p:nvSpPr>
          <p:cNvPr id="194" name="右箭头 141"/>
          <p:cNvSpPr/>
          <p:nvPr/>
        </p:nvSpPr>
        <p:spPr>
          <a:xfrm>
            <a:off x="10606405" y="2744470"/>
            <a:ext cx="386715" cy="53848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5" name="组合 194"/>
          <p:cNvGrpSpPr/>
          <p:nvPr/>
        </p:nvGrpSpPr>
        <p:grpSpPr>
          <a:xfrm>
            <a:off x="10993120" y="1625600"/>
            <a:ext cx="1060450" cy="2515235"/>
            <a:chOff x="1360" y="2184"/>
            <a:chExt cx="2139" cy="3597"/>
          </a:xfrm>
        </p:grpSpPr>
        <p:sp>
          <p:nvSpPr>
            <p:cNvPr id="196" name="矩形 195"/>
            <p:cNvSpPr/>
            <p:nvPr/>
          </p:nvSpPr>
          <p:spPr>
            <a:xfrm>
              <a:off x="1360" y="2195"/>
              <a:ext cx="2044" cy="358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文本框 196"/>
            <p:cNvSpPr txBox="1"/>
            <p:nvPr/>
          </p:nvSpPr>
          <p:spPr>
            <a:xfrm>
              <a:off x="1455" y="2184"/>
              <a:ext cx="2044" cy="101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/>
                <a:t>接入</a:t>
              </a:r>
            </a:p>
          </p:txBody>
        </p:sp>
      </p:grpSp>
      <p:sp>
        <p:nvSpPr>
          <p:cNvPr id="198" name="矩形 197"/>
          <p:cNvSpPr/>
          <p:nvPr/>
        </p:nvSpPr>
        <p:spPr>
          <a:xfrm>
            <a:off x="11067415" y="2258060"/>
            <a:ext cx="864870" cy="3429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>
                <a:solidFill>
                  <a:schemeClr val="tx1"/>
                </a:solidFill>
                <a:sym typeface="+mn-ea"/>
              </a:rPr>
              <a:t>智能问答</a:t>
            </a:r>
          </a:p>
        </p:txBody>
      </p:sp>
      <p:sp>
        <p:nvSpPr>
          <p:cNvPr id="199" name="矩形 198"/>
          <p:cNvSpPr/>
          <p:nvPr/>
        </p:nvSpPr>
        <p:spPr>
          <a:xfrm>
            <a:off x="11067415" y="2710180"/>
            <a:ext cx="864870" cy="3429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>
                <a:solidFill>
                  <a:schemeClr val="tx1"/>
                </a:solidFill>
                <a:sym typeface="+mn-ea"/>
              </a:rPr>
              <a:t>投标助手</a:t>
            </a:r>
          </a:p>
        </p:txBody>
      </p:sp>
      <p:sp>
        <p:nvSpPr>
          <p:cNvPr id="200" name="矩形 199"/>
          <p:cNvSpPr/>
          <p:nvPr/>
        </p:nvSpPr>
        <p:spPr>
          <a:xfrm>
            <a:off x="11067415" y="3162300"/>
            <a:ext cx="864870" cy="3429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>
                <a:solidFill>
                  <a:schemeClr val="tx1"/>
                </a:solidFill>
                <a:sym typeface="+mn-ea"/>
              </a:rPr>
              <a:t>售后助手</a:t>
            </a:r>
          </a:p>
        </p:txBody>
      </p:sp>
      <p:sp>
        <p:nvSpPr>
          <p:cNvPr id="201" name="矩形 200"/>
          <p:cNvSpPr/>
          <p:nvPr/>
        </p:nvSpPr>
        <p:spPr>
          <a:xfrm>
            <a:off x="11067415" y="3614420"/>
            <a:ext cx="864870" cy="3429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......</a:t>
            </a:r>
          </a:p>
          <a:p>
            <a:pPr lvl="0" algn="ctr">
              <a:buClrTx/>
              <a:buSzTx/>
              <a:buFontTx/>
            </a:pP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202" name="流程图: 磁盘 201"/>
          <p:cNvSpPr/>
          <p:nvPr/>
        </p:nvSpPr>
        <p:spPr>
          <a:xfrm>
            <a:off x="2747645" y="5066665"/>
            <a:ext cx="832485" cy="800100"/>
          </a:xfrm>
          <a:prstGeom prst="flowChartMagneticDisk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RDBMS</a:t>
            </a:r>
          </a:p>
        </p:txBody>
      </p:sp>
      <p:sp>
        <p:nvSpPr>
          <p:cNvPr id="203" name="文本框 202"/>
          <p:cNvSpPr txBox="1"/>
          <p:nvPr/>
        </p:nvSpPr>
        <p:spPr>
          <a:xfrm>
            <a:off x="2607945" y="6015990"/>
            <a:ext cx="11620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主业务数据库</a:t>
            </a:r>
          </a:p>
        </p:txBody>
      </p:sp>
      <p:sp>
        <p:nvSpPr>
          <p:cNvPr id="204" name="流程图: 磁盘 203"/>
          <p:cNvSpPr/>
          <p:nvPr/>
        </p:nvSpPr>
        <p:spPr>
          <a:xfrm>
            <a:off x="3923665" y="5066665"/>
            <a:ext cx="781050" cy="800100"/>
          </a:xfrm>
          <a:prstGeom prst="flowChartMagneticDisk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Docker</a:t>
            </a:r>
          </a:p>
        </p:txBody>
      </p:sp>
      <p:sp>
        <p:nvSpPr>
          <p:cNvPr id="205" name="文本框 204"/>
          <p:cNvSpPr txBox="1"/>
          <p:nvPr/>
        </p:nvSpPr>
        <p:spPr>
          <a:xfrm>
            <a:off x="4067175" y="6015990"/>
            <a:ext cx="5137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容器</a:t>
            </a:r>
          </a:p>
        </p:txBody>
      </p:sp>
      <p:sp>
        <p:nvSpPr>
          <p:cNvPr id="206" name="流程图: 磁盘 205"/>
          <p:cNvSpPr/>
          <p:nvPr/>
        </p:nvSpPr>
        <p:spPr>
          <a:xfrm>
            <a:off x="4930775" y="5066665"/>
            <a:ext cx="693420" cy="800100"/>
          </a:xfrm>
          <a:prstGeom prst="flowChartMagneticDisk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ES</a:t>
            </a:r>
          </a:p>
        </p:txBody>
      </p:sp>
      <p:sp>
        <p:nvSpPr>
          <p:cNvPr id="207" name="文本框 206"/>
          <p:cNvSpPr txBox="1"/>
          <p:nvPr/>
        </p:nvSpPr>
        <p:spPr>
          <a:xfrm>
            <a:off x="4872990" y="5958840"/>
            <a:ext cx="8934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文本</a:t>
            </a:r>
            <a:r>
              <a:rPr lang="en-US" altLang="zh-CN" sz="1200"/>
              <a:t>/</a:t>
            </a:r>
            <a:r>
              <a:rPr lang="zh-CN" altLang="en-US" sz="1200"/>
              <a:t>对象</a:t>
            </a:r>
          </a:p>
          <a:p>
            <a:r>
              <a:rPr lang="zh-CN" altLang="en-US" sz="1200"/>
              <a:t> </a:t>
            </a:r>
            <a:r>
              <a:rPr lang="en-US" altLang="zh-CN" sz="1200"/>
              <a:t>  </a:t>
            </a:r>
            <a:r>
              <a:rPr lang="zh-CN" altLang="en-US" sz="1200"/>
              <a:t>存储</a:t>
            </a:r>
          </a:p>
        </p:txBody>
      </p:sp>
      <p:sp>
        <p:nvSpPr>
          <p:cNvPr id="208" name="文本框 207"/>
          <p:cNvSpPr txBox="1"/>
          <p:nvPr/>
        </p:nvSpPr>
        <p:spPr>
          <a:xfrm>
            <a:off x="5661025" y="6015990"/>
            <a:ext cx="10052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图索引存储</a:t>
            </a:r>
          </a:p>
        </p:txBody>
      </p:sp>
      <p:sp>
        <p:nvSpPr>
          <p:cNvPr id="209" name="流程图: 磁盘 208"/>
          <p:cNvSpPr/>
          <p:nvPr/>
        </p:nvSpPr>
        <p:spPr>
          <a:xfrm>
            <a:off x="6837680" y="5066665"/>
            <a:ext cx="693420" cy="800100"/>
          </a:xfrm>
          <a:prstGeom prst="flowChartMagneticDisk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OBS</a:t>
            </a:r>
          </a:p>
        </p:txBody>
      </p:sp>
      <p:sp>
        <p:nvSpPr>
          <p:cNvPr id="210" name="文本框 209"/>
          <p:cNvSpPr txBox="1"/>
          <p:nvPr/>
        </p:nvSpPr>
        <p:spPr>
          <a:xfrm>
            <a:off x="6809740" y="6015990"/>
            <a:ext cx="8680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对象存储</a:t>
            </a:r>
          </a:p>
        </p:txBody>
      </p:sp>
      <p:sp>
        <p:nvSpPr>
          <p:cNvPr id="211" name="流程图: 磁盘 210"/>
          <p:cNvSpPr/>
          <p:nvPr/>
        </p:nvSpPr>
        <p:spPr>
          <a:xfrm>
            <a:off x="7829550" y="5074603"/>
            <a:ext cx="693420" cy="800100"/>
          </a:xfrm>
          <a:prstGeom prst="flowChartMagneticDisk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</a:rPr>
              <a:t>LLM</a:t>
            </a:r>
          </a:p>
        </p:txBody>
      </p:sp>
      <p:sp>
        <p:nvSpPr>
          <p:cNvPr id="212" name="流程图: 磁盘 211"/>
          <p:cNvSpPr/>
          <p:nvPr/>
        </p:nvSpPr>
        <p:spPr>
          <a:xfrm>
            <a:off x="8677275" y="5074603"/>
            <a:ext cx="693420" cy="800100"/>
          </a:xfrm>
          <a:prstGeom prst="flowChartMagneticDisk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Emb</a:t>
            </a:r>
          </a:p>
          <a:p>
            <a:pPr algn="ctr"/>
            <a:r>
              <a:rPr lang="en-US" altLang="zh-CN" sz="140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213" name="流程图: 磁盘 212"/>
          <p:cNvSpPr/>
          <p:nvPr/>
        </p:nvSpPr>
        <p:spPr>
          <a:xfrm>
            <a:off x="9525000" y="5074920"/>
            <a:ext cx="850265" cy="800100"/>
          </a:xfrm>
          <a:prstGeom prst="flowChartMagneticDisk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Rerank</a:t>
            </a:r>
          </a:p>
        </p:txBody>
      </p:sp>
      <p:sp>
        <p:nvSpPr>
          <p:cNvPr id="214" name="流程图: 磁盘 213"/>
          <p:cNvSpPr/>
          <p:nvPr/>
        </p:nvSpPr>
        <p:spPr>
          <a:xfrm>
            <a:off x="5795010" y="5066665"/>
            <a:ext cx="693420" cy="800100"/>
          </a:xfrm>
          <a:prstGeom prst="flowChartMagneticDisk">
            <a:avLst/>
          </a:prstGeom>
          <a:solidFill>
            <a:srgbClr val="D9D9D9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>
              <a:solidFill>
                <a:schemeClr val="tx1"/>
              </a:solidFill>
            </a:endParaRPr>
          </a:p>
        </p:txBody>
      </p:sp>
      <p:sp>
        <p:nvSpPr>
          <p:cNvPr id="215" name="文本框 214"/>
          <p:cNvSpPr txBox="1"/>
          <p:nvPr/>
        </p:nvSpPr>
        <p:spPr>
          <a:xfrm>
            <a:off x="7882890" y="6015990"/>
            <a:ext cx="7543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大模型</a:t>
            </a:r>
          </a:p>
        </p:txBody>
      </p:sp>
      <p:sp>
        <p:nvSpPr>
          <p:cNvPr id="216" name="文本框 215"/>
          <p:cNvSpPr txBox="1"/>
          <p:nvPr/>
        </p:nvSpPr>
        <p:spPr>
          <a:xfrm>
            <a:off x="8637270" y="6015990"/>
            <a:ext cx="8343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嵌入模型</a:t>
            </a:r>
          </a:p>
        </p:txBody>
      </p:sp>
      <p:sp>
        <p:nvSpPr>
          <p:cNvPr id="217" name="文本框 216"/>
          <p:cNvSpPr txBox="1"/>
          <p:nvPr/>
        </p:nvSpPr>
        <p:spPr>
          <a:xfrm>
            <a:off x="9540875" y="6015990"/>
            <a:ext cx="8343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重排模型</a:t>
            </a:r>
          </a:p>
        </p:txBody>
      </p:sp>
      <p:sp>
        <p:nvSpPr>
          <p:cNvPr id="218" name="矩形 217"/>
          <p:cNvSpPr/>
          <p:nvPr/>
        </p:nvSpPr>
        <p:spPr>
          <a:xfrm>
            <a:off x="10883265" y="4975225"/>
            <a:ext cx="864870" cy="3429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>
                <a:solidFill>
                  <a:schemeClr val="tx1"/>
                </a:solidFill>
                <a:sym typeface="+mn-ea"/>
              </a:rPr>
              <a:t>已上线</a:t>
            </a:r>
          </a:p>
        </p:txBody>
      </p:sp>
      <p:sp>
        <p:nvSpPr>
          <p:cNvPr id="219" name="矩形 218"/>
          <p:cNvSpPr/>
          <p:nvPr/>
        </p:nvSpPr>
        <p:spPr>
          <a:xfrm>
            <a:off x="10883265" y="5468620"/>
            <a:ext cx="864870" cy="342900"/>
          </a:xfrm>
          <a:prstGeom prst="rect">
            <a:avLst/>
          </a:prstGeom>
          <a:solidFill>
            <a:srgbClr val="F7BFC7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000">
                <a:solidFill>
                  <a:schemeClr val="tx1"/>
                </a:solidFill>
                <a:sym typeface="+mn-ea"/>
              </a:rPr>
              <a:t>建设中</a:t>
            </a:r>
          </a:p>
        </p:txBody>
      </p:sp>
      <p:sp>
        <p:nvSpPr>
          <p:cNvPr id="220" name="矩形 219"/>
          <p:cNvSpPr/>
          <p:nvPr/>
        </p:nvSpPr>
        <p:spPr>
          <a:xfrm>
            <a:off x="10883265" y="5962015"/>
            <a:ext cx="864870" cy="342900"/>
          </a:xfrm>
          <a:prstGeom prst="rect">
            <a:avLst/>
          </a:prstGeom>
          <a:solidFill>
            <a:srgbClr val="D9D9D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待规划</a:t>
            </a:r>
          </a:p>
        </p:txBody>
      </p:sp>
      <p:grpSp>
        <p:nvGrpSpPr>
          <p:cNvPr id="224" name="组合 223"/>
          <p:cNvGrpSpPr/>
          <p:nvPr/>
        </p:nvGrpSpPr>
        <p:grpSpPr>
          <a:xfrm>
            <a:off x="81280" y="2252316"/>
            <a:ext cx="1603375" cy="4258368"/>
            <a:chOff x="1360" y="2184"/>
            <a:chExt cx="2139" cy="3597"/>
          </a:xfrm>
        </p:grpSpPr>
        <p:sp>
          <p:nvSpPr>
            <p:cNvPr id="225" name="矩形 224"/>
            <p:cNvSpPr/>
            <p:nvPr/>
          </p:nvSpPr>
          <p:spPr>
            <a:xfrm>
              <a:off x="1360" y="2195"/>
              <a:ext cx="2044" cy="358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文本框 225"/>
            <p:cNvSpPr txBox="1"/>
            <p:nvPr/>
          </p:nvSpPr>
          <p:spPr>
            <a:xfrm>
              <a:off x="1455" y="2184"/>
              <a:ext cx="2044" cy="101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b="1" dirty="0"/>
                <a:t>模型</a:t>
              </a:r>
              <a:endParaRPr lang="en-US" altLang="zh-CN" b="1" dirty="0"/>
            </a:p>
            <a:p>
              <a:pPr algn="ctr"/>
              <a:r>
                <a:rPr lang="en-US" altLang="zh-CN" b="1" dirty="0"/>
                <a:t>Tools</a:t>
              </a:r>
              <a:endParaRPr lang="zh-CN" altLang="en-US" b="1" dirty="0"/>
            </a:p>
          </p:txBody>
        </p:sp>
      </p:grpSp>
      <p:sp>
        <p:nvSpPr>
          <p:cNvPr id="227" name="矩形 226"/>
          <p:cNvSpPr/>
          <p:nvPr/>
        </p:nvSpPr>
        <p:spPr>
          <a:xfrm>
            <a:off x="209867" y="2906712"/>
            <a:ext cx="1270210" cy="3429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大语言模型</a:t>
            </a:r>
          </a:p>
        </p:txBody>
      </p:sp>
      <p:sp>
        <p:nvSpPr>
          <p:cNvPr id="228" name="矩形 227"/>
          <p:cNvSpPr/>
          <p:nvPr/>
        </p:nvSpPr>
        <p:spPr>
          <a:xfrm>
            <a:off x="209867" y="3358832"/>
            <a:ext cx="1270210" cy="3429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语音模型</a:t>
            </a:r>
          </a:p>
        </p:txBody>
      </p:sp>
      <p:sp>
        <p:nvSpPr>
          <p:cNvPr id="229" name="矩形 228"/>
          <p:cNvSpPr/>
          <p:nvPr/>
        </p:nvSpPr>
        <p:spPr>
          <a:xfrm>
            <a:off x="209867" y="3810952"/>
            <a:ext cx="1270210" cy="3429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600" dirty="0">
                <a:solidFill>
                  <a:schemeClr val="tx1"/>
                </a:solidFill>
                <a:sym typeface="+mn-ea"/>
              </a:rPr>
              <a:t>OCR</a:t>
            </a: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模型</a:t>
            </a:r>
          </a:p>
        </p:txBody>
      </p:sp>
      <p:sp>
        <p:nvSpPr>
          <p:cNvPr id="232" name="矩形 231"/>
          <p:cNvSpPr/>
          <p:nvPr/>
        </p:nvSpPr>
        <p:spPr>
          <a:xfrm>
            <a:off x="206921" y="4702492"/>
            <a:ext cx="1270210" cy="3429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多模态</a:t>
            </a:r>
          </a:p>
        </p:txBody>
      </p:sp>
      <p:sp>
        <p:nvSpPr>
          <p:cNvPr id="233" name="矩形 232"/>
          <p:cNvSpPr/>
          <p:nvPr/>
        </p:nvSpPr>
        <p:spPr>
          <a:xfrm>
            <a:off x="206921" y="5154612"/>
            <a:ext cx="1270210" cy="3429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语义分割</a:t>
            </a:r>
          </a:p>
        </p:txBody>
      </p:sp>
      <p:sp>
        <p:nvSpPr>
          <p:cNvPr id="234" name="矩形 233"/>
          <p:cNvSpPr/>
          <p:nvPr/>
        </p:nvSpPr>
        <p:spPr>
          <a:xfrm>
            <a:off x="206921" y="5606732"/>
            <a:ext cx="1270210" cy="3429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目标检测</a:t>
            </a:r>
          </a:p>
        </p:txBody>
      </p:sp>
      <p:sp>
        <p:nvSpPr>
          <p:cNvPr id="235" name="矩形 234"/>
          <p:cNvSpPr/>
          <p:nvPr/>
        </p:nvSpPr>
        <p:spPr>
          <a:xfrm>
            <a:off x="206921" y="6058852"/>
            <a:ext cx="1270210" cy="3429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600" dirty="0">
                <a:solidFill>
                  <a:schemeClr val="tx1"/>
                </a:solidFill>
                <a:sym typeface="+mn-ea"/>
              </a:rPr>
              <a:t>......</a:t>
            </a:r>
          </a:p>
          <a:p>
            <a:pPr lvl="0" algn="ctr">
              <a:buClrTx/>
              <a:buSzTx/>
              <a:buFontTx/>
            </a:pPr>
            <a:endParaRPr lang="en-US" altLang="zh-CN" sz="16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236" name="矩形 235"/>
          <p:cNvSpPr/>
          <p:nvPr/>
        </p:nvSpPr>
        <p:spPr>
          <a:xfrm>
            <a:off x="206921" y="4263072"/>
            <a:ext cx="1270210" cy="3429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翻译模型</a:t>
            </a:r>
          </a:p>
        </p:txBody>
      </p:sp>
      <p:cxnSp>
        <p:nvCxnSpPr>
          <p:cNvPr id="238" name="连接符: 曲线 237"/>
          <p:cNvCxnSpPr/>
          <p:nvPr/>
        </p:nvCxnSpPr>
        <p:spPr>
          <a:xfrm flipV="1">
            <a:off x="594360" y="1410335"/>
            <a:ext cx="1090295" cy="730250"/>
          </a:xfrm>
          <a:prstGeom prst="curvedConnector3">
            <a:avLst>
              <a:gd name="adj1" fmla="val 13628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custDataLst>
              <p:tags r:id="rId1"/>
            </p:custDataLst>
          </p:nvPr>
        </p:nvSpPr>
        <p:spPr bwMode="auto">
          <a:xfrm>
            <a:off x="521268" y="205105"/>
            <a:ext cx="5620452" cy="46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31" tIns="45716" rIns="91431" bIns="45716" anchor="t">
            <a:no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marL="0" lvl="1" indent="0">
              <a:buNone/>
            </a:pPr>
            <a:r>
              <a:rPr lang="zh-CN" altLang="en-US" sz="2400" b="1" kern="0" spc="50" dirty="0">
                <a:solidFill>
                  <a:srgbClr val="1D1D1A">
                    <a:alpha val="100000"/>
                  </a:srgbClr>
                </a:solidFill>
                <a:cs typeface="微软雅黑" panose="020B0503020204020204" charset="-122"/>
                <a:sym typeface="微软雅黑" panose="020B0503020204020204" charset="-122"/>
              </a:rPr>
              <a:t>关键项识别</a:t>
            </a:r>
          </a:p>
        </p:txBody>
      </p:sp>
      <p:pic>
        <p:nvPicPr>
          <p:cNvPr id="31" name="图片 17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6"/>
          <a:srcRect t="15362" b="10386"/>
          <a:stretch>
            <a:fillRect/>
          </a:stretch>
        </p:blipFill>
        <p:spPr>
          <a:xfrm>
            <a:off x="14213840" y="-812800"/>
            <a:ext cx="2083435" cy="346075"/>
          </a:xfrm>
          <a:prstGeom prst="rect">
            <a:avLst/>
          </a:prstGeom>
        </p:spPr>
      </p:pic>
      <p:pic>
        <p:nvPicPr>
          <p:cNvPr id="33" name="图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4213840" y="-1205230"/>
            <a:ext cx="1621155" cy="29654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0935" y="3658870"/>
            <a:ext cx="3310890" cy="2980055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244475" y="865505"/>
            <a:ext cx="5444490" cy="2317750"/>
            <a:chOff x="73241" y="1869456"/>
            <a:chExt cx="5381409" cy="2317717"/>
          </a:xfrm>
        </p:grpSpPr>
        <p:sp>
          <p:nvSpPr>
            <p:cNvPr id="276" name="文本框 275"/>
            <p:cNvSpPr txBox="1"/>
            <p:nvPr/>
          </p:nvSpPr>
          <p:spPr>
            <a:xfrm>
              <a:off x="242238" y="2104090"/>
              <a:ext cx="4232092" cy="5219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2800" b="1" dirty="0">
                  <a:solidFill>
                    <a:srgbClr val="DE1A37"/>
                  </a:solidFill>
                  <a:effectLst/>
                  <a:latin typeface="+mn-ea"/>
                </a:rPr>
                <a:t>先胜</a:t>
              </a:r>
              <a:r>
                <a:rPr lang="en-US" altLang="zh-CN" sz="2800" b="1" dirty="0">
                  <a:solidFill>
                    <a:srgbClr val="DE1A37"/>
                  </a:solidFill>
                  <a:effectLst/>
                  <a:latin typeface="+mn-ea"/>
                </a:rPr>
                <a:t>-&gt;</a:t>
              </a:r>
              <a:r>
                <a:rPr lang="zh-CN" altLang="zh-CN" sz="2800" b="1" dirty="0">
                  <a:solidFill>
                    <a:srgbClr val="DE1A37"/>
                  </a:solidFill>
                  <a:effectLst/>
                  <a:latin typeface="+mn-ea"/>
                </a:rPr>
                <a:t>总结沉淀</a:t>
              </a:r>
              <a:r>
                <a:rPr lang="en-US" altLang="zh-CN" sz="2800" b="1" dirty="0">
                  <a:solidFill>
                    <a:srgbClr val="DE1A37"/>
                  </a:solidFill>
                  <a:effectLst/>
                  <a:latin typeface="+mn-ea"/>
                </a:rPr>
                <a:t>-&gt;</a:t>
              </a:r>
              <a:r>
                <a:rPr lang="zh-CN" altLang="zh-CN" sz="2800" b="1" dirty="0">
                  <a:solidFill>
                    <a:srgbClr val="DE1A37"/>
                  </a:solidFill>
                  <a:effectLst/>
                  <a:latin typeface="+mn-ea"/>
                </a:rPr>
                <a:t>再胜</a:t>
              </a:r>
              <a:endParaRPr lang="zh-CN" altLang="en-US" sz="2800" b="1" dirty="0">
                <a:solidFill>
                  <a:srgbClr val="DE1A37"/>
                </a:solidFill>
                <a:latin typeface="+mn-ea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73241" y="1869456"/>
              <a:ext cx="5381409" cy="2317717"/>
              <a:chOff x="136741" y="2067192"/>
              <a:chExt cx="5381409" cy="2317717"/>
            </a:xfrm>
          </p:grpSpPr>
          <p:sp>
            <p:nvSpPr>
              <p:cNvPr id="23" name="平行四边形 22"/>
              <p:cNvSpPr/>
              <p:nvPr/>
            </p:nvSpPr>
            <p:spPr bwMode="auto">
              <a:xfrm flipH="1">
                <a:off x="3083112" y="3074034"/>
                <a:ext cx="1910411" cy="1192663"/>
              </a:xfrm>
              <a:prstGeom prst="parallelogram">
                <a:avLst>
                  <a:gd name="adj" fmla="val 87273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defRPr/>
                </a:pPr>
                <a:endParaRPr lang="zh-CN" altLang="en-US" sz="2000" ker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1" name="平行四边形 20"/>
              <p:cNvSpPr/>
              <p:nvPr/>
            </p:nvSpPr>
            <p:spPr bwMode="auto">
              <a:xfrm flipH="1">
                <a:off x="1758950" y="3074035"/>
                <a:ext cx="1910411" cy="1192663"/>
              </a:xfrm>
              <a:prstGeom prst="parallelogram">
                <a:avLst>
                  <a:gd name="adj" fmla="val 87273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defRPr/>
                </a:pPr>
                <a:endParaRPr lang="zh-CN" altLang="en-US" sz="2000" ker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4" name="平行四边形 3"/>
              <p:cNvSpPr/>
              <p:nvPr/>
            </p:nvSpPr>
            <p:spPr bwMode="auto">
              <a:xfrm flipH="1">
                <a:off x="420038" y="3049137"/>
                <a:ext cx="1910411" cy="1192663"/>
              </a:xfrm>
              <a:prstGeom prst="parallelogram">
                <a:avLst>
                  <a:gd name="adj" fmla="val 87273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defRPr/>
                </a:pPr>
                <a:endParaRPr lang="zh-CN" altLang="en-US" sz="2000" ker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8" name="平行四边形 7"/>
              <p:cNvSpPr/>
              <p:nvPr/>
            </p:nvSpPr>
            <p:spPr bwMode="auto">
              <a:xfrm>
                <a:off x="136741" y="3049137"/>
                <a:ext cx="1159091" cy="1192663"/>
              </a:xfrm>
              <a:prstGeom prst="parallelogram">
                <a:avLst>
                  <a:gd name="adj" fmla="val 20417"/>
                </a:avLst>
              </a:prstGeom>
              <a:solidFill>
                <a:srgbClr val="DE1A37"/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kern="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构建团队</a:t>
                </a:r>
              </a:p>
            </p:txBody>
          </p:sp>
          <p:sp>
            <p:nvSpPr>
              <p:cNvPr id="11" name="矩形 17"/>
              <p:cNvSpPr/>
              <p:nvPr/>
            </p:nvSpPr>
            <p:spPr bwMode="auto">
              <a:xfrm>
                <a:off x="4138943" y="2067192"/>
                <a:ext cx="1379207" cy="2199506"/>
              </a:xfrm>
              <a:custGeom>
                <a:avLst/>
                <a:gdLst/>
                <a:ahLst/>
                <a:cxnLst/>
                <a:rect l="l" t="t" r="r" b="b"/>
                <a:pathLst>
                  <a:path w="1809407" h="3440675">
                    <a:moveTo>
                      <a:pt x="1139906" y="0"/>
                    </a:moveTo>
                    <a:lnTo>
                      <a:pt x="1809407" y="792244"/>
                    </a:lnTo>
                    <a:lnTo>
                      <a:pt x="1563950" y="750317"/>
                    </a:lnTo>
                    <a:lnTo>
                      <a:pt x="1104411" y="3440675"/>
                    </a:lnTo>
                    <a:lnTo>
                      <a:pt x="0" y="3440675"/>
                    </a:lnTo>
                    <a:lnTo>
                      <a:pt x="490848" y="567021"/>
                    </a:lnTo>
                    <a:lnTo>
                      <a:pt x="245391" y="525095"/>
                    </a:lnTo>
                    <a:close/>
                  </a:path>
                </a:pathLst>
              </a:custGeom>
              <a:solidFill>
                <a:srgbClr val="DE1A37"/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defRPr/>
                </a:pPr>
                <a:endParaRPr lang="zh-CN" altLang="en-US" sz="2800" ker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2" name="TextBox 32"/>
              <p:cNvSpPr txBox="1">
                <a:spLocks noChangeArrowheads="1"/>
              </p:cNvSpPr>
              <p:nvPr/>
            </p:nvSpPr>
            <p:spPr bwMode="auto">
              <a:xfrm rot="610177">
                <a:off x="4486877" y="2616573"/>
                <a:ext cx="545422" cy="176833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eaVert"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zh-CN" altLang="en-US" sz="2400" kern="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持续运营</a:t>
                </a:r>
              </a:p>
            </p:txBody>
          </p:sp>
          <p:sp>
            <p:nvSpPr>
              <p:cNvPr id="20" name="平行四边形 19"/>
              <p:cNvSpPr/>
              <p:nvPr/>
            </p:nvSpPr>
            <p:spPr bwMode="auto">
              <a:xfrm>
                <a:off x="1465154" y="3060065"/>
                <a:ext cx="1159091" cy="1192663"/>
              </a:xfrm>
              <a:prstGeom prst="parallelogram">
                <a:avLst>
                  <a:gd name="adj" fmla="val 20417"/>
                </a:avLst>
              </a:prstGeom>
              <a:solidFill>
                <a:srgbClr val="DE1A37"/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kern="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识别场景</a:t>
                </a:r>
              </a:p>
            </p:txBody>
          </p:sp>
          <p:sp>
            <p:nvSpPr>
              <p:cNvPr id="22" name="平行四边形 21"/>
              <p:cNvSpPr/>
              <p:nvPr/>
            </p:nvSpPr>
            <p:spPr bwMode="auto">
              <a:xfrm>
                <a:off x="2814174" y="3074034"/>
                <a:ext cx="1159091" cy="1192663"/>
              </a:xfrm>
              <a:prstGeom prst="parallelogram">
                <a:avLst>
                  <a:gd name="adj" fmla="val 20417"/>
                </a:avLst>
              </a:prstGeom>
              <a:solidFill>
                <a:srgbClr val="DE1A37"/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en-US" sz="2400" kern="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快速开发</a:t>
                </a:r>
              </a:p>
            </p:txBody>
          </p:sp>
        </p:grpSp>
      </p:grpSp>
      <p:sp>
        <p:nvSpPr>
          <p:cNvPr id="26" name="文本框 25"/>
          <p:cNvSpPr txBox="1"/>
          <p:nvPr/>
        </p:nvSpPr>
        <p:spPr>
          <a:xfrm>
            <a:off x="8864600" y="3056890"/>
            <a:ext cx="2207260" cy="3683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b="1" dirty="0"/>
              <a:t>关键角色识别：</a:t>
            </a:r>
            <a:endParaRPr lang="en-US" altLang="zh-CN" b="1" dirty="0"/>
          </a:p>
        </p:txBody>
      </p:sp>
      <p:sp>
        <p:nvSpPr>
          <p:cNvPr id="3" name="矩形 2"/>
          <p:cNvSpPr/>
          <p:nvPr/>
        </p:nvSpPr>
        <p:spPr>
          <a:xfrm>
            <a:off x="406400" y="6060440"/>
            <a:ext cx="3553460" cy="414020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E8E6E4"/>
            </a:solidFill>
            <a:prstDash val="solid"/>
          </a:ln>
          <a:effectLst>
            <a:glow rad="38100">
              <a:schemeClr val="bg1">
                <a:alpha val="40000"/>
              </a:schemeClr>
            </a:glow>
            <a:innerShdw blurRad="114300">
              <a:prstClr val="black">
                <a:alpha val="100000"/>
              </a:prstClr>
            </a:innerShdw>
            <a:reflection stA="45000" endPos="65000" dist="25400" dir="5400000" sy="-100000" algn="bl" rotWithShape="0"/>
            <a:softEdge rad="3175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训练资源池</a:t>
            </a:r>
          </a:p>
        </p:txBody>
      </p:sp>
      <p:sp>
        <p:nvSpPr>
          <p:cNvPr id="5" name="矩形 4"/>
          <p:cNvSpPr/>
          <p:nvPr/>
        </p:nvSpPr>
        <p:spPr>
          <a:xfrm>
            <a:off x="400050" y="5375275"/>
            <a:ext cx="1450340" cy="657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L0</a:t>
            </a:r>
            <a:r>
              <a:rPr lang="zh-CN" altLang="en-US">
                <a:solidFill>
                  <a:schemeClr val="tx1"/>
                </a:solidFill>
              </a:rPr>
              <a:t>大模型</a:t>
            </a:r>
          </a:p>
        </p:txBody>
      </p:sp>
      <p:sp>
        <p:nvSpPr>
          <p:cNvPr id="6" name="圆柱形 5"/>
          <p:cNvSpPr/>
          <p:nvPr/>
        </p:nvSpPr>
        <p:spPr>
          <a:xfrm>
            <a:off x="2545080" y="5375275"/>
            <a:ext cx="1414780" cy="333375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552700" y="5730240"/>
            <a:ext cx="14147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企业训练数据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940560" y="5502275"/>
            <a:ext cx="41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＋</a:t>
            </a:r>
          </a:p>
        </p:txBody>
      </p:sp>
      <p:sp>
        <p:nvSpPr>
          <p:cNvPr id="13" name="上箭头 12"/>
          <p:cNvSpPr/>
          <p:nvPr/>
        </p:nvSpPr>
        <p:spPr>
          <a:xfrm>
            <a:off x="1696085" y="4895215"/>
            <a:ext cx="1036320" cy="405130"/>
          </a:xfrm>
          <a:prstGeom prst="upArrow">
            <a:avLst/>
          </a:prstGeom>
          <a:gradFill flip="none">
            <a:gsLst>
              <a:gs pos="0">
                <a:srgbClr val="DE1A37"/>
              </a:gs>
              <a:gs pos="74000">
                <a:srgbClr val="F7BFC7"/>
              </a:gs>
              <a:gs pos="83000">
                <a:srgbClr val="F7BFC7"/>
              </a:gs>
              <a:gs pos="100000">
                <a:srgbClr val="FBDFE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957580" y="3975735"/>
            <a:ext cx="2513965" cy="829310"/>
          </a:xfrm>
          <a:prstGeom prst="ellipse">
            <a:avLst/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dist="25400" dir="6000000" algn="ctr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17625" y="4126865"/>
            <a:ext cx="19278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业务场景模型库</a:t>
            </a:r>
          </a:p>
          <a:p>
            <a:r>
              <a:rPr lang="en-US" altLang="zh-CN"/>
              <a:t>          L1/L2</a:t>
            </a:r>
          </a:p>
        </p:txBody>
      </p:sp>
      <p:sp>
        <p:nvSpPr>
          <p:cNvPr id="17" name="五边形 16"/>
          <p:cNvSpPr/>
          <p:nvPr/>
        </p:nvSpPr>
        <p:spPr>
          <a:xfrm>
            <a:off x="383540" y="3354705"/>
            <a:ext cx="4050030" cy="477520"/>
          </a:xfrm>
          <a:prstGeom prst="homePlate">
            <a:avLst/>
          </a:prstGeom>
          <a:solidFill>
            <a:srgbClr val="F7BFC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企业</a:t>
            </a:r>
            <a:r>
              <a:rPr lang="en-US" altLang="zh-CN">
                <a:solidFill>
                  <a:schemeClr val="tx1"/>
                </a:solidFill>
              </a:rPr>
              <a:t>AI</a:t>
            </a:r>
            <a:r>
              <a:rPr lang="zh-CN" altLang="en-US">
                <a:solidFill>
                  <a:schemeClr val="tx1"/>
                </a:solidFill>
              </a:rPr>
              <a:t>模型增强训练</a:t>
            </a:r>
          </a:p>
        </p:txBody>
      </p:sp>
      <p:sp>
        <p:nvSpPr>
          <p:cNvPr id="19" name="右箭头 18"/>
          <p:cNvSpPr/>
          <p:nvPr/>
        </p:nvSpPr>
        <p:spPr>
          <a:xfrm>
            <a:off x="4081145" y="4399915"/>
            <a:ext cx="783590" cy="414020"/>
          </a:xfrm>
          <a:prstGeom prst="rightArrow">
            <a:avLst/>
          </a:prstGeom>
          <a:solidFill>
            <a:srgbClr val="FBDFE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右箭头 26"/>
          <p:cNvSpPr/>
          <p:nvPr/>
        </p:nvSpPr>
        <p:spPr>
          <a:xfrm rot="10800000">
            <a:off x="4081145" y="5565775"/>
            <a:ext cx="783590" cy="414020"/>
          </a:xfrm>
          <a:prstGeom prst="rightArrow">
            <a:avLst/>
          </a:prstGeom>
          <a:solidFill>
            <a:srgbClr val="FBDFE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5020310" y="6060440"/>
            <a:ext cx="3553460" cy="414020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E8E6E4"/>
            </a:solidFill>
            <a:prstDash val="solid"/>
          </a:ln>
          <a:effectLst>
            <a:glow rad="38100">
              <a:schemeClr val="bg1">
                <a:alpha val="40000"/>
              </a:schemeClr>
            </a:glow>
            <a:innerShdw blurRad="114300">
              <a:prstClr val="black">
                <a:alpha val="100000"/>
              </a:prstClr>
            </a:innerShdw>
            <a:reflection stA="45000" endPos="65000" dist="25400" dir="5400000" sy="-100000" algn="bl" rotWithShape="0"/>
            <a:softEdge rad="3175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推理资源池</a:t>
            </a:r>
          </a:p>
        </p:txBody>
      </p:sp>
      <p:sp>
        <p:nvSpPr>
          <p:cNvPr id="29" name="圆柱形 28"/>
          <p:cNvSpPr/>
          <p:nvPr/>
        </p:nvSpPr>
        <p:spPr>
          <a:xfrm>
            <a:off x="5101590" y="5371465"/>
            <a:ext cx="1414780" cy="333375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5457190" y="5726430"/>
            <a:ext cx="7753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知识库</a:t>
            </a:r>
          </a:p>
        </p:txBody>
      </p:sp>
      <p:sp>
        <p:nvSpPr>
          <p:cNvPr id="32" name="矩形 31"/>
          <p:cNvSpPr/>
          <p:nvPr/>
        </p:nvSpPr>
        <p:spPr>
          <a:xfrm>
            <a:off x="7014210" y="5371465"/>
            <a:ext cx="1450340" cy="6578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技能货架</a:t>
            </a:r>
          </a:p>
        </p:txBody>
      </p:sp>
      <p:sp>
        <p:nvSpPr>
          <p:cNvPr id="34" name="矩形 33"/>
          <p:cNvSpPr/>
          <p:nvPr/>
        </p:nvSpPr>
        <p:spPr>
          <a:xfrm>
            <a:off x="5101590" y="4911725"/>
            <a:ext cx="3362960" cy="400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/>
                </a:solidFill>
              </a:rPr>
              <a:t>Prompt engineering</a:t>
            </a:r>
            <a:r>
              <a:rPr lang="zh-CN" altLang="en-US" sz="1200">
                <a:solidFill>
                  <a:schemeClr val="tx1"/>
                </a:solidFill>
              </a:rPr>
              <a:t>、</a:t>
            </a:r>
            <a:r>
              <a:rPr lang="en-US" altLang="zh-CN" sz="1200">
                <a:solidFill>
                  <a:schemeClr val="tx1"/>
                </a:solidFill>
              </a:rPr>
              <a:t>RAG</a:t>
            </a:r>
            <a:r>
              <a:rPr lang="zh-CN" altLang="en-US" sz="1200">
                <a:solidFill>
                  <a:schemeClr val="tx1"/>
                </a:solidFill>
              </a:rPr>
              <a:t>、</a:t>
            </a:r>
          </a:p>
          <a:p>
            <a:pPr algn="ctr"/>
            <a:r>
              <a:rPr lang="en-US" altLang="zh-CN" sz="1200">
                <a:solidFill>
                  <a:schemeClr val="tx1"/>
                </a:solidFill>
              </a:rPr>
              <a:t>Multiple Agent</a:t>
            </a:r>
            <a:r>
              <a:rPr lang="zh-CN" altLang="en-US" sz="1200">
                <a:solidFill>
                  <a:schemeClr val="tx1"/>
                </a:solidFill>
              </a:rPr>
              <a:t>、</a:t>
            </a:r>
            <a:r>
              <a:rPr lang="en-US" altLang="zh-CN" sz="1200">
                <a:solidFill>
                  <a:schemeClr val="tx1"/>
                </a:solidFill>
              </a:rPr>
              <a:t>NL2SQL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35" name="上箭头 34"/>
          <p:cNvSpPr/>
          <p:nvPr/>
        </p:nvSpPr>
        <p:spPr>
          <a:xfrm>
            <a:off x="6516370" y="4498975"/>
            <a:ext cx="1036320" cy="306070"/>
          </a:xfrm>
          <a:prstGeom prst="upArrow">
            <a:avLst/>
          </a:prstGeom>
          <a:gradFill flip="none">
            <a:gsLst>
              <a:gs pos="0">
                <a:srgbClr val="DE1A37"/>
              </a:gs>
              <a:gs pos="74000">
                <a:srgbClr val="F7BFC7"/>
              </a:gs>
              <a:gs pos="83000">
                <a:srgbClr val="F7BFC7"/>
              </a:gs>
              <a:gs pos="100000">
                <a:srgbClr val="FBDFE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5474335" y="4465320"/>
            <a:ext cx="7753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部署</a:t>
            </a:r>
          </a:p>
        </p:txBody>
      </p:sp>
      <p:sp>
        <p:nvSpPr>
          <p:cNvPr id="37" name="矩形 36"/>
          <p:cNvSpPr/>
          <p:nvPr/>
        </p:nvSpPr>
        <p:spPr>
          <a:xfrm>
            <a:off x="5626100" y="3935730"/>
            <a:ext cx="2359025" cy="5003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数字员工</a:t>
            </a:r>
            <a:r>
              <a:rPr lang="en-US" altLang="zh-CN">
                <a:solidFill>
                  <a:schemeClr val="tx1"/>
                </a:solidFill>
              </a:rPr>
              <a:t>&amp;</a:t>
            </a:r>
            <a:r>
              <a:rPr lang="zh-CN" altLang="en-US">
                <a:solidFill>
                  <a:schemeClr val="tx1"/>
                </a:solidFill>
              </a:rPr>
              <a:t>智能助手</a:t>
            </a:r>
          </a:p>
        </p:txBody>
      </p:sp>
      <p:sp>
        <p:nvSpPr>
          <p:cNvPr id="38" name="五边形 37"/>
          <p:cNvSpPr/>
          <p:nvPr/>
        </p:nvSpPr>
        <p:spPr>
          <a:xfrm>
            <a:off x="4645025" y="3355975"/>
            <a:ext cx="3950970" cy="477520"/>
          </a:xfrm>
          <a:prstGeom prst="homePlate">
            <a:avLst/>
          </a:prstGeom>
          <a:solidFill>
            <a:srgbClr val="DE1A3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企业</a:t>
            </a:r>
            <a:r>
              <a:rPr lang="en-US" altLang="zh-CN">
                <a:solidFill>
                  <a:schemeClr val="tx1"/>
                </a:solidFill>
              </a:rPr>
              <a:t>AI</a:t>
            </a:r>
            <a:r>
              <a:rPr lang="zh-CN" altLang="en-US">
                <a:solidFill>
                  <a:schemeClr val="tx1"/>
                </a:solidFill>
              </a:rPr>
              <a:t>应用和推理</a:t>
            </a:r>
          </a:p>
        </p:txBody>
      </p:sp>
      <p:cxnSp>
        <p:nvCxnSpPr>
          <p:cNvPr id="39" name="直接连接符 38"/>
          <p:cNvCxnSpPr/>
          <p:nvPr/>
        </p:nvCxnSpPr>
        <p:spPr>
          <a:xfrm>
            <a:off x="4490085" y="3374390"/>
            <a:ext cx="0" cy="3100070"/>
          </a:xfrm>
          <a:prstGeom prst="line">
            <a:avLst/>
          </a:prstGeom>
          <a:ln w="28575" cmpd="sng">
            <a:solidFill>
              <a:srgbClr val="DE1A37"/>
            </a:solidFill>
            <a:prstDash val="sys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6445250" y="1350645"/>
            <a:ext cx="37826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600" b="1" dirty="0">
                <a:solidFill>
                  <a:schemeClr val="tx1"/>
                </a:solidFill>
                <a:effectLst/>
                <a:latin typeface="+mn-ea"/>
              </a:rPr>
              <a:t>开发者</a:t>
            </a:r>
            <a:r>
              <a:rPr lang="en-US" altLang="zh-CN" sz="1600" b="1" dirty="0">
                <a:solidFill>
                  <a:schemeClr val="tx1"/>
                </a:solidFill>
                <a:effectLst/>
                <a:latin typeface="+mn-ea"/>
              </a:rPr>
              <a:t>&amp;</a:t>
            </a:r>
            <a:r>
              <a:rPr lang="zh-CN" altLang="en-US" sz="1600" b="1" dirty="0">
                <a:solidFill>
                  <a:schemeClr val="tx1"/>
                </a:solidFill>
                <a:effectLst/>
                <a:latin typeface="+mn-ea"/>
              </a:rPr>
              <a:t>使用者</a:t>
            </a:r>
            <a:r>
              <a:rPr lang="en-US" altLang="zh-CN" sz="1600" b="1" dirty="0">
                <a:solidFill>
                  <a:schemeClr val="tx1"/>
                </a:solidFill>
                <a:effectLst/>
                <a:latin typeface="+mn-ea"/>
              </a:rPr>
              <a:t> </a:t>
            </a:r>
            <a:r>
              <a:rPr lang="zh-CN" sz="2800" b="1" dirty="0">
                <a:solidFill>
                  <a:srgbClr val="DE1A37"/>
                </a:solidFill>
                <a:effectLst/>
                <a:latin typeface="+mn-ea"/>
              </a:rPr>
              <a:t>双向奔赴</a:t>
            </a:r>
            <a:r>
              <a:rPr lang="en-US" altLang="zh-CN" sz="2800" b="1" dirty="0">
                <a:solidFill>
                  <a:srgbClr val="DE1A37"/>
                </a:solidFill>
                <a:effectLst/>
                <a:latin typeface="+mn-ea"/>
              </a:rPr>
              <a:t>~</a:t>
            </a:r>
            <a:endParaRPr lang="zh-CN" altLang="en-US" sz="2800" b="1" dirty="0">
              <a:solidFill>
                <a:srgbClr val="DE1A37"/>
              </a:solidFill>
              <a:effectLst/>
              <a:latin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460490" y="1867535"/>
            <a:ext cx="32804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/>
              <a:t>业务场景需要跨领域的知识，</a:t>
            </a:r>
          </a:p>
          <a:p>
            <a:pPr>
              <a:lnSpc>
                <a:spcPct val="150000"/>
              </a:lnSpc>
            </a:pPr>
            <a:r>
              <a:rPr lang="zh-CN" altLang="en-US"/>
              <a:t>开发者与使用者需要协同作战！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圆角矩形">
            <a:extLst>
              <a:ext uri="{FF2B5EF4-FFF2-40B4-BE49-F238E27FC236}">
                <a16:creationId xmlns:a16="http://schemas.microsoft.com/office/drawing/2014/main" id="{6CD85C35-1E3A-A2A8-D115-497DC17DEFD7}"/>
              </a:ext>
            </a:extLst>
          </p:cNvPr>
          <p:cNvSpPr/>
          <p:nvPr/>
        </p:nvSpPr>
        <p:spPr>
          <a:xfrm>
            <a:off x="6034812" y="5083813"/>
            <a:ext cx="3052256" cy="1065058"/>
          </a:xfrm>
          <a:prstGeom prst="roundRect">
            <a:avLst>
              <a:gd name="adj" fmla="val 2834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sz="422" kern="0" dirty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grpSp>
        <p:nvGrpSpPr>
          <p:cNvPr id="101" name="组合 100"/>
          <p:cNvGrpSpPr/>
          <p:nvPr/>
        </p:nvGrpSpPr>
        <p:grpSpPr>
          <a:xfrm>
            <a:off x="6040483" y="4610041"/>
            <a:ext cx="316406" cy="316406"/>
            <a:chOff x="4496422" y="7967815"/>
            <a:chExt cx="815247" cy="804745"/>
          </a:xfrm>
          <a:solidFill>
            <a:srgbClr val="021C7A">
              <a:alpha val="30000"/>
            </a:srgbClr>
          </a:solidFill>
        </p:grpSpPr>
        <p:sp>
          <p:nvSpPr>
            <p:cNvPr id="103" name="任意多边形: 形状 51"/>
            <p:cNvSpPr/>
            <p:nvPr/>
          </p:nvSpPr>
          <p:spPr>
            <a:xfrm>
              <a:off x="4496422" y="8448115"/>
              <a:ext cx="815247" cy="324445"/>
            </a:xfrm>
            <a:custGeom>
              <a:avLst/>
              <a:gdLst>
                <a:gd name="connsiteX0" fmla="*/ 595410 w 815247"/>
                <a:gd name="connsiteY0" fmla="*/ 119634 h 324445"/>
                <a:gd name="connsiteX1" fmla="*/ 688564 w 815247"/>
                <a:gd name="connsiteY1" fmla="*/ 155353 h 324445"/>
                <a:gd name="connsiteX2" fmla="*/ 688469 w 815247"/>
                <a:gd name="connsiteY2" fmla="*/ 112681 h 324445"/>
                <a:gd name="connsiteX3" fmla="*/ 686183 w 815247"/>
                <a:gd name="connsiteY3" fmla="*/ 108585 h 324445"/>
                <a:gd name="connsiteX4" fmla="*/ 687421 w 815247"/>
                <a:gd name="connsiteY4" fmla="*/ 14097 h 324445"/>
                <a:gd name="connsiteX5" fmla="*/ 699042 w 815247"/>
                <a:gd name="connsiteY5" fmla="*/ 0 h 324445"/>
                <a:gd name="connsiteX6" fmla="*/ 713805 w 815247"/>
                <a:gd name="connsiteY6" fmla="*/ 107918 h 324445"/>
                <a:gd name="connsiteX7" fmla="*/ 710757 w 815247"/>
                <a:gd name="connsiteY7" fmla="*/ 115824 h 324445"/>
                <a:gd name="connsiteX8" fmla="*/ 710662 w 815247"/>
                <a:gd name="connsiteY8" fmla="*/ 155734 h 324445"/>
                <a:gd name="connsiteX9" fmla="*/ 752763 w 815247"/>
                <a:gd name="connsiteY9" fmla="*/ 126111 h 324445"/>
                <a:gd name="connsiteX10" fmla="*/ 804007 w 815247"/>
                <a:gd name="connsiteY10" fmla="*/ 120110 h 324445"/>
                <a:gd name="connsiteX11" fmla="*/ 771432 w 815247"/>
                <a:gd name="connsiteY11" fmla="*/ 174593 h 324445"/>
                <a:gd name="connsiteX12" fmla="*/ 711043 w 815247"/>
                <a:gd name="connsiteY12" fmla="*/ 187547 h 324445"/>
                <a:gd name="connsiteX13" fmla="*/ 711043 w 815247"/>
                <a:gd name="connsiteY13" fmla="*/ 260699 h 324445"/>
                <a:gd name="connsiteX14" fmla="*/ 722759 w 815247"/>
                <a:gd name="connsiteY14" fmla="*/ 264319 h 324445"/>
                <a:gd name="connsiteX15" fmla="*/ 761430 w 815247"/>
                <a:gd name="connsiteY15" fmla="*/ 297085 h 324445"/>
                <a:gd name="connsiteX16" fmla="*/ 770765 w 815247"/>
                <a:gd name="connsiteY16" fmla="*/ 302514 h 324445"/>
                <a:gd name="connsiteX17" fmla="*/ 802769 w 815247"/>
                <a:gd name="connsiteY17" fmla="*/ 302514 h 324445"/>
                <a:gd name="connsiteX18" fmla="*/ 815246 w 815247"/>
                <a:gd name="connsiteY18" fmla="*/ 313182 h 324445"/>
                <a:gd name="connsiteX19" fmla="*/ 803150 w 815247"/>
                <a:gd name="connsiteY19" fmla="*/ 324326 h 324445"/>
                <a:gd name="connsiteX20" fmla="*/ 795911 w 815247"/>
                <a:gd name="connsiteY20" fmla="*/ 324422 h 324445"/>
                <a:gd name="connsiteX21" fmla="*/ 19147 w 815247"/>
                <a:gd name="connsiteY21" fmla="*/ 324422 h 324445"/>
                <a:gd name="connsiteX22" fmla="*/ 10384 w 815247"/>
                <a:gd name="connsiteY22" fmla="*/ 324231 h 324445"/>
                <a:gd name="connsiteX23" fmla="*/ 2 w 815247"/>
                <a:gd name="connsiteY23" fmla="*/ 313277 h 324445"/>
                <a:gd name="connsiteX24" fmla="*/ 10670 w 815247"/>
                <a:gd name="connsiteY24" fmla="*/ 302705 h 324445"/>
                <a:gd name="connsiteX25" fmla="*/ 45055 w 815247"/>
                <a:gd name="connsiteY25" fmla="*/ 302419 h 324445"/>
                <a:gd name="connsiteX26" fmla="*/ 52199 w 815247"/>
                <a:gd name="connsiteY26" fmla="*/ 299180 h 324445"/>
                <a:gd name="connsiteX27" fmla="*/ 104110 w 815247"/>
                <a:gd name="connsiteY27" fmla="*/ 261080 h 324445"/>
                <a:gd name="connsiteX28" fmla="*/ 104110 w 815247"/>
                <a:gd name="connsiteY28" fmla="*/ 187643 h 324445"/>
                <a:gd name="connsiteX29" fmla="*/ 38387 w 815247"/>
                <a:gd name="connsiteY29" fmla="*/ 170021 h 324445"/>
                <a:gd name="connsiteX30" fmla="*/ 11527 w 815247"/>
                <a:gd name="connsiteY30" fmla="*/ 121063 h 324445"/>
                <a:gd name="connsiteX31" fmla="*/ 104491 w 815247"/>
                <a:gd name="connsiteY31" fmla="*/ 154972 h 324445"/>
                <a:gd name="connsiteX32" fmla="*/ 104396 w 815247"/>
                <a:gd name="connsiteY32" fmla="*/ 113633 h 324445"/>
                <a:gd name="connsiteX33" fmla="*/ 102395 w 815247"/>
                <a:gd name="connsiteY33" fmla="*/ 109347 h 324445"/>
                <a:gd name="connsiteX34" fmla="*/ 108206 w 815247"/>
                <a:gd name="connsiteY34" fmla="*/ 7906 h 324445"/>
                <a:gd name="connsiteX35" fmla="*/ 115064 w 815247"/>
                <a:gd name="connsiteY35" fmla="*/ 286 h 324445"/>
                <a:gd name="connsiteX36" fmla="*/ 129066 w 815247"/>
                <a:gd name="connsiteY36" fmla="*/ 108871 h 324445"/>
                <a:gd name="connsiteX37" fmla="*/ 126589 w 815247"/>
                <a:gd name="connsiteY37" fmla="*/ 115348 h 324445"/>
                <a:gd name="connsiteX38" fmla="*/ 126494 w 815247"/>
                <a:gd name="connsiteY38" fmla="*/ 155734 h 324445"/>
                <a:gd name="connsiteX39" fmla="*/ 219934 w 815247"/>
                <a:gd name="connsiteY39" fmla="*/ 120015 h 324445"/>
                <a:gd name="connsiteX40" fmla="*/ 187740 w 815247"/>
                <a:gd name="connsiteY40" fmla="*/ 174403 h 324445"/>
                <a:gd name="connsiteX41" fmla="*/ 127065 w 815247"/>
                <a:gd name="connsiteY41" fmla="*/ 187833 h 324445"/>
                <a:gd name="connsiteX42" fmla="*/ 126494 w 815247"/>
                <a:gd name="connsiteY42" fmla="*/ 192500 h 324445"/>
                <a:gd name="connsiteX43" fmla="*/ 126494 w 815247"/>
                <a:gd name="connsiteY43" fmla="*/ 260604 h 324445"/>
                <a:gd name="connsiteX44" fmla="*/ 144687 w 815247"/>
                <a:gd name="connsiteY44" fmla="*/ 266986 h 324445"/>
                <a:gd name="connsiteX45" fmla="*/ 177071 w 815247"/>
                <a:gd name="connsiteY45" fmla="*/ 296704 h 324445"/>
                <a:gd name="connsiteX46" fmla="*/ 186882 w 815247"/>
                <a:gd name="connsiteY46" fmla="*/ 302800 h 324445"/>
                <a:gd name="connsiteX47" fmla="*/ 336520 w 815247"/>
                <a:gd name="connsiteY47" fmla="*/ 302514 h 324445"/>
                <a:gd name="connsiteX48" fmla="*/ 344426 w 815247"/>
                <a:gd name="connsiteY48" fmla="*/ 299276 h 324445"/>
                <a:gd name="connsiteX49" fmla="*/ 396146 w 815247"/>
                <a:gd name="connsiteY49" fmla="*/ 260890 h 324445"/>
                <a:gd name="connsiteX50" fmla="*/ 396146 w 815247"/>
                <a:gd name="connsiteY50" fmla="*/ 187738 h 324445"/>
                <a:gd name="connsiteX51" fmla="*/ 330996 w 815247"/>
                <a:gd name="connsiteY51" fmla="*/ 170593 h 324445"/>
                <a:gd name="connsiteX52" fmla="*/ 304135 w 815247"/>
                <a:gd name="connsiteY52" fmla="*/ 120872 h 324445"/>
                <a:gd name="connsiteX53" fmla="*/ 396432 w 815247"/>
                <a:gd name="connsiteY53" fmla="*/ 155258 h 324445"/>
                <a:gd name="connsiteX54" fmla="*/ 396337 w 815247"/>
                <a:gd name="connsiteY54" fmla="*/ 113728 h 324445"/>
                <a:gd name="connsiteX55" fmla="*/ 394051 w 815247"/>
                <a:gd name="connsiteY55" fmla="*/ 108871 h 324445"/>
                <a:gd name="connsiteX56" fmla="*/ 394908 w 815247"/>
                <a:gd name="connsiteY56" fmla="*/ 15050 h 324445"/>
                <a:gd name="connsiteX57" fmla="*/ 406910 w 815247"/>
                <a:gd name="connsiteY57" fmla="*/ 381 h 324445"/>
                <a:gd name="connsiteX58" fmla="*/ 422721 w 815247"/>
                <a:gd name="connsiteY58" fmla="*/ 106966 h 324445"/>
                <a:gd name="connsiteX59" fmla="*/ 418911 w 815247"/>
                <a:gd name="connsiteY59" fmla="*/ 118491 h 324445"/>
                <a:gd name="connsiteX60" fmla="*/ 418721 w 815247"/>
                <a:gd name="connsiteY60" fmla="*/ 155543 h 324445"/>
                <a:gd name="connsiteX61" fmla="*/ 512066 w 815247"/>
                <a:gd name="connsiteY61" fmla="*/ 120205 h 324445"/>
                <a:gd name="connsiteX62" fmla="*/ 479395 w 815247"/>
                <a:gd name="connsiteY62" fmla="*/ 174784 h 324445"/>
                <a:gd name="connsiteX63" fmla="*/ 419197 w 815247"/>
                <a:gd name="connsiteY63" fmla="*/ 187833 h 324445"/>
                <a:gd name="connsiteX64" fmla="*/ 418721 w 815247"/>
                <a:gd name="connsiteY64" fmla="*/ 193072 h 324445"/>
                <a:gd name="connsiteX65" fmla="*/ 418721 w 815247"/>
                <a:gd name="connsiteY65" fmla="*/ 261176 h 324445"/>
                <a:gd name="connsiteX66" fmla="*/ 470823 w 815247"/>
                <a:gd name="connsiteY66" fmla="*/ 299276 h 324445"/>
                <a:gd name="connsiteX67" fmla="*/ 477109 w 815247"/>
                <a:gd name="connsiteY67" fmla="*/ 302514 h 324445"/>
                <a:gd name="connsiteX68" fmla="*/ 629890 w 815247"/>
                <a:gd name="connsiteY68" fmla="*/ 302514 h 324445"/>
                <a:gd name="connsiteX69" fmla="*/ 636272 w 815247"/>
                <a:gd name="connsiteY69" fmla="*/ 299371 h 324445"/>
                <a:gd name="connsiteX70" fmla="*/ 688183 w 815247"/>
                <a:gd name="connsiteY70" fmla="*/ 261176 h 324445"/>
                <a:gd name="connsiteX71" fmla="*/ 688183 w 815247"/>
                <a:gd name="connsiteY71" fmla="*/ 187738 h 324445"/>
                <a:gd name="connsiteX72" fmla="*/ 621984 w 815247"/>
                <a:gd name="connsiteY72" fmla="*/ 169545 h 324445"/>
                <a:gd name="connsiteX73" fmla="*/ 595410 w 815247"/>
                <a:gd name="connsiteY73" fmla="*/ 119634 h 324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815247" h="324445">
                  <a:moveTo>
                    <a:pt x="595410" y="119634"/>
                  </a:moveTo>
                  <a:cubicBezTo>
                    <a:pt x="631319" y="119920"/>
                    <a:pt x="663990" y="124206"/>
                    <a:pt x="688564" y="155353"/>
                  </a:cubicBezTo>
                  <a:cubicBezTo>
                    <a:pt x="688564" y="140018"/>
                    <a:pt x="688659" y="126301"/>
                    <a:pt x="688469" y="112681"/>
                  </a:cubicBezTo>
                  <a:cubicBezTo>
                    <a:pt x="688469" y="111252"/>
                    <a:pt x="687135" y="109823"/>
                    <a:pt x="686183" y="108585"/>
                  </a:cubicBezTo>
                  <a:cubicBezTo>
                    <a:pt x="663990" y="76486"/>
                    <a:pt x="664275" y="45720"/>
                    <a:pt x="687421" y="14097"/>
                  </a:cubicBezTo>
                  <a:cubicBezTo>
                    <a:pt x="691041" y="9144"/>
                    <a:pt x="695136" y="4667"/>
                    <a:pt x="699042" y="0"/>
                  </a:cubicBezTo>
                  <a:cubicBezTo>
                    <a:pt x="728950" y="27527"/>
                    <a:pt x="742095" y="70961"/>
                    <a:pt x="713805" y="107918"/>
                  </a:cubicBezTo>
                  <a:cubicBezTo>
                    <a:pt x="712186" y="110109"/>
                    <a:pt x="710853" y="113157"/>
                    <a:pt x="710757" y="115824"/>
                  </a:cubicBezTo>
                  <a:cubicBezTo>
                    <a:pt x="710471" y="128302"/>
                    <a:pt x="710662" y="140780"/>
                    <a:pt x="710662" y="155734"/>
                  </a:cubicBezTo>
                  <a:cubicBezTo>
                    <a:pt x="722473" y="140494"/>
                    <a:pt x="736189" y="131159"/>
                    <a:pt x="752763" y="126111"/>
                  </a:cubicBezTo>
                  <a:cubicBezTo>
                    <a:pt x="769146" y="121063"/>
                    <a:pt x="786005" y="119348"/>
                    <a:pt x="804007" y="120110"/>
                  </a:cubicBezTo>
                  <a:cubicBezTo>
                    <a:pt x="797911" y="141827"/>
                    <a:pt x="788958" y="160877"/>
                    <a:pt x="771432" y="174593"/>
                  </a:cubicBezTo>
                  <a:cubicBezTo>
                    <a:pt x="753715" y="188500"/>
                    <a:pt x="732950" y="190214"/>
                    <a:pt x="711043" y="187547"/>
                  </a:cubicBezTo>
                  <a:cubicBezTo>
                    <a:pt x="711043" y="212217"/>
                    <a:pt x="711043" y="236125"/>
                    <a:pt x="711043" y="260699"/>
                  </a:cubicBezTo>
                  <a:cubicBezTo>
                    <a:pt x="714853" y="261842"/>
                    <a:pt x="718854" y="262985"/>
                    <a:pt x="722759" y="264319"/>
                  </a:cubicBezTo>
                  <a:cubicBezTo>
                    <a:pt x="739809" y="270320"/>
                    <a:pt x="752953" y="281178"/>
                    <a:pt x="761430" y="297085"/>
                  </a:cubicBezTo>
                  <a:cubicBezTo>
                    <a:pt x="763621" y="301276"/>
                    <a:pt x="766193" y="302609"/>
                    <a:pt x="770765" y="302514"/>
                  </a:cubicBezTo>
                  <a:cubicBezTo>
                    <a:pt x="781433" y="302228"/>
                    <a:pt x="792101" y="302324"/>
                    <a:pt x="802769" y="302514"/>
                  </a:cubicBezTo>
                  <a:cubicBezTo>
                    <a:pt x="810294" y="302609"/>
                    <a:pt x="815151" y="306991"/>
                    <a:pt x="815246" y="313182"/>
                  </a:cubicBezTo>
                  <a:cubicBezTo>
                    <a:pt x="815342" y="319373"/>
                    <a:pt x="810579" y="323850"/>
                    <a:pt x="803150" y="324326"/>
                  </a:cubicBezTo>
                  <a:cubicBezTo>
                    <a:pt x="800769" y="324517"/>
                    <a:pt x="798387" y="324422"/>
                    <a:pt x="795911" y="324422"/>
                  </a:cubicBezTo>
                  <a:cubicBezTo>
                    <a:pt x="537021" y="324422"/>
                    <a:pt x="278037" y="324422"/>
                    <a:pt x="19147" y="324422"/>
                  </a:cubicBezTo>
                  <a:cubicBezTo>
                    <a:pt x="16194" y="324422"/>
                    <a:pt x="13241" y="324517"/>
                    <a:pt x="10384" y="324231"/>
                  </a:cubicBezTo>
                  <a:cubicBezTo>
                    <a:pt x="3716" y="323660"/>
                    <a:pt x="-93" y="319659"/>
                    <a:pt x="2" y="313277"/>
                  </a:cubicBezTo>
                  <a:cubicBezTo>
                    <a:pt x="97" y="306895"/>
                    <a:pt x="4002" y="302800"/>
                    <a:pt x="10670" y="302705"/>
                  </a:cubicBezTo>
                  <a:cubicBezTo>
                    <a:pt x="22100" y="302514"/>
                    <a:pt x="33625" y="302800"/>
                    <a:pt x="45055" y="302419"/>
                  </a:cubicBezTo>
                  <a:cubicBezTo>
                    <a:pt x="47532" y="302324"/>
                    <a:pt x="51151" y="301085"/>
                    <a:pt x="52199" y="299180"/>
                  </a:cubicBezTo>
                  <a:cubicBezTo>
                    <a:pt x="63438" y="278320"/>
                    <a:pt x="80869" y="266033"/>
                    <a:pt x="104110" y="261080"/>
                  </a:cubicBezTo>
                  <a:cubicBezTo>
                    <a:pt x="104110" y="236696"/>
                    <a:pt x="104110" y="212598"/>
                    <a:pt x="104110" y="187643"/>
                  </a:cubicBezTo>
                  <a:cubicBezTo>
                    <a:pt x="79536" y="190595"/>
                    <a:pt x="56866" y="187738"/>
                    <a:pt x="38387" y="170021"/>
                  </a:cubicBezTo>
                  <a:cubicBezTo>
                    <a:pt x="24386" y="156496"/>
                    <a:pt x="16480" y="139637"/>
                    <a:pt x="11527" y="121063"/>
                  </a:cubicBezTo>
                  <a:cubicBezTo>
                    <a:pt x="41531" y="114872"/>
                    <a:pt x="78107" y="128111"/>
                    <a:pt x="104491" y="154972"/>
                  </a:cubicBezTo>
                  <a:cubicBezTo>
                    <a:pt x="104491" y="140494"/>
                    <a:pt x="104586" y="127064"/>
                    <a:pt x="104396" y="113633"/>
                  </a:cubicBezTo>
                  <a:cubicBezTo>
                    <a:pt x="104396" y="112205"/>
                    <a:pt x="103443" y="110585"/>
                    <a:pt x="102395" y="109347"/>
                  </a:cubicBezTo>
                  <a:cubicBezTo>
                    <a:pt x="76297" y="76772"/>
                    <a:pt x="82298" y="38481"/>
                    <a:pt x="108206" y="7906"/>
                  </a:cubicBezTo>
                  <a:cubicBezTo>
                    <a:pt x="110396" y="5334"/>
                    <a:pt x="112778" y="2762"/>
                    <a:pt x="115064" y="286"/>
                  </a:cubicBezTo>
                  <a:cubicBezTo>
                    <a:pt x="144496" y="27718"/>
                    <a:pt x="158403" y="71152"/>
                    <a:pt x="129066" y="108871"/>
                  </a:cubicBezTo>
                  <a:cubicBezTo>
                    <a:pt x="127732" y="110585"/>
                    <a:pt x="126589" y="113157"/>
                    <a:pt x="126589" y="115348"/>
                  </a:cubicBezTo>
                  <a:cubicBezTo>
                    <a:pt x="126399" y="128111"/>
                    <a:pt x="126494" y="140875"/>
                    <a:pt x="126494" y="155734"/>
                  </a:cubicBezTo>
                  <a:cubicBezTo>
                    <a:pt x="150973" y="124778"/>
                    <a:pt x="183739" y="120205"/>
                    <a:pt x="219934" y="120015"/>
                  </a:cubicBezTo>
                  <a:cubicBezTo>
                    <a:pt x="213743" y="141732"/>
                    <a:pt x="205075" y="160592"/>
                    <a:pt x="187740" y="174403"/>
                  </a:cubicBezTo>
                  <a:cubicBezTo>
                    <a:pt x="169928" y="188690"/>
                    <a:pt x="148973" y="190405"/>
                    <a:pt x="127065" y="187833"/>
                  </a:cubicBezTo>
                  <a:cubicBezTo>
                    <a:pt x="126779" y="189928"/>
                    <a:pt x="126494" y="191167"/>
                    <a:pt x="126494" y="192500"/>
                  </a:cubicBezTo>
                  <a:cubicBezTo>
                    <a:pt x="126494" y="215170"/>
                    <a:pt x="126494" y="237744"/>
                    <a:pt x="126494" y="260604"/>
                  </a:cubicBezTo>
                  <a:cubicBezTo>
                    <a:pt x="132780" y="262795"/>
                    <a:pt x="138971" y="264509"/>
                    <a:pt x="144687" y="266986"/>
                  </a:cubicBezTo>
                  <a:cubicBezTo>
                    <a:pt x="158783" y="273272"/>
                    <a:pt x="169737" y="283178"/>
                    <a:pt x="177071" y="296704"/>
                  </a:cubicBezTo>
                  <a:cubicBezTo>
                    <a:pt x="179358" y="300895"/>
                    <a:pt x="181739" y="302800"/>
                    <a:pt x="186882" y="302800"/>
                  </a:cubicBezTo>
                  <a:cubicBezTo>
                    <a:pt x="236793" y="302609"/>
                    <a:pt x="286609" y="302705"/>
                    <a:pt x="336520" y="302514"/>
                  </a:cubicBezTo>
                  <a:cubicBezTo>
                    <a:pt x="339187" y="302514"/>
                    <a:pt x="343092" y="301276"/>
                    <a:pt x="344426" y="299276"/>
                  </a:cubicBezTo>
                  <a:cubicBezTo>
                    <a:pt x="361571" y="274415"/>
                    <a:pt x="366238" y="270796"/>
                    <a:pt x="396146" y="260890"/>
                  </a:cubicBezTo>
                  <a:cubicBezTo>
                    <a:pt x="396146" y="236792"/>
                    <a:pt x="396146" y="212598"/>
                    <a:pt x="396146" y="187738"/>
                  </a:cubicBezTo>
                  <a:cubicBezTo>
                    <a:pt x="371858" y="190786"/>
                    <a:pt x="349474" y="187738"/>
                    <a:pt x="330996" y="170593"/>
                  </a:cubicBezTo>
                  <a:cubicBezTo>
                    <a:pt x="318518" y="159068"/>
                    <a:pt x="306516" y="136874"/>
                    <a:pt x="304135" y="120872"/>
                  </a:cubicBezTo>
                  <a:cubicBezTo>
                    <a:pt x="328805" y="118205"/>
                    <a:pt x="372048" y="123253"/>
                    <a:pt x="396432" y="155258"/>
                  </a:cubicBezTo>
                  <a:cubicBezTo>
                    <a:pt x="396432" y="140494"/>
                    <a:pt x="396528" y="127159"/>
                    <a:pt x="396337" y="113728"/>
                  </a:cubicBezTo>
                  <a:cubicBezTo>
                    <a:pt x="396337" y="112109"/>
                    <a:pt x="395099" y="110204"/>
                    <a:pt x="394051" y="108871"/>
                  </a:cubicBezTo>
                  <a:cubicBezTo>
                    <a:pt x="370620" y="78581"/>
                    <a:pt x="373477" y="44672"/>
                    <a:pt x="394908" y="15050"/>
                  </a:cubicBezTo>
                  <a:cubicBezTo>
                    <a:pt x="398623" y="9906"/>
                    <a:pt x="402909" y="5239"/>
                    <a:pt x="406910" y="381"/>
                  </a:cubicBezTo>
                  <a:cubicBezTo>
                    <a:pt x="436913" y="27813"/>
                    <a:pt x="449582" y="70676"/>
                    <a:pt x="422721" y="106966"/>
                  </a:cubicBezTo>
                  <a:cubicBezTo>
                    <a:pt x="420435" y="110109"/>
                    <a:pt x="419007" y="114586"/>
                    <a:pt x="418911" y="118491"/>
                  </a:cubicBezTo>
                  <a:cubicBezTo>
                    <a:pt x="418435" y="130207"/>
                    <a:pt x="418721" y="141922"/>
                    <a:pt x="418721" y="155543"/>
                  </a:cubicBezTo>
                  <a:cubicBezTo>
                    <a:pt x="443295" y="124682"/>
                    <a:pt x="476157" y="120015"/>
                    <a:pt x="512066" y="120205"/>
                  </a:cubicBezTo>
                  <a:cubicBezTo>
                    <a:pt x="505684" y="142018"/>
                    <a:pt x="496921" y="161068"/>
                    <a:pt x="479395" y="174784"/>
                  </a:cubicBezTo>
                  <a:cubicBezTo>
                    <a:pt x="461679" y="188690"/>
                    <a:pt x="441009" y="190405"/>
                    <a:pt x="419197" y="187833"/>
                  </a:cubicBezTo>
                  <a:cubicBezTo>
                    <a:pt x="419007" y="190024"/>
                    <a:pt x="418721" y="191548"/>
                    <a:pt x="418721" y="193072"/>
                  </a:cubicBezTo>
                  <a:cubicBezTo>
                    <a:pt x="418721" y="215741"/>
                    <a:pt x="418721" y="238316"/>
                    <a:pt x="418721" y="261176"/>
                  </a:cubicBezTo>
                  <a:cubicBezTo>
                    <a:pt x="442152" y="266129"/>
                    <a:pt x="459583" y="278416"/>
                    <a:pt x="470823" y="299276"/>
                  </a:cubicBezTo>
                  <a:cubicBezTo>
                    <a:pt x="471775" y="300990"/>
                    <a:pt x="475013" y="302514"/>
                    <a:pt x="477109" y="302514"/>
                  </a:cubicBezTo>
                  <a:cubicBezTo>
                    <a:pt x="528068" y="302705"/>
                    <a:pt x="578931" y="302705"/>
                    <a:pt x="629890" y="302514"/>
                  </a:cubicBezTo>
                  <a:cubicBezTo>
                    <a:pt x="632081" y="302514"/>
                    <a:pt x="635319" y="301085"/>
                    <a:pt x="636272" y="299371"/>
                  </a:cubicBezTo>
                  <a:cubicBezTo>
                    <a:pt x="647511" y="278511"/>
                    <a:pt x="664942" y="266129"/>
                    <a:pt x="688183" y="261176"/>
                  </a:cubicBezTo>
                  <a:cubicBezTo>
                    <a:pt x="688183" y="236887"/>
                    <a:pt x="688183" y="212789"/>
                    <a:pt x="688183" y="187738"/>
                  </a:cubicBezTo>
                  <a:cubicBezTo>
                    <a:pt x="663418" y="190691"/>
                    <a:pt x="640463" y="187738"/>
                    <a:pt x="621984" y="169545"/>
                  </a:cubicBezTo>
                  <a:cubicBezTo>
                    <a:pt x="608363" y="155924"/>
                    <a:pt x="600648" y="139255"/>
                    <a:pt x="595410" y="1196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srgbClr val="000000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104" name="任意多边形: 形状 52"/>
            <p:cNvSpPr/>
            <p:nvPr/>
          </p:nvSpPr>
          <p:spPr>
            <a:xfrm>
              <a:off x="4716071" y="8044753"/>
              <a:ext cx="375951" cy="190806"/>
            </a:xfrm>
            <a:custGeom>
              <a:avLst/>
              <a:gdLst>
                <a:gd name="connsiteX0" fmla="*/ 0 w 375951"/>
                <a:gd name="connsiteY0" fmla="*/ 54366 h 190806"/>
                <a:gd name="connsiteX1" fmla="*/ 37529 w 375951"/>
                <a:gd name="connsiteY1" fmla="*/ 52366 h 190806"/>
                <a:gd name="connsiteX2" fmla="*/ 103727 w 375951"/>
                <a:gd name="connsiteY2" fmla="*/ 26838 h 190806"/>
                <a:gd name="connsiteX3" fmla="*/ 232315 w 375951"/>
                <a:gd name="connsiteY3" fmla="*/ 6074 h 190806"/>
                <a:gd name="connsiteX4" fmla="*/ 265652 w 375951"/>
                <a:gd name="connsiteY4" fmla="*/ 22552 h 190806"/>
                <a:gd name="connsiteX5" fmla="*/ 367379 w 375951"/>
                <a:gd name="connsiteY5" fmla="*/ 53699 h 190806"/>
                <a:gd name="connsiteX6" fmla="*/ 375952 w 375951"/>
                <a:gd name="connsiteY6" fmla="*/ 53699 h 190806"/>
                <a:gd name="connsiteX7" fmla="*/ 375952 w 375951"/>
                <a:gd name="connsiteY7" fmla="*/ 105134 h 190806"/>
                <a:gd name="connsiteX8" fmla="*/ 332232 w 375951"/>
                <a:gd name="connsiteY8" fmla="*/ 112564 h 190806"/>
                <a:gd name="connsiteX9" fmla="*/ 317564 w 375951"/>
                <a:gd name="connsiteY9" fmla="*/ 116373 h 190806"/>
                <a:gd name="connsiteX10" fmla="*/ 263081 w 375951"/>
                <a:gd name="connsiteY10" fmla="*/ 157902 h 190806"/>
                <a:gd name="connsiteX11" fmla="*/ 205645 w 375951"/>
                <a:gd name="connsiteY11" fmla="*/ 190764 h 190806"/>
                <a:gd name="connsiteX12" fmla="*/ 150876 w 375951"/>
                <a:gd name="connsiteY12" fmla="*/ 187430 h 190806"/>
                <a:gd name="connsiteX13" fmla="*/ 118110 w 375951"/>
                <a:gd name="connsiteY13" fmla="*/ 165142 h 190806"/>
                <a:gd name="connsiteX14" fmla="*/ 101822 w 375951"/>
                <a:gd name="connsiteY14" fmla="*/ 142472 h 190806"/>
                <a:gd name="connsiteX15" fmla="*/ 44768 w 375951"/>
                <a:gd name="connsiteY15" fmla="*/ 112849 h 190806"/>
                <a:gd name="connsiteX16" fmla="*/ 191 w 375951"/>
                <a:gd name="connsiteY16" fmla="*/ 105134 h 190806"/>
                <a:gd name="connsiteX17" fmla="*/ 0 w 375951"/>
                <a:gd name="connsiteY17" fmla="*/ 54366 h 190806"/>
                <a:gd name="connsiteX18" fmla="*/ 237744 w 375951"/>
                <a:gd name="connsiteY18" fmla="*/ 96752 h 190806"/>
                <a:gd name="connsiteX19" fmla="*/ 237744 w 375951"/>
                <a:gd name="connsiteY19" fmla="*/ 89608 h 190806"/>
                <a:gd name="connsiteX20" fmla="*/ 193929 w 375951"/>
                <a:gd name="connsiteY20" fmla="*/ 40650 h 190806"/>
                <a:gd name="connsiteX21" fmla="*/ 139351 w 375951"/>
                <a:gd name="connsiteY21" fmla="*/ 80179 h 190806"/>
                <a:gd name="connsiteX22" fmla="*/ 138398 w 375951"/>
                <a:gd name="connsiteY22" fmla="*/ 105610 h 190806"/>
                <a:gd name="connsiteX23" fmla="*/ 200311 w 375951"/>
                <a:gd name="connsiteY23" fmla="*/ 151806 h 190806"/>
                <a:gd name="connsiteX24" fmla="*/ 237744 w 375951"/>
                <a:gd name="connsiteY24" fmla="*/ 96752 h 19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5951" h="190806">
                  <a:moveTo>
                    <a:pt x="0" y="54366"/>
                  </a:moveTo>
                  <a:cubicBezTo>
                    <a:pt x="13049" y="53699"/>
                    <a:pt x="25241" y="53223"/>
                    <a:pt x="37529" y="52366"/>
                  </a:cubicBezTo>
                  <a:cubicBezTo>
                    <a:pt x="62103" y="50460"/>
                    <a:pt x="84201" y="41888"/>
                    <a:pt x="103727" y="26838"/>
                  </a:cubicBezTo>
                  <a:cubicBezTo>
                    <a:pt x="142875" y="-3261"/>
                    <a:pt x="186881" y="-4594"/>
                    <a:pt x="232315" y="6074"/>
                  </a:cubicBezTo>
                  <a:cubicBezTo>
                    <a:pt x="244126" y="8836"/>
                    <a:pt x="255937" y="15123"/>
                    <a:pt x="265652" y="22552"/>
                  </a:cubicBezTo>
                  <a:cubicBezTo>
                    <a:pt x="295846" y="45888"/>
                    <a:pt x="329946" y="54937"/>
                    <a:pt x="367379" y="53699"/>
                  </a:cubicBezTo>
                  <a:cubicBezTo>
                    <a:pt x="370046" y="53604"/>
                    <a:pt x="372618" y="53699"/>
                    <a:pt x="375952" y="53699"/>
                  </a:cubicBezTo>
                  <a:cubicBezTo>
                    <a:pt x="375952" y="71130"/>
                    <a:pt x="375952" y="87989"/>
                    <a:pt x="375952" y="105134"/>
                  </a:cubicBezTo>
                  <a:cubicBezTo>
                    <a:pt x="361474" y="107610"/>
                    <a:pt x="346805" y="109992"/>
                    <a:pt x="332232" y="112564"/>
                  </a:cubicBezTo>
                  <a:cubicBezTo>
                    <a:pt x="327279" y="113421"/>
                    <a:pt x="322421" y="114945"/>
                    <a:pt x="317564" y="116373"/>
                  </a:cubicBezTo>
                  <a:cubicBezTo>
                    <a:pt x="294132" y="123327"/>
                    <a:pt x="275177" y="136281"/>
                    <a:pt x="263081" y="157902"/>
                  </a:cubicBezTo>
                  <a:cubicBezTo>
                    <a:pt x="250508" y="180477"/>
                    <a:pt x="230315" y="190383"/>
                    <a:pt x="205645" y="190764"/>
                  </a:cubicBezTo>
                  <a:cubicBezTo>
                    <a:pt x="187357" y="191050"/>
                    <a:pt x="168974" y="189906"/>
                    <a:pt x="150876" y="187430"/>
                  </a:cubicBezTo>
                  <a:cubicBezTo>
                    <a:pt x="136970" y="185525"/>
                    <a:pt x="126111" y="176952"/>
                    <a:pt x="118110" y="165142"/>
                  </a:cubicBezTo>
                  <a:cubicBezTo>
                    <a:pt x="112871" y="157426"/>
                    <a:pt x="107823" y="149521"/>
                    <a:pt x="101822" y="142472"/>
                  </a:cubicBezTo>
                  <a:cubicBezTo>
                    <a:pt x="86868" y="124946"/>
                    <a:pt x="66389" y="117517"/>
                    <a:pt x="44768" y="112849"/>
                  </a:cubicBezTo>
                  <a:cubicBezTo>
                    <a:pt x="30194" y="109706"/>
                    <a:pt x="15431" y="107801"/>
                    <a:pt x="191" y="105134"/>
                  </a:cubicBezTo>
                  <a:cubicBezTo>
                    <a:pt x="0" y="88656"/>
                    <a:pt x="0" y="71701"/>
                    <a:pt x="0" y="54366"/>
                  </a:cubicBezTo>
                  <a:close/>
                  <a:moveTo>
                    <a:pt x="237744" y="96752"/>
                  </a:moveTo>
                  <a:cubicBezTo>
                    <a:pt x="237744" y="94371"/>
                    <a:pt x="237744" y="91990"/>
                    <a:pt x="237744" y="89608"/>
                  </a:cubicBezTo>
                  <a:cubicBezTo>
                    <a:pt x="237173" y="64272"/>
                    <a:pt x="218027" y="42841"/>
                    <a:pt x="193929" y="40650"/>
                  </a:cubicBezTo>
                  <a:cubicBezTo>
                    <a:pt x="167259" y="38173"/>
                    <a:pt x="144399" y="54366"/>
                    <a:pt x="139351" y="80179"/>
                  </a:cubicBezTo>
                  <a:cubicBezTo>
                    <a:pt x="137732" y="88370"/>
                    <a:pt x="138113" y="97133"/>
                    <a:pt x="138398" y="105610"/>
                  </a:cubicBezTo>
                  <a:cubicBezTo>
                    <a:pt x="139351" y="137043"/>
                    <a:pt x="169926" y="159712"/>
                    <a:pt x="200311" y="151806"/>
                  </a:cubicBezTo>
                  <a:cubicBezTo>
                    <a:pt x="224600" y="145425"/>
                    <a:pt x="237839" y="125994"/>
                    <a:pt x="237744" y="967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srgbClr val="000000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112" name="任意多边形: 形状 53"/>
            <p:cNvSpPr/>
            <p:nvPr/>
          </p:nvSpPr>
          <p:spPr>
            <a:xfrm>
              <a:off x="4564766" y="8069710"/>
              <a:ext cx="128063" cy="107180"/>
            </a:xfrm>
            <a:custGeom>
              <a:avLst/>
              <a:gdLst>
                <a:gd name="connsiteX0" fmla="*/ 89106 w 128063"/>
                <a:gd name="connsiteY0" fmla="*/ 28646 h 107180"/>
                <a:gd name="connsiteX1" fmla="*/ 128064 w 128063"/>
                <a:gd name="connsiteY1" fmla="*/ 28646 h 107180"/>
                <a:gd name="connsiteX2" fmla="*/ 128064 w 128063"/>
                <a:gd name="connsiteY2" fmla="*/ 78843 h 107180"/>
                <a:gd name="connsiteX3" fmla="*/ 89678 w 128063"/>
                <a:gd name="connsiteY3" fmla="*/ 78843 h 107180"/>
                <a:gd name="connsiteX4" fmla="*/ 89106 w 128063"/>
                <a:gd name="connsiteY4" fmla="*/ 90845 h 107180"/>
                <a:gd name="connsiteX5" fmla="*/ 71866 w 128063"/>
                <a:gd name="connsiteY5" fmla="*/ 107037 h 107180"/>
                <a:gd name="connsiteX6" fmla="*/ 17574 w 128063"/>
                <a:gd name="connsiteY6" fmla="*/ 107037 h 107180"/>
                <a:gd name="connsiteX7" fmla="*/ 143 w 128063"/>
                <a:gd name="connsiteY7" fmla="*/ 89511 h 107180"/>
                <a:gd name="connsiteX8" fmla="*/ 143 w 128063"/>
                <a:gd name="connsiteY8" fmla="*/ 17597 h 107180"/>
                <a:gd name="connsiteX9" fmla="*/ 16335 w 128063"/>
                <a:gd name="connsiteY9" fmla="*/ 357 h 107180"/>
                <a:gd name="connsiteX10" fmla="*/ 73009 w 128063"/>
                <a:gd name="connsiteY10" fmla="*/ 357 h 107180"/>
                <a:gd name="connsiteX11" fmla="*/ 89011 w 128063"/>
                <a:gd name="connsiteY11" fmla="*/ 16169 h 107180"/>
                <a:gd name="connsiteX12" fmla="*/ 89106 w 128063"/>
                <a:gd name="connsiteY12" fmla="*/ 28646 h 107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063" h="107180">
                  <a:moveTo>
                    <a:pt x="89106" y="28646"/>
                  </a:moveTo>
                  <a:cubicBezTo>
                    <a:pt x="102537" y="28646"/>
                    <a:pt x="114919" y="28646"/>
                    <a:pt x="128064" y="28646"/>
                  </a:cubicBezTo>
                  <a:cubicBezTo>
                    <a:pt x="128064" y="45601"/>
                    <a:pt x="128064" y="61984"/>
                    <a:pt x="128064" y="78843"/>
                  </a:cubicBezTo>
                  <a:cubicBezTo>
                    <a:pt x="115586" y="78843"/>
                    <a:pt x="102918" y="78843"/>
                    <a:pt x="89678" y="78843"/>
                  </a:cubicBezTo>
                  <a:cubicBezTo>
                    <a:pt x="89487" y="83034"/>
                    <a:pt x="89487" y="86939"/>
                    <a:pt x="89106" y="90845"/>
                  </a:cubicBezTo>
                  <a:cubicBezTo>
                    <a:pt x="88059" y="100941"/>
                    <a:pt x="81963" y="106942"/>
                    <a:pt x="71866" y="107037"/>
                  </a:cubicBezTo>
                  <a:cubicBezTo>
                    <a:pt x="53769" y="107228"/>
                    <a:pt x="35671" y="107228"/>
                    <a:pt x="17574" y="107037"/>
                  </a:cubicBezTo>
                  <a:cubicBezTo>
                    <a:pt x="6715" y="106942"/>
                    <a:pt x="238" y="100370"/>
                    <a:pt x="143" y="89511"/>
                  </a:cubicBezTo>
                  <a:cubicBezTo>
                    <a:pt x="-48" y="65508"/>
                    <a:pt x="-48" y="41600"/>
                    <a:pt x="143" y="17597"/>
                  </a:cubicBezTo>
                  <a:cubicBezTo>
                    <a:pt x="238" y="7501"/>
                    <a:pt x="6334" y="643"/>
                    <a:pt x="16335" y="357"/>
                  </a:cubicBezTo>
                  <a:cubicBezTo>
                    <a:pt x="35195" y="-119"/>
                    <a:pt x="54150" y="-119"/>
                    <a:pt x="73009" y="357"/>
                  </a:cubicBezTo>
                  <a:cubicBezTo>
                    <a:pt x="82344" y="643"/>
                    <a:pt x="88059" y="6834"/>
                    <a:pt x="89011" y="16169"/>
                  </a:cubicBezTo>
                  <a:cubicBezTo>
                    <a:pt x="89392" y="20074"/>
                    <a:pt x="89106" y="24074"/>
                    <a:pt x="89106" y="286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srgbClr val="000000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113" name="任意多边形: 形状 54"/>
            <p:cNvSpPr/>
            <p:nvPr/>
          </p:nvSpPr>
          <p:spPr>
            <a:xfrm>
              <a:off x="5115359" y="8069745"/>
              <a:ext cx="128087" cy="107207"/>
            </a:xfrm>
            <a:custGeom>
              <a:avLst/>
              <a:gdLst>
                <a:gd name="connsiteX0" fmla="*/ 38862 w 128087"/>
                <a:gd name="connsiteY0" fmla="*/ 28802 h 107207"/>
                <a:gd name="connsiteX1" fmla="*/ 38862 w 128087"/>
                <a:gd name="connsiteY1" fmla="*/ 17753 h 107207"/>
                <a:gd name="connsiteX2" fmla="*/ 55912 w 128087"/>
                <a:gd name="connsiteY2" fmla="*/ 322 h 107207"/>
                <a:gd name="connsiteX3" fmla="*/ 111062 w 128087"/>
                <a:gd name="connsiteY3" fmla="*/ 322 h 107207"/>
                <a:gd name="connsiteX4" fmla="*/ 128016 w 128087"/>
                <a:gd name="connsiteY4" fmla="*/ 18515 h 107207"/>
                <a:gd name="connsiteX5" fmla="*/ 128016 w 128087"/>
                <a:gd name="connsiteY5" fmla="*/ 88810 h 107207"/>
                <a:gd name="connsiteX6" fmla="*/ 109728 w 128087"/>
                <a:gd name="connsiteY6" fmla="*/ 107098 h 107207"/>
                <a:gd name="connsiteX7" fmla="*/ 59436 w 128087"/>
                <a:gd name="connsiteY7" fmla="*/ 107098 h 107207"/>
                <a:gd name="connsiteX8" fmla="*/ 38957 w 128087"/>
                <a:gd name="connsiteY8" fmla="*/ 86809 h 107207"/>
                <a:gd name="connsiteX9" fmla="*/ 38957 w 128087"/>
                <a:gd name="connsiteY9" fmla="*/ 79094 h 107207"/>
                <a:gd name="connsiteX10" fmla="*/ 0 w 128087"/>
                <a:gd name="connsiteY10" fmla="*/ 79094 h 107207"/>
                <a:gd name="connsiteX11" fmla="*/ 0 w 128087"/>
                <a:gd name="connsiteY11" fmla="*/ 28802 h 107207"/>
                <a:gd name="connsiteX12" fmla="*/ 19241 w 128087"/>
                <a:gd name="connsiteY12" fmla="*/ 28802 h 107207"/>
                <a:gd name="connsiteX13" fmla="*/ 38862 w 128087"/>
                <a:gd name="connsiteY13" fmla="*/ 28802 h 107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8087" h="107207">
                  <a:moveTo>
                    <a:pt x="38862" y="28802"/>
                  </a:moveTo>
                  <a:cubicBezTo>
                    <a:pt x="38862" y="24516"/>
                    <a:pt x="38672" y="21087"/>
                    <a:pt x="38862" y="17753"/>
                  </a:cubicBezTo>
                  <a:cubicBezTo>
                    <a:pt x="39529" y="7180"/>
                    <a:pt x="45434" y="608"/>
                    <a:pt x="55912" y="322"/>
                  </a:cubicBezTo>
                  <a:cubicBezTo>
                    <a:pt x="74295" y="-59"/>
                    <a:pt x="92678" y="-154"/>
                    <a:pt x="111062" y="322"/>
                  </a:cubicBezTo>
                  <a:cubicBezTo>
                    <a:pt x="121825" y="608"/>
                    <a:pt x="127921" y="7466"/>
                    <a:pt x="128016" y="18515"/>
                  </a:cubicBezTo>
                  <a:cubicBezTo>
                    <a:pt x="128111" y="41947"/>
                    <a:pt x="128111" y="65378"/>
                    <a:pt x="128016" y="88810"/>
                  </a:cubicBezTo>
                  <a:cubicBezTo>
                    <a:pt x="127921" y="100716"/>
                    <a:pt x="121634" y="107002"/>
                    <a:pt x="109728" y="107098"/>
                  </a:cubicBezTo>
                  <a:cubicBezTo>
                    <a:pt x="92964" y="107288"/>
                    <a:pt x="76200" y="107193"/>
                    <a:pt x="59436" y="107098"/>
                  </a:cubicBezTo>
                  <a:cubicBezTo>
                    <a:pt x="45053" y="107098"/>
                    <a:pt x="39243" y="101192"/>
                    <a:pt x="38957" y="86809"/>
                  </a:cubicBezTo>
                  <a:cubicBezTo>
                    <a:pt x="38862" y="84428"/>
                    <a:pt x="38957" y="82047"/>
                    <a:pt x="38957" y="79094"/>
                  </a:cubicBezTo>
                  <a:cubicBezTo>
                    <a:pt x="25718" y="79094"/>
                    <a:pt x="13145" y="79094"/>
                    <a:pt x="0" y="79094"/>
                  </a:cubicBezTo>
                  <a:cubicBezTo>
                    <a:pt x="0" y="62425"/>
                    <a:pt x="0" y="46138"/>
                    <a:pt x="0" y="28802"/>
                  </a:cubicBezTo>
                  <a:cubicBezTo>
                    <a:pt x="6668" y="28802"/>
                    <a:pt x="12954" y="28802"/>
                    <a:pt x="19241" y="28802"/>
                  </a:cubicBezTo>
                  <a:cubicBezTo>
                    <a:pt x="25432" y="28802"/>
                    <a:pt x="31718" y="28802"/>
                    <a:pt x="38862" y="288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srgbClr val="000000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114" name="任意多边形: 形状 55"/>
            <p:cNvSpPr/>
            <p:nvPr/>
          </p:nvSpPr>
          <p:spPr>
            <a:xfrm>
              <a:off x="4508209" y="7967815"/>
              <a:ext cx="201957" cy="80059"/>
            </a:xfrm>
            <a:custGeom>
              <a:avLst/>
              <a:gdLst>
                <a:gd name="connsiteX0" fmla="*/ 84799 w 201957"/>
                <a:gd name="connsiteY0" fmla="*/ 80059 h 80059"/>
                <a:gd name="connsiteX1" fmla="*/ 84799 w 201957"/>
                <a:gd name="connsiteY1" fmla="*/ 51484 h 80059"/>
                <a:gd name="connsiteX2" fmla="*/ 58986 w 201957"/>
                <a:gd name="connsiteY2" fmla="*/ 55961 h 80059"/>
                <a:gd name="connsiteX3" fmla="*/ 13266 w 201957"/>
                <a:gd name="connsiteY3" fmla="*/ 52818 h 80059"/>
                <a:gd name="connsiteX4" fmla="*/ 122 w 201957"/>
                <a:gd name="connsiteY4" fmla="*/ 42150 h 80059"/>
                <a:gd name="connsiteX5" fmla="*/ 13266 w 201957"/>
                <a:gd name="connsiteY5" fmla="*/ 30815 h 80059"/>
                <a:gd name="connsiteX6" fmla="*/ 73178 w 201957"/>
                <a:gd name="connsiteY6" fmla="*/ 30148 h 80059"/>
                <a:gd name="connsiteX7" fmla="*/ 85180 w 201957"/>
                <a:gd name="connsiteY7" fmla="*/ 32625 h 80059"/>
                <a:gd name="connsiteX8" fmla="*/ 85275 w 201957"/>
                <a:gd name="connsiteY8" fmla="*/ 20147 h 80059"/>
                <a:gd name="connsiteX9" fmla="*/ 89276 w 201957"/>
                <a:gd name="connsiteY9" fmla="*/ 7383 h 80059"/>
                <a:gd name="connsiteX10" fmla="*/ 113183 w 201957"/>
                <a:gd name="connsiteY10" fmla="*/ 7764 h 80059"/>
                <a:gd name="connsiteX11" fmla="*/ 117184 w 201957"/>
                <a:gd name="connsiteY11" fmla="*/ 19766 h 80059"/>
                <a:gd name="connsiteX12" fmla="*/ 117279 w 201957"/>
                <a:gd name="connsiteY12" fmla="*/ 32244 h 80059"/>
                <a:gd name="connsiteX13" fmla="*/ 148331 w 201957"/>
                <a:gd name="connsiteY13" fmla="*/ 27195 h 80059"/>
                <a:gd name="connsiteX14" fmla="*/ 193003 w 201957"/>
                <a:gd name="connsiteY14" fmla="*/ 32529 h 80059"/>
                <a:gd name="connsiteX15" fmla="*/ 201957 w 201957"/>
                <a:gd name="connsiteY15" fmla="*/ 41864 h 80059"/>
                <a:gd name="connsiteX16" fmla="*/ 193003 w 201957"/>
                <a:gd name="connsiteY16" fmla="*/ 51294 h 80059"/>
                <a:gd name="connsiteX17" fmla="*/ 134043 w 201957"/>
                <a:gd name="connsiteY17" fmla="*/ 54532 h 80059"/>
                <a:gd name="connsiteX18" fmla="*/ 117565 w 201957"/>
                <a:gd name="connsiteY18" fmla="*/ 51389 h 80059"/>
                <a:gd name="connsiteX19" fmla="*/ 117565 w 201957"/>
                <a:gd name="connsiteY19" fmla="*/ 80059 h 80059"/>
                <a:gd name="connsiteX20" fmla="*/ 84799 w 201957"/>
                <a:gd name="connsiteY20" fmla="*/ 80059 h 80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1957" h="80059">
                  <a:moveTo>
                    <a:pt x="84799" y="80059"/>
                  </a:moveTo>
                  <a:cubicBezTo>
                    <a:pt x="84799" y="70248"/>
                    <a:pt x="84799" y="61295"/>
                    <a:pt x="84799" y="51484"/>
                  </a:cubicBezTo>
                  <a:cubicBezTo>
                    <a:pt x="75655" y="53103"/>
                    <a:pt x="67368" y="54723"/>
                    <a:pt x="58986" y="55961"/>
                  </a:cubicBezTo>
                  <a:cubicBezTo>
                    <a:pt x="43556" y="58152"/>
                    <a:pt x="28030" y="58152"/>
                    <a:pt x="13266" y="52818"/>
                  </a:cubicBezTo>
                  <a:cubicBezTo>
                    <a:pt x="8028" y="50913"/>
                    <a:pt x="789" y="46341"/>
                    <a:pt x="122" y="42150"/>
                  </a:cubicBezTo>
                  <a:cubicBezTo>
                    <a:pt x="-1117" y="34720"/>
                    <a:pt x="7361" y="32815"/>
                    <a:pt x="13266" y="30815"/>
                  </a:cubicBezTo>
                  <a:cubicBezTo>
                    <a:pt x="33174" y="24147"/>
                    <a:pt x="53176" y="26052"/>
                    <a:pt x="73178" y="30148"/>
                  </a:cubicBezTo>
                  <a:cubicBezTo>
                    <a:pt x="76798" y="30910"/>
                    <a:pt x="80322" y="31577"/>
                    <a:pt x="85180" y="32625"/>
                  </a:cubicBezTo>
                  <a:cubicBezTo>
                    <a:pt x="85180" y="27957"/>
                    <a:pt x="84704" y="23957"/>
                    <a:pt x="85275" y="20147"/>
                  </a:cubicBezTo>
                  <a:cubicBezTo>
                    <a:pt x="86037" y="15765"/>
                    <a:pt x="86990" y="11098"/>
                    <a:pt x="89276" y="7383"/>
                  </a:cubicBezTo>
                  <a:cubicBezTo>
                    <a:pt x="95467" y="-2618"/>
                    <a:pt x="107183" y="-2427"/>
                    <a:pt x="113183" y="7764"/>
                  </a:cubicBezTo>
                  <a:cubicBezTo>
                    <a:pt x="115279" y="11289"/>
                    <a:pt x="116422" y="15575"/>
                    <a:pt x="117184" y="19766"/>
                  </a:cubicBezTo>
                  <a:cubicBezTo>
                    <a:pt x="117851" y="23576"/>
                    <a:pt x="117279" y="27672"/>
                    <a:pt x="117279" y="32244"/>
                  </a:cubicBezTo>
                  <a:cubicBezTo>
                    <a:pt x="128138" y="30434"/>
                    <a:pt x="138139" y="28529"/>
                    <a:pt x="148331" y="27195"/>
                  </a:cubicBezTo>
                  <a:cubicBezTo>
                    <a:pt x="163571" y="25195"/>
                    <a:pt x="178716" y="26338"/>
                    <a:pt x="193003" y="32529"/>
                  </a:cubicBezTo>
                  <a:cubicBezTo>
                    <a:pt x="196813" y="34244"/>
                    <a:pt x="202052" y="38721"/>
                    <a:pt x="201957" y="41864"/>
                  </a:cubicBezTo>
                  <a:cubicBezTo>
                    <a:pt x="201957" y="45102"/>
                    <a:pt x="196908" y="49674"/>
                    <a:pt x="193003" y="51294"/>
                  </a:cubicBezTo>
                  <a:cubicBezTo>
                    <a:pt x="173858" y="59199"/>
                    <a:pt x="153951" y="58056"/>
                    <a:pt x="134043" y="54532"/>
                  </a:cubicBezTo>
                  <a:cubicBezTo>
                    <a:pt x="128805" y="53580"/>
                    <a:pt x="123661" y="52532"/>
                    <a:pt x="117565" y="51389"/>
                  </a:cubicBezTo>
                  <a:cubicBezTo>
                    <a:pt x="117565" y="61200"/>
                    <a:pt x="117565" y="70344"/>
                    <a:pt x="117565" y="80059"/>
                  </a:cubicBezTo>
                  <a:cubicBezTo>
                    <a:pt x="106516" y="80059"/>
                    <a:pt x="96324" y="80059"/>
                    <a:pt x="84799" y="800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srgbClr val="000000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115" name="任意多边形: 形状 56"/>
            <p:cNvSpPr/>
            <p:nvPr/>
          </p:nvSpPr>
          <p:spPr>
            <a:xfrm>
              <a:off x="5097547" y="7968053"/>
              <a:ext cx="202882" cy="79725"/>
            </a:xfrm>
            <a:custGeom>
              <a:avLst/>
              <a:gdLst>
                <a:gd name="connsiteX0" fmla="*/ 117538 w 202882"/>
                <a:gd name="connsiteY0" fmla="*/ 51246 h 79725"/>
                <a:gd name="connsiteX1" fmla="*/ 117538 w 202882"/>
                <a:gd name="connsiteY1" fmla="*/ 79726 h 79725"/>
                <a:gd name="connsiteX2" fmla="*/ 85249 w 202882"/>
                <a:gd name="connsiteY2" fmla="*/ 79726 h 79725"/>
                <a:gd name="connsiteX3" fmla="*/ 85249 w 202882"/>
                <a:gd name="connsiteY3" fmla="*/ 51246 h 79725"/>
                <a:gd name="connsiteX4" fmla="*/ 59436 w 202882"/>
                <a:gd name="connsiteY4" fmla="*/ 55532 h 79725"/>
                <a:gd name="connsiteX5" fmla="*/ 14383 w 202882"/>
                <a:gd name="connsiteY5" fmla="*/ 52960 h 79725"/>
                <a:gd name="connsiteX6" fmla="*/ 0 w 202882"/>
                <a:gd name="connsiteY6" fmla="*/ 41530 h 79725"/>
                <a:gd name="connsiteX7" fmla="*/ 13907 w 202882"/>
                <a:gd name="connsiteY7" fmla="*/ 30481 h 79725"/>
                <a:gd name="connsiteX8" fmla="*/ 73057 w 202882"/>
                <a:gd name="connsiteY8" fmla="*/ 30005 h 79725"/>
                <a:gd name="connsiteX9" fmla="*/ 84201 w 202882"/>
                <a:gd name="connsiteY9" fmla="*/ 32291 h 79725"/>
                <a:gd name="connsiteX10" fmla="*/ 86106 w 202882"/>
                <a:gd name="connsiteY10" fmla="*/ 14765 h 79725"/>
                <a:gd name="connsiteX11" fmla="*/ 101537 w 202882"/>
                <a:gd name="connsiteY11" fmla="*/ 1 h 79725"/>
                <a:gd name="connsiteX12" fmla="*/ 116681 w 202882"/>
                <a:gd name="connsiteY12" fmla="*/ 16099 h 79725"/>
                <a:gd name="connsiteX13" fmla="*/ 117634 w 202882"/>
                <a:gd name="connsiteY13" fmla="*/ 31910 h 79725"/>
                <a:gd name="connsiteX14" fmla="*/ 148114 w 202882"/>
                <a:gd name="connsiteY14" fmla="*/ 27052 h 79725"/>
                <a:gd name="connsiteX15" fmla="*/ 192786 w 202882"/>
                <a:gd name="connsiteY15" fmla="*/ 32291 h 79725"/>
                <a:gd name="connsiteX16" fmla="*/ 202883 w 202882"/>
                <a:gd name="connsiteY16" fmla="*/ 41435 h 79725"/>
                <a:gd name="connsiteX17" fmla="*/ 192596 w 202882"/>
                <a:gd name="connsiteY17" fmla="*/ 51246 h 79725"/>
                <a:gd name="connsiteX18" fmla="*/ 133636 w 202882"/>
                <a:gd name="connsiteY18" fmla="*/ 54199 h 79725"/>
                <a:gd name="connsiteX19" fmla="*/ 117538 w 202882"/>
                <a:gd name="connsiteY19" fmla="*/ 51246 h 7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2882" h="79725">
                  <a:moveTo>
                    <a:pt x="117538" y="51246"/>
                  </a:moveTo>
                  <a:cubicBezTo>
                    <a:pt x="117538" y="61247"/>
                    <a:pt x="117538" y="70201"/>
                    <a:pt x="117538" y="79726"/>
                  </a:cubicBezTo>
                  <a:cubicBezTo>
                    <a:pt x="106585" y="79726"/>
                    <a:pt x="96393" y="79726"/>
                    <a:pt x="85249" y="79726"/>
                  </a:cubicBezTo>
                  <a:cubicBezTo>
                    <a:pt x="85249" y="70581"/>
                    <a:pt x="85249" y="61342"/>
                    <a:pt x="85249" y="51246"/>
                  </a:cubicBezTo>
                  <a:cubicBezTo>
                    <a:pt x="76009" y="52865"/>
                    <a:pt x="67723" y="55437"/>
                    <a:pt x="59436" y="55532"/>
                  </a:cubicBezTo>
                  <a:cubicBezTo>
                    <a:pt x="44387" y="55627"/>
                    <a:pt x="29242" y="54770"/>
                    <a:pt x="14383" y="52960"/>
                  </a:cubicBezTo>
                  <a:cubicBezTo>
                    <a:pt x="8287" y="52198"/>
                    <a:pt x="0" y="49817"/>
                    <a:pt x="0" y="41530"/>
                  </a:cubicBezTo>
                  <a:cubicBezTo>
                    <a:pt x="0" y="33720"/>
                    <a:pt x="8001" y="32386"/>
                    <a:pt x="13907" y="30481"/>
                  </a:cubicBezTo>
                  <a:cubicBezTo>
                    <a:pt x="33528" y="24100"/>
                    <a:pt x="53340" y="25909"/>
                    <a:pt x="73057" y="30005"/>
                  </a:cubicBezTo>
                  <a:cubicBezTo>
                    <a:pt x="76676" y="30767"/>
                    <a:pt x="80296" y="31529"/>
                    <a:pt x="84201" y="32291"/>
                  </a:cubicBezTo>
                  <a:cubicBezTo>
                    <a:pt x="84773" y="26290"/>
                    <a:pt x="84868" y="20385"/>
                    <a:pt x="86106" y="14765"/>
                  </a:cubicBezTo>
                  <a:cubicBezTo>
                    <a:pt x="88201" y="5240"/>
                    <a:pt x="94298" y="-94"/>
                    <a:pt x="101537" y="1"/>
                  </a:cubicBezTo>
                  <a:cubicBezTo>
                    <a:pt x="108680" y="192"/>
                    <a:pt x="115348" y="6955"/>
                    <a:pt x="116681" y="16099"/>
                  </a:cubicBezTo>
                  <a:cubicBezTo>
                    <a:pt x="117443" y="21052"/>
                    <a:pt x="117348" y="26100"/>
                    <a:pt x="117634" y="31910"/>
                  </a:cubicBezTo>
                  <a:cubicBezTo>
                    <a:pt x="128016" y="30196"/>
                    <a:pt x="138017" y="28386"/>
                    <a:pt x="148114" y="27052"/>
                  </a:cubicBezTo>
                  <a:cubicBezTo>
                    <a:pt x="163354" y="25052"/>
                    <a:pt x="178499" y="26100"/>
                    <a:pt x="192786" y="32291"/>
                  </a:cubicBezTo>
                  <a:cubicBezTo>
                    <a:pt x="196787" y="34006"/>
                    <a:pt x="199549" y="38292"/>
                    <a:pt x="202883" y="41435"/>
                  </a:cubicBezTo>
                  <a:cubicBezTo>
                    <a:pt x="199454" y="44769"/>
                    <a:pt x="196691" y="49627"/>
                    <a:pt x="192596" y="51246"/>
                  </a:cubicBezTo>
                  <a:cubicBezTo>
                    <a:pt x="173450" y="59056"/>
                    <a:pt x="153543" y="57913"/>
                    <a:pt x="133636" y="54199"/>
                  </a:cubicBezTo>
                  <a:cubicBezTo>
                    <a:pt x="128683" y="53341"/>
                    <a:pt x="123539" y="52389"/>
                    <a:pt x="117538" y="512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srgbClr val="000000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116" name="任意多边形: 形状 57"/>
            <p:cNvSpPr/>
            <p:nvPr/>
          </p:nvSpPr>
          <p:spPr>
            <a:xfrm>
              <a:off x="4892889" y="8353009"/>
              <a:ext cx="22356" cy="44003"/>
            </a:xfrm>
            <a:custGeom>
              <a:avLst/>
              <a:gdLst>
                <a:gd name="connsiteX0" fmla="*/ 22254 w 22356"/>
                <a:gd name="connsiteY0" fmla="*/ 21954 h 44003"/>
                <a:gd name="connsiteX1" fmla="*/ 22159 w 22356"/>
                <a:gd name="connsiteY1" fmla="*/ 33098 h 44003"/>
                <a:gd name="connsiteX2" fmla="*/ 10824 w 22356"/>
                <a:gd name="connsiteY2" fmla="*/ 43957 h 44003"/>
                <a:gd name="connsiteX3" fmla="*/ 251 w 22356"/>
                <a:gd name="connsiteY3" fmla="*/ 33193 h 44003"/>
                <a:gd name="connsiteX4" fmla="*/ 251 w 22356"/>
                <a:gd name="connsiteY4" fmla="*/ 10905 h 44003"/>
                <a:gd name="connsiteX5" fmla="*/ 10729 w 22356"/>
                <a:gd name="connsiteY5" fmla="*/ 46 h 44003"/>
                <a:gd name="connsiteX6" fmla="*/ 22159 w 22356"/>
                <a:gd name="connsiteY6" fmla="*/ 10810 h 44003"/>
                <a:gd name="connsiteX7" fmla="*/ 22254 w 22356"/>
                <a:gd name="connsiteY7" fmla="*/ 21954 h 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6" h="44003">
                  <a:moveTo>
                    <a:pt x="22254" y="21954"/>
                  </a:moveTo>
                  <a:cubicBezTo>
                    <a:pt x="22254" y="25669"/>
                    <a:pt x="22540" y="29383"/>
                    <a:pt x="22159" y="33098"/>
                  </a:cubicBezTo>
                  <a:cubicBezTo>
                    <a:pt x="21587" y="39766"/>
                    <a:pt x="16730" y="44528"/>
                    <a:pt x="10824" y="43957"/>
                  </a:cubicBezTo>
                  <a:cubicBezTo>
                    <a:pt x="4442" y="43385"/>
                    <a:pt x="537" y="39670"/>
                    <a:pt x="251" y="33193"/>
                  </a:cubicBezTo>
                  <a:cubicBezTo>
                    <a:pt x="-35" y="25764"/>
                    <a:pt x="-130" y="18334"/>
                    <a:pt x="251" y="10905"/>
                  </a:cubicBezTo>
                  <a:cubicBezTo>
                    <a:pt x="537" y="4523"/>
                    <a:pt x="4347" y="618"/>
                    <a:pt x="10729" y="46"/>
                  </a:cubicBezTo>
                  <a:cubicBezTo>
                    <a:pt x="16634" y="-525"/>
                    <a:pt x="21587" y="4238"/>
                    <a:pt x="22159" y="10810"/>
                  </a:cubicBezTo>
                  <a:cubicBezTo>
                    <a:pt x="22444" y="14524"/>
                    <a:pt x="22254" y="18239"/>
                    <a:pt x="22254" y="21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srgbClr val="000000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117" name="任意多边形: 形状 58"/>
            <p:cNvSpPr/>
            <p:nvPr/>
          </p:nvSpPr>
          <p:spPr>
            <a:xfrm>
              <a:off x="4892760" y="8265044"/>
              <a:ext cx="22432" cy="43719"/>
            </a:xfrm>
            <a:custGeom>
              <a:avLst/>
              <a:gdLst>
                <a:gd name="connsiteX0" fmla="*/ 22288 w 22432"/>
                <a:gd name="connsiteY0" fmla="*/ 22003 h 43719"/>
                <a:gd name="connsiteX1" fmla="*/ 22193 w 22432"/>
                <a:gd name="connsiteY1" fmla="*/ 33909 h 43719"/>
                <a:gd name="connsiteX2" fmla="*/ 11525 w 22432"/>
                <a:gd name="connsiteY2" fmla="*/ 43720 h 43719"/>
                <a:gd name="connsiteX3" fmla="*/ 381 w 22432"/>
                <a:gd name="connsiteY3" fmla="*/ 33623 h 43719"/>
                <a:gd name="connsiteX4" fmla="*/ 476 w 22432"/>
                <a:gd name="connsiteY4" fmla="*/ 9811 h 43719"/>
                <a:gd name="connsiteX5" fmla="*/ 11049 w 22432"/>
                <a:gd name="connsiteY5" fmla="*/ 0 h 43719"/>
                <a:gd name="connsiteX6" fmla="*/ 22193 w 22432"/>
                <a:gd name="connsiteY6" fmla="*/ 10096 h 43719"/>
                <a:gd name="connsiteX7" fmla="*/ 22288 w 22432"/>
                <a:gd name="connsiteY7" fmla="*/ 22003 h 43719"/>
                <a:gd name="connsiteX8" fmla="*/ 22288 w 22432"/>
                <a:gd name="connsiteY8" fmla="*/ 22003 h 4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32" h="43719">
                  <a:moveTo>
                    <a:pt x="22288" y="22003"/>
                  </a:moveTo>
                  <a:cubicBezTo>
                    <a:pt x="22288" y="26003"/>
                    <a:pt x="22670" y="30004"/>
                    <a:pt x="22193" y="33909"/>
                  </a:cubicBezTo>
                  <a:cubicBezTo>
                    <a:pt x="21431" y="39910"/>
                    <a:pt x="17621" y="43720"/>
                    <a:pt x="11525" y="43720"/>
                  </a:cubicBezTo>
                  <a:cubicBezTo>
                    <a:pt x="5144" y="43720"/>
                    <a:pt x="762" y="40100"/>
                    <a:pt x="381" y="33623"/>
                  </a:cubicBezTo>
                  <a:cubicBezTo>
                    <a:pt x="-95" y="25717"/>
                    <a:pt x="-191" y="17716"/>
                    <a:pt x="476" y="9811"/>
                  </a:cubicBezTo>
                  <a:cubicBezTo>
                    <a:pt x="953" y="3905"/>
                    <a:pt x="4953" y="0"/>
                    <a:pt x="11049" y="0"/>
                  </a:cubicBezTo>
                  <a:cubicBezTo>
                    <a:pt x="17431" y="0"/>
                    <a:pt x="21526" y="3715"/>
                    <a:pt x="22193" y="10096"/>
                  </a:cubicBezTo>
                  <a:cubicBezTo>
                    <a:pt x="22670" y="14002"/>
                    <a:pt x="22288" y="18002"/>
                    <a:pt x="22288" y="22003"/>
                  </a:cubicBezTo>
                  <a:cubicBezTo>
                    <a:pt x="22288" y="22003"/>
                    <a:pt x="22288" y="22003"/>
                    <a:pt x="22288" y="220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srgbClr val="000000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118" name="任意多边形: 形状 59"/>
            <p:cNvSpPr/>
            <p:nvPr/>
          </p:nvSpPr>
          <p:spPr>
            <a:xfrm>
              <a:off x="4986028" y="8261104"/>
              <a:ext cx="39890" cy="35282"/>
            </a:xfrm>
            <a:custGeom>
              <a:avLst/>
              <a:gdLst>
                <a:gd name="connsiteX0" fmla="*/ 39891 w 39890"/>
                <a:gd name="connsiteY0" fmla="*/ 22799 h 35282"/>
                <a:gd name="connsiteX1" fmla="*/ 24746 w 39890"/>
                <a:gd name="connsiteY1" fmla="*/ 34039 h 35282"/>
                <a:gd name="connsiteX2" fmla="*/ 3505 w 39890"/>
                <a:gd name="connsiteY2" fmla="*/ 18799 h 35282"/>
                <a:gd name="connsiteX3" fmla="*/ 2267 w 39890"/>
                <a:gd name="connsiteY3" fmla="*/ 5083 h 35282"/>
                <a:gd name="connsiteX4" fmla="*/ 15411 w 39890"/>
                <a:gd name="connsiteY4" fmla="*/ 1368 h 35282"/>
                <a:gd name="connsiteX5" fmla="*/ 36557 w 39890"/>
                <a:gd name="connsiteY5" fmla="*/ 16703 h 35282"/>
                <a:gd name="connsiteX6" fmla="*/ 39891 w 39890"/>
                <a:gd name="connsiteY6" fmla="*/ 22799 h 35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0" h="35282">
                  <a:moveTo>
                    <a:pt x="39891" y="22799"/>
                  </a:moveTo>
                  <a:cubicBezTo>
                    <a:pt x="39700" y="32229"/>
                    <a:pt x="31413" y="37944"/>
                    <a:pt x="24746" y="34039"/>
                  </a:cubicBezTo>
                  <a:cubicBezTo>
                    <a:pt x="17221" y="29657"/>
                    <a:pt x="10173" y="24419"/>
                    <a:pt x="3505" y="18799"/>
                  </a:cubicBezTo>
                  <a:cubicBezTo>
                    <a:pt x="-781" y="15179"/>
                    <a:pt x="-1067" y="9845"/>
                    <a:pt x="2267" y="5083"/>
                  </a:cubicBezTo>
                  <a:cubicBezTo>
                    <a:pt x="5505" y="511"/>
                    <a:pt x="10458" y="-1585"/>
                    <a:pt x="15411" y="1368"/>
                  </a:cubicBezTo>
                  <a:cubicBezTo>
                    <a:pt x="22841" y="5940"/>
                    <a:pt x="29794" y="11179"/>
                    <a:pt x="36557" y="16703"/>
                  </a:cubicBezTo>
                  <a:cubicBezTo>
                    <a:pt x="38748" y="18323"/>
                    <a:pt x="39319" y="21656"/>
                    <a:pt x="39891" y="227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srgbClr val="000000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119" name="任意多边形: 形状 60"/>
            <p:cNvSpPr/>
            <p:nvPr/>
          </p:nvSpPr>
          <p:spPr>
            <a:xfrm>
              <a:off x="4773195" y="8262360"/>
              <a:ext cx="37734" cy="34307"/>
            </a:xfrm>
            <a:custGeom>
              <a:avLst/>
              <a:gdLst>
                <a:gd name="connsiteX0" fmla="*/ 8026 w 37734"/>
                <a:gd name="connsiteY0" fmla="*/ 34307 h 34307"/>
                <a:gd name="connsiteX1" fmla="*/ 502 w 37734"/>
                <a:gd name="connsiteY1" fmla="*/ 27068 h 34307"/>
                <a:gd name="connsiteX2" fmla="*/ 2597 w 37734"/>
                <a:gd name="connsiteY2" fmla="*/ 15543 h 34307"/>
                <a:gd name="connsiteX3" fmla="*/ 23171 w 37734"/>
                <a:gd name="connsiteY3" fmla="*/ 684 h 34307"/>
                <a:gd name="connsiteX4" fmla="*/ 35554 w 37734"/>
                <a:gd name="connsiteY4" fmla="*/ 3160 h 34307"/>
                <a:gd name="connsiteX5" fmla="*/ 36506 w 37734"/>
                <a:gd name="connsiteY5" fmla="*/ 15733 h 34307"/>
                <a:gd name="connsiteX6" fmla="*/ 12408 w 37734"/>
                <a:gd name="connsiteY6" fmla="*/ 33640 h 34307"/>
                <a:gd name="connsiteX7" fmla="*/ 8026 w 37734"/>
                <a:gd name="connsiteY7" fmla="*/ 34307 h 3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734" h="34307">
                  <a:moveTo>
                    <a:pt x="8026" y="34307"/>
                  </a:moveTo>
                  <a:cubicBezTo>
                    <a:pt x="6026" y="32497"/>
                    <a:pt x="1549" y="30402"/>
                    <a:pt x="502" y="27068"/>
                  </a:cubicBezTo>
                  <a:cubicBezTo>
                    <a:pt x="-641" y="23734"/>
                    <a:pt x="216" y="17829"/>
                    <a:pt x="2597" y="15543"/>
                  </a:cubicBezTo>
                  <a:cubicBezTo>
                    <a:pt x="8693" y="9733"/>
                    <a:pt x="15646" y="4399"/>
                    <a:pt x="23171" y="684"/>
                  </a:cubicBezTo>
                  <a:cubicBezTo>
                    <a:pt x="26314" y="-935"/>
                    <a:pt x="33268" y="493"/>
                    <a:pt x="35554" y="3160"/>
                  </a:cubicBezTo>
                  <a:cubicBezTo>
                    <a:pt x="37840" y="5827"/>
                    <a:pt x="38602" y="13733"/>
                    <a:pt x="36506" y="15733"/>
                  </a:cubicBezTo>
                  <a:cubicBezTo>
                    <a:pt x="29267" y="22591"/>
                    <a:pt x="20599" y="27830"/>
                    <a:pt x="12408" y="33640"/>
                  </a:cubicBezTo>
                  <a:cubicBezTo>
                    <a:pt x="11836" y="34117"/>
                    <a:pt x="10884" y="33926"/>
                    <a:pt x="8026" y="343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srgbClr val="000000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120" name="任意多边形: 形状 61"/>
            <p:cNvSpPr/>
            <p:nvPr/>
          </p:nvSpPr>
          <p:spPr>
            <a:xfrm>
              <a:off x="4649004" y="8384157"/>
              <a:ext cx="35278" cy="37479"/>
            </a:xfrm>
            <a:custGeom>
              <a:avLst/>
              <a:gdLst>
                <a:gd name="connsiteX0" fmla="*/ 12203 w 35278"/>
                <a:gd name="connsiteY0" fmla="*/ 37479 h 37479"/>
                <a:gd name="connsiteX1" fmla="*/ 1820 w 35278"/>
                <a:gd name="connsiteY1" fmla="*/ 21191 h 37479"/>
                <a:gd name="connsiteX2" fmla="*/ 18299 w 35278"/>
                <a:gd name="connsiteY2" fmla="*/ 1855 h 37479"/>
                <a:gd name="connsiteX3" fmla="*/ 30967 w 35278"/>
                <a:gd name="connsiteY3" fmla="*/ 1379 h 37479"/>
                <a:gd name="connsiteX4" fmla="*/ 34777 w 35278"/>
                <a:gd name="connsiteY4" fmla="*/ 13380 h 37479"/>
                <a:gd name="connsiteX5" fmla="*/ 16298 w 35278"/>
                <a:gd name="connsiteY5" fmla="*/ 36145 h 37479"/>
                <a:gd name="connsiteX6" fmla="*/ 12203 w 35278"/>
                <a:gd name="connsiteY6" fmla="*/ 37479 h 37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278" h="37479">
                  <a:moveTo>
                    <a:pt x="12203" y="37479"/>
                  </a:moveTo>
                  <a:cubicBezTo>
                    <a:pt x="2582" y="37574"/>
                    <a:pt x="-3133" y="28335"/>
                    <a:pt x="1820" y="21191"/>
                  </a:cubicBezTo>
                  <a:cubicBezTo>
                    <a:pt x="6583" y="14142"/>
                    <a:pt x="11917" y="7284"/>
                    <a:pt x="18299" y="1855"/>
                  </a:cubicBezTo>
                  <a:cubicBezTo>
                    <a:pt x="20966" y="-431"/>
                    <a:pt x="28109" y="-621"/>
                    <a:pt x="30967" y="1379"/>
                  </a:cubicBezTo>
                  <a:cubicBezTo>
                    <a:pt x="33824" y="3379"/>
                    <a:pt x="36396" y="10904"/>
                    <a:pt x="34777" y="13380"/>
                  </a:cubicBezTo>
                  <a:cubicBezTo>
                    <a:pt x="29633" y="21667"/>
                    <a:pt x="22775" y="28811"/>
                    <a:pt x="16298" y="36145"/>
                  </a:cubicBezTo>
                  <a:cubicBezTo>
                    <a:pt x="15346" y="37193"/>
                    <a:pt x="12965" y="37193"/>
                    <a:pt x="12203" y="37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srgbClr val="000000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121" name="任意多边形: 形状 62"/>
            <p:cNvSpPr/>
            <p:nvPr/>
          </p:nvSpPr>
          <p:spPr>
            <a:xfrm>
              <a:off x="5114484" y="8383897"/>
              <a:ext cx="35069" cy="37025"/>
            </a:xfrm>
            <a:custGeom>
              <a:avLst/>
              <a:gdLst>
                <a:gd name="connsiteX0" fmla="*/ 35070 w 35069"/>
                <a:gd name="connsiteY0" fmla="*/ 28975 h 37025"/>
                <a:gd name="connsiteX1" fmla="*/ 28212 w 35069"/>
                <a:gd name="connsiteY1" fmla="*/ 36500 h 37025"/>
                <a:gd name="connsiteX2" fmla="*/ 16686 w 35069"/>
                <a:gd name="connsiteY2" fmla="*/ 34595 h 37025"/>
                <a:gd name="connsiteX3" fmla="*/ 1065 w 35069"/>
                <a:gd name="connsiteY3" fmla="*/ 15640 h 37025"/>
                <a:gd name="connsiteX4" fmla="*/ 2208 w 35069"/>
                <a:gd name="connsiteY4" fmla="*/ 2972 h 37025"/>
                <a:gd name="connsiteX5" fmla="*/ 14591 w 35069"/>
                <a:gd name="connsiteY5" fmla="*/ 876 h 37025"/>
                <a:gd name="connsiteX6" fmla="*/ 34212 w 35069"/>
                <a:gd name="connsiteY6" fmla="*/ 23641 h 37025"/>
                <a:gd name="connsiteX7" fmla="*/ 35070 w 35069"/>
                <a:gd name="connsiteY7" fmla="*/ 28975 h 3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069" h="37025">
                  <a:moveTo>
                    <a:pt x="35070" y="28975"/>
                  </a:moveTo>
                  <a:cubicBezTo>
                    <a:pt x="33450" y="30880"/>
                    <a:pt x="31450" y="35357"/>
                    <a:pt x="28212" y="36500"/>
                  </a:cubicBezTo>
                  <a:cubicBezTo>
                    <a:pt x="24878" y="37643"/>
                    <a:pt x="19163" y="36881"/>
                    <a:pt x="16686" y="34595"/>
                  </a:cubicBezTo>
                  <a:cubicBezTo>
                    <a:pt x="10686" y="29070"/>
                    <a:pt x="5066" y="22689"/>
                    <a:pt x="1065" y="15640"/>
                  </a:cubicBezTo>
                  <a:cubicBezTo>
                    <a:pt x="-744" y="12497"/>
                    <a:pt x="-173" y="5544"/>
                    <a:pt x="2208" y="2972"/>
                  </a:cubicBezTo>
                  <a:cubicBezTo>
                    <a:pt x="4590" y="400"/>
                    <a:pt x="12495" y="-1029"/>
                    <a:pt x="14591" y="876"/>
                  </a:cubicBezTo>
                  <a:cubicBezTo>
                    <a:pt x="21925" y="7544"/>
                    <a:pt x="27831" y="15831"/>
                    <a:pt x="34212" y="23641"/>
                  </a:cubicBezTo>
                  <a:cubicBezTo>
                    <a:pt x="34784" y="24213"/>
                    <a:pt x="34593" y="25546"/>
                    <a:pt x="35070" y="289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srgbClr val="000000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122" name="任意多边形: 形状 63"/>
            <p:cNvSpPr/>
            <p:nvPr/>
          </p:nvSpPr>
          <p:spPr>
            <a:xfrm>
              <a:off x="4707247" y="8318859"/>
              <a:ext cx="38731" cy="36964"/>
            </a:xfrm>
            <a:custGeom>
              <a:avLst/>
              <a:gdLst>
                <a:gd name="connsiteX0" fmla="*/ 38732 w 38731"/>
                <a:gd name="connsiteY0" fmla="*/ 9622 h 36964"/>
                <a:gd name="connsiteX1" fmla="*/ 33779 w 38731"/>
                <a:gd name="connsiteY1" fmla="*/ 18290 h 36964"/>
                <a:gd name="connsiteX2" fmla="*/ 19206 w 38731"/>
                <a:gd name="connsiteY2" fmla="*/ 33149 h 36964"/>
                <a:gd name="connsiteX3" fmla="*/ 3585 w 38731"/>
                <a:gd name="connsiteY3" fmla="*/ 33625 h 36964"/>
                <a:gd name="connsiteX4" fmla="*/ 3489 w 38731"/>
                <a:gd name="connsiteY4" fmla="*/ 18004 h 36964"/>
                <a:gd name="connsiteX5" fmla="*/ 19396 w 38731"/>
                <a:gd name="connsiteY5" fmla="*/ 2288 h 36964"/>
                <a:gd name="connsiteX6" fmla="*/ 31017 w 38731"/>
                <a:gd name="connsiteY6" fmla="*/ 573 h 36964"/>
                <a:gd name="connsiteX7" fmla="*/ 38732 w 38731"/>
                <a:gd name="connsiteY7" fmla="*/ 9622 h 3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31" h="36964">
                  <a:moveTo>
                    <a:pt x="38732" y="9622"/>
                  </a:moveTo>
                  <a:cubicBezTo>
                    <a:pt x="36636" y="13432"/>
                    <a:pt x="35589" y="16194"/>
                    <a:pt x="33779" y="18290"/>
                  </a:cubicBezTo>
                  <a:cubicBezTo>
                    <a:pt x="29112" y="23433"/>
                    <a:pt x="24159" y="28291"/>
                    <a:pt x="19206" y="33149"/>
                  </a:cubicBezTo>
                  <a:cubicBezTo>
                    <a:pt x="14253" y="38006"/>
                    <a:pt x="8823" y="38292"/>
                    <a:pt x="3585" y="33625"/>
                  </a:cubicBezTo>
                  <a:cubicBezTo>
                    <a:pt x="-1083" y="29529"/>
                    <a:pt x="-1273" y="23243"/>
                    <a:pt x="3489" y="18004"/>
                  </a:cubicBezTo>
                  <a:cubicBezTo>
                    <a:pt x="8538" y="12479"/>
                    <a:pt x="13491" y="6764"/>
                    <a:pt x="19396" y="2288"/>
                  </a:cubicBezTo>
                  <a:cubicBezTo>
                    <a:pt x="22254" y="192"/>
                    <a:pt x="27683" y="-665"/>
                    <a:pt x="31017" y="573"/>
                  </a:cubicBezTo>
                  <a:cubicBezTo>
                    <a:pt x="34160" y="1811"/>
                    <a:pt x="36160" y="6383"/>
                    <a:pt x="38732" y="9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srgbClr val="000000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123" name="任意多边形: 形状 64"/>
            <p:cNvSpPr/>
            <p:nvPr/>
          </p:nvSpPr>
          <p:spPr>
            <a:xfrm>
              <a:off x="5053432" y="8318099"/>
              <a:ext cx="36959" cy="36979"/>
            </a:xfrm>
            <a:custGeom>
              <a:avLst/>
              <a:gdLst>
                <a:gd name="connsiteX0" fmla="*/ 11635 w 36959"/>
                <a:gd name="connsiteY0" fmla="*/ 0 h 36979"/>
                <a:gd name="connsiteX1" fmla="*/ 15540 w 36959"/>
                <a:gd name="connsiteY1" fmla="*/ 1048 h 36979"/>
                <a:gd name="connsiteX2" fmla="*/ 36305 w 36959"/>
                <a:gd name="connsiteY2" fmla="*/ 22765 h 36979"/>
                <a:gd name="connsiteX3" fmla="*/ 34018 w 36959"/>
                <a:gd name="connsiteY3" fmla="*/ 33909 h 36979"/>
                <a:gd name="connsiteX4" fmla="*/ 22969 w 36959"/>
                <a:gd name="connsiteY4" fmla="*/ 36385 h 36979"/>
                <a:gd name="connsiteX5" fmla="*/ 1538 w 36959"/>
                <a:gd name="connsiteY5" fmla="*/ 15335 h 36979"/>
                <a:gd name="connsiteX6" fmla="*/ 11635 w 36959"/>
                <a:gd name="connsiteY6" fmla="*/ 0 h 3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959" h="36979">
                  <a:moveTo>
                    <a:pt x="11635" y="0"/>
                  </a:moveTo>
                  <a:cubicBezTo>
                    <a:pt x="12587" y="191"/>
                    <a:pt x="14588" y="95"/>
                    <a:pt x="15540" y="1048"/>
                  </a:cubicBezTo>
                  <a:cubicBezTo>
                    <a:pt x="22684" y="8096"/>
                    <a:pt x="30209" y="14954"/>
                    <a:pt x="36305" y="22765"/>
                  </a:cubicBezTo>
                  <a:cubicBezTo>
                    <a:pt x="37924" y="24860"/>
                    <a:pt x="36305" y="31528"/>
                    <a:pt x="34018" y="33909"/>
                  </a:cubicBezTo>
                  <a:cubicBezTo>
                    <a:pt x="31637" y="36290"/>
                    <a:pt x="24970" y="37909"/>
                    <a:pt x="22969" y="36385"/>
                  </a:cubicBezTo>
                  <a:cubicBezTo>
                    <a:pt x="15159" y="30194"/>
                    <a:pt x="7539" y="23241"/>
                    <a:pt x="1538" y="15335"/>
                  </a:cubicBezTo>
                  <a:cubicBezTo>
                    <a:pt x="-3034" y="9239"/>
                    <a:pt x="3253" y="191"/>
                    <a:pt x="1163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srgbClr val="000000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124" name="任意多边形: 形状 65"/>
            <p:cNvSpPr/>
            <p:nvPr/>
          </p:nvSpPr>
          <p:spPr>
            <a:xfrm>
              <a:off x="4875805" y="8107045"/>
              <a:ext cx="56163" cy="69225"/>
            </a:xfrm>
            <a:custGeom>
              <a:avLst/>
              <a:gdLst>
                <a:gd name="connsiteX0" fmla="*/ 0 w 56163"/>
                <a:gd name="connsiteY0" fmla="*/ 34555 h 69225"/>
                <a:gd name="connsiteX1" fmla="*/ 2096 w 56163"/>
                <a:gd name="connsiteY1" fmla="*/ 18839 h 69225"/>
                <a:gd name="connsiteX2" fmla="*/ 31147 w 56163"/>
                <a:gd name="connsiteY2" fmla="*/ 170 h 69225"/>
                <a:gd name="connsiteX3" fmla="*/ 55817 w 56163"/>
                <a:gd name="connsiteY3" fmla="*/ 25220 h 69225"/>
                <a:gd name="connsiteX4" fmla="*/ 56007 w 56163"/>
                <a:gd name="connsiteY4" fmla="*/ 41984 h 69225"/>
                <a:gd name="connsiteX5" fmla="*/ 28289 w 56163"/>
                <a:gd name="connsiteY5" fmla="*/ 69226 h 69225"/>
                <a:gd name="connsiteX6" fmla="*/ 667 w 56163"/>
                <a:gd name="connsiteY6" fmla="*/ 41889 h 69225"/>
                <a:gd name="connsiteX7" fmla="*/ 667 w 56163"/>
                <a:gd name="connsiteY7" fmla="*/ 34745 h 69225"/>
                <a:gd name="connsiteX8" fmla="*/ 0 w 56163"/>
                <a:gd name="connsiteY8" fmla="*/ 34555 h 6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163" h="69225">
                  <a:moveTo>
                    <a:pt x="0" y="34555"/>
                  </a:moveTo>
                  <a:cubicBezTo>
                    <a:pt x="667" y="29316"/>
                    <a:pt x="571" y="23887"/>
                    <a:pt x="2096" y="18839"/>
                  </a:cubicBezTo>
                  <a:cubicBezTo>
                    <a:pt x="5810" y="6456"/>
                    <a:pt x="18288" y="-1259"/>
                    <a:pt x="31147" y="170"/>
                  </a:cubicBezTo>
                  <a:cubicBezTo>
                    <a:pt x="44577" y="1598"/>
                    <a:pt x="54769" y="11790"/>
                    <a:pt x="55817" y="25220"/>
                  </a:cubicBezTo>
                  <a:cubicBezTo>
                    <a:pt x="56293" y="30745"/>
                    <a:pt x="56197" y="36365"/>
                    <a:pt x="56007" y="41984"/>
                  </a:cubicBezTo>
                  <a:cubicBezTo>
                    <a:pt x="55245" y="57510"/>
                    <a:pt x="43148" y="69226"/>
                    <a:pt x="28289" y="69226"/>
                  </a:cubicBezTo>
                  <a:cubicBezTo>
                    <a:pt x="13335" y="69226"/>
                    <a:pt x="1524" y="57415"/>
                    <a:pt x="667" y="41889"/>
                  </a:cubicBezTo>
                  <a:cubicBezTo>
                    <a:pt x="571" y="39508"/>
                    <a:pt x="667" y="37127"/>
                    <a:pt x="667" y="34745"/>
                  </a:cubicBezTo>
                  <a:cubicBezTo>
                    <a:pt x="381" y="34650"/>
                    <a:pt x="191" y="34555"/>
                    <a:pt x="0" y="345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srgbClr val="000000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</p:grpSp>
      <p:sp>
        <p:nvSpPr>
          <p:cNvPr id="96" name="圆角矩形">
            <a:extLst>
              <a:ext uri="{FF2B5EF4-FFF2-40B4-BE49-F238E27FC236}">
                <a16:creationId xmlns:a16="http://schemas.microsoft.com/office/drawing/2014/main" id="{8D616483-0F19-5593-9386-6B985ED2ABCF}"/>
              </a:ext>
            </a:extLst>
          </p:cNvPr>
          <p:cNvSpPr/>
          <p:nvPr/>
        </p:nvSpPr>
        <p:spPr>
          <a:xfrm>
            <a:off x="807969" y="4915361"/>
            <a:ext cx="4805201" cy="1233510"/>
          </a:xfrm>
          <a:prstGeom prst="roundRect">
            <a:avLst>
              <a:gd name="adj" fmla="val 2834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sz="422" kern="0" dirty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171" name="圆角矩形 170">
            <a:extLst>
              <a:ext uri="{FF2B5EF4-FFF2-40B4-BE49-F238E27FC236}">
                <a16:creationId xmlns:a16="http://schemas.microsoft.com/office/drawing/2014/main" id="{E4A2CEDC-2B03-FC8D-1533-115D6594350F}"/>
              </a:ext>
            </a:extLst>
          </p:cNvPr>
          <p:cNvSpPr/>
          <p:nvPr/>
        </p:nvSpPr>
        <p:spPr>
          <a:xfrm>
            <a:off x="3697295" y="5789405"/>
            <a:ext cx="1771875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r>
              <a:rPr lang="zh-CN" altLang="en-US" sz="879" kern="0" dirty="0">
                <a:solidFill>
                  <a:srgbClr val="1C2D4E"/>
                </a:solidFill>
                <a:latin typeface="微软雅黑" panose="020B0503020204020204" charset="-122"/>
                <a:sym typeface="FZLanTingHeiS-R-GB"/>
              </a:rPr>
              <a:t>报销单审核</a:t>
            </a:r>
            <a:endParaRPr lang="en-US" altLang="zh-CN" sz="879" kern="0" dirty="0">
              <a:solidFill>
                <a:srgbClr val="1C2D4E"/>
              </a:solidFill>
              <a:latin typeface="微软雅黑" panose="020B0503020204020204" charset="-122"/>
              <a:sym typeface="FZLanTingHeiS-R-GB"/>
            </a:endParaRPr>
          </a:p>
        </p:txBody>
      </p:sp>
      <p:sp>
        <p:nvSpPr>
          <p:cNvPr id="172" name="圆角矩形 171">
            <a:extLst>
              <a:ext uri="{FF2B5EF4-FFF2-40B4-BE49-F238E27FC236}">
                <a16:creationId xmlns:a16="http://schemas.microsoft.com/office/drawing/2014/main" id="{E629DA6B-A6C0-6FAC-E675-BE22C3755896}"/>
              </a:ext>
            </a:extLst>
          </p:cNvPr>
          <p:cNvSpPr/>
          <p:nvPr/>
        </p:nvSpPr>
        <p:spPr>
          <a:xfrm>
            <a:off x="1901597" y="5789405"/>
            <a:ext cx="1746563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lang="en-US" altLang="zh-CN" sz="422" kern="0" dirty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B7DF61B5-E38A-791F-2981-CDA397697634}"/>
              </a:ext>
            </a:extLst>
          </p:cNvPr>
          <p:cNvSpPr txBox="1"/>
          <p:nvPr/>
        </p:nvSpPr>
        <p:spPr>
          <a:xfrm>
            <a:off x="3976624" y="5835698"/>
            <a:ext cx="1238530" cy="160540"/>
          </a:xfrm>
          <a:prstGeom prst="rect">
            <a:avLst/>
          </a:prstGeom>
          <a:ln w="3175">
            <a:miter lim="400000"/>
          </a:ln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2558542" hangingPunct="1">
              <a:defRPr sz="2500">
                <a:solidFill>
                  <a:srgbClr val="1C2D4E"/>
                </a:solidFill>
                <a:latin typeface="微软雅黑" panose="020B0503020204020204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899583">
              <a:defRPr/>
            </a:pPr>
            <a:endParaRPr lang="zh-CN" altLang="en-US" sz="879" kern="0" dirty="0">
              <a:sym typeface="+mn-ea"/>
            </a:endParaRPr>
          </a:p>
        </p:txBody>
      </p:sp>
      <p:sp>
        <p:nvSpPr>
          <p:cNvPr id="160" name="圆角矩形 159">
            <a:extLst>
              <a:ext uri="{FF2B5EF4-FFF2-40B4-BE49-F238E27FC236}">
                <a16:creationId xmlns:a16="http://schemas.microsoft.com/office/drawing/2014/main" id="{5AFB533B-4030-BBA4-07B2-5EB5D8007B3C}"/>
              </a:ext>
            </a:extLst>
          </p:cNvPr>
          <p:cNvSpPr/>
          <p:nvPr/>
        </p:nvSpPr>
        <p:spPr>
          <a:xfrm>
            <a:off x="4205457" y="5403522"/>
            <a:ext cx="1263713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lang="en-US" altLang="zh-CN" sz="422" kern="0" dirty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163" name="圆角矩形 162">
            <a:extLst>
              <a:ext uri="{FF2B5EF4-FFF2-40B4-BE49-F238E27FC236}">
                <a16:creationId xmlns:a16="http://schemas.microsoft.com/office/drawing/2014/main" id="{7742EE9F-34C2-B637-4E25-979DE6BABFA9}"/>
              </a:ext>
            </a:extLst>
          </p:cNvPr>
          <p:cNvSpPr/>
          <p:nvPr/>
        </p:nvSpPr>
        <p:spPr>
          <a:xfrm>
            <a:off x="1901597" y="5403522"/>
            <a:ext cx="1227656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lang="en-US" altLang="zh-CN" sz="422" kern="0" dirty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156" name="圆角矩形 155">
            <a:extLst>
              <a:ext uri="{FF2B5EF4-FFF2-40B4-BE49-F238E27FC236}">
                <a16:creationId xmlns:a16="http://schemas.microsoft.com/office/drawing/2014/main" id="{50407EAC-3E55-5666-67DD-3B5A8AD46A1E}"/>
              </a:ext>
            </a:extLst>
          </p:cNvPr>
          <p:cNvSpPr/>
          <p:nvPr/>
        </p:nvSpPr>
        <p:spPr>
          <a:xfrm>
            <a:off x="917733" y="4981577"/>
            <a:ext cx="4591407" cy="329063"/>
          </a:xfrm>
          <a:prstGeom prst="roundRect">
            <a:avLst>
              <a:gd name="adj" fmla="val 4387"/>
            </a:avLst>
          </a:prstGeom>
          <a:noFill/>
          <a:ln w="12700">
            <a:solidFill>
              <a:srgbClr val="021C7A">
                <a:alpha val="30112"/>
              </a:srgbClr>
            </a:solidFill>
            <a:prstDash val="solid"/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lang="en-US" altLang="zh-CN" sz="422" kern="0" dirty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157" name="圆角矩形 156">
            <a:extLst>
              <a:ext uri="{FF2B5EF4-FFF2-40B4-BE49-F238E27FC236}">
                <a16:creationId xmlns:a16="http://schemas.microsoft.com/office/drawing/2014/main" id="{A5C9B5C3-EE28-BFF7-DA6C-4589ABAF090F}"/>
              </a:ext>
            </a:extLst>
          </p:cNvPr>
          <p:cNvSpPr/>
          <p:nvPr/>
        </p:nvSpPr>
        <p:spPr>
          <a:xfrm>
            <a:off x="1900107" y="5019546"/>
            <a:ext cx="3569063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lang="en-US" altLang="zh-CN" sz="422" kern="0" dirty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82" name="圆角矩形">
            <a:extLst>
              <a:ext uri="{FF2B5EF4-FFF2-40B4-BE49-F238E27FC236}">
                <a16:creationId xmlns:a16="http://schemas.microsoft.com/office/drawing/2014/main" id="{E0F7683B-AB7F-1C3E-60D3-41404897FB86}"/>
              </a:ext>
            </a:extLst>
          </p:cNvPr>
          <p:cNvSpPr/>
          <p:nvPr/>
        </p:nvSpPr>
        <p:spPr>
          <a:xfrm>
            <a:off x="804826" y="3208238"/>
            <a:ext cx="4808280" cy="1622010"/>
          </a:xfrm>
          <a:prstGeom prst="roundRect">
            <a:avLst>
              <a:gd name="adj" fmla="val 287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sz="422" kern="0" dirty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60" name="圆角矩形 59">
            <a:extLst>
              <a:ext uri="{FF2B5EF4-FFF2-40B4-BE49-F238E27FC236}">
                <a16:creationId xmlns:a16="http://schemas.microsoft.com/office/drawing/2014/main" id="{AA58DC12-F879-FE20-48E0-41341B03D4AB}"/>
              </a:ext>
            </a:extLst>
          </p:cNvPr>
          <p:cNvSpPr/>
          <p:nvPr/>
        </p:nvSpPr>
        <p:spPr>
          <a:xfrm>
            <a:off x="2207202" y="3503339"/>
            <a:ext cx="3294101" cy="1265625"/>
          </a:xfrm>
          <a:prstGeom prst="roundRect">
            <a:avLst>
              <a:gd name="adj" fmla="val 4387"/>
            </a:avLst>
          </a:prstGeom>
          <a:noFill/>
          <a:ln w="12700">
            <a:solidFill>
              <a:srgbClr val="021C7A">
                <a:alpha val="30112"/>
              </a:srgbClr>
            </a:solidFill>
            <a:prstDash val="solid"/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lang="en-US" altLang="zh-CN" sz="422" kern="0" dirty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86" name="圆角矩形 85">
            <a:extLst>
              <a:ext uri="{FF2B5EF4-FFF2-40B4-BE49-F238E27FC236}">
                <a16:creationId xmlns:a16="http://schemas.microsoft.com/office/drawing/2014/main" id="{A522F674-C5C2-CCE8-7FF7-AB7D3A7AB339}"/>
              </a:ext>
            </a:extLst>
          </p:cNvPr>
          <p:cNvSpPr/>
          <p:nvPr/>
        </p:nvSpPr>
        <p:spPr>
          <a:xfrm>
            <a:off x="2313526" y="4467797"/>
            <a:ext cx="1012500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lang="en-US" altLang="zh-CN" sz="422" kern="0" dirty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88" name="圆角矩形 87">
            <a:extLst>
              <a:ext uri="{FF2B5EF4-FFF2-40B4-BE49-F238E27FC236}">
                <a16:creationId xmlns:a16="http://schemas.microsoft.com/office/drawing/2014/main" id="{F38C2A41-48FF-54F8-0945-54D96D59A61B}"/>
              </a:ext>
            </a:extLst>
          </p:cNvPr>
          <p:cNvSpPr/>
          <p:nvPr/>
        </p:nvSpPr>
        <p:spPr>
          <a:xfrm>
            <a:off x="3367229" y="4467797"/>
            <a:ext cx="1012500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lang="en-US" altLang="zh-CN" sz="422" kern="0" dirty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5" name="圆角矩形">
            <a:extLst>
              <a:ext uri="{FF2B5EF4-FFF2-40B4-BE49-F238E27FC236}">
                <a16:creationId xmlns:a16="http://schemas.microsoft.com/office/drawing/2014/main" id="{8FD2122B-73F4-43BA-D32F-B759C8E92F68}"/>
              </a:ext>
            </a:extLst>
          </p:cNvPr>
          <p:cNvSpPr/>
          <p:nvPr/>
        </p:nvSpPr>
        <p:spPr>
          <a:xfrm>
            <a:off x="803582" y="2546270"/>
            <a:ext cx="4808280" cy="582187"/>
          </a:xfrm>
          <a:prstGeom prst="roundRect">
            <a:avLst>
              <a:gd name="adj" fmla="val 7180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sz="422" kern="0" dirty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223803" y="1292739"/>
            <a:ext cx="904094" cy="270523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4000" b="1">
                <a:gradFill flip="none" rotWithShape="1">
                  <a:gsLst>
                    <a:gs pos="0">
                      <a:srgbClr val="F8AE59"/>
                    </a:gs>
                    <a:gs pos="100000">
                      <a:srgbClr val="F69550"/>
                    </a:gs>
                  </a:gsLst>
                  <a:lin ang="3600000" scaled="0"/>
                </a:gradFill>
                <a:ea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1219300" hangingPunct="0">
              <a:defRPr/>
            </a:pPr>
            <a:r>
              <a:rPr lang="zh-CN" altLang="en-US" sz="1758" kern="0" dirty="0">
                <a:latin typeface="FZLanTingHeiS-R-GB"/>
                <a:sym typeface="FZLanTingHeiS-R-GB"/>
              </a:rPr>
              <a:t>业务痛点</a:t>
            </a:r>
          </a:p>
        </p:txBody>
      </p:sp>
      <p:grpSp>
        <p:nvGrpSpPr>
          <p:cNvPr id="102" name="组合 101"/>
          <p:cNvGrpSpPr/>
          <p:nvPr/>
        </p:nvGrpSpPr>
        <p:grpSpPr>
          <a:xfrm>
            <a:off x="807969" y="1242635"/>
            <a:ext cx="316406" cy="316406"/>
            <a:chOff x="-386717" y="7122844"/>
            <a:chExt cx="775144" cy="879729"/>
          </a:xfrm>
          <a:solidFill>
            <a:srgbClr val="021C7A">
              <a:alpha val="30000"/>
            </a:srgbClr>
          </a:solidFill>
        </p:grpSpPr>
        <p:sp>
          <p:nvSpPr>
            <p:cNvPr id="105" name="任意多边形: 形状 91"/>
            <p:cNvSpPr/>
            <p:nvPr/>
          </p:nvSpPr>
          <p:spPr>
            <a:xfrm>
              <a:off x="110298" y="7122844"/>
              <a:ext cx="225505" cy="309086"/>
            </a:xfrm>
            <a:custGeom>
              <a:avLst/>
              <a:gdLst>
                <a:gd name="connsiteX0" fmla="*/ 21146 w 225505"/>
                <a:gd name="connsiteY0" fmla="*/ 95 h 309086"/>
                <a:gd name="connsiteX1" fmla="*/ 68294 w 225505"/>
                <a:gd name="connsiteY1" fmla="*/ 25908 h 309086"/>
                <a:gd name="connsiteX2" fmla="*/ 225266 w 225505"/>
                <a:gd name="connsiteY2" fmla="*/ 290798 h 309086"/>
                <a:gd name="connsiteX3" fmla="*/ 225362 w 225505"/>
                <a:gd name="connsiteY3" fmla="*/ 309086 h 309086"/>
                <a:gd name="connsiteX4" fmla="*/ 175165 w 225505"/>
                <a:gd name="connsiteY4" fmla="*/ 309086 h 309086"/>
                <a:gd name="connsiteX5" fmla="*/ 0 w 225505"/>
                <a:gd name="connsiteY5" fmla="*/ 46958 h 309086"/>
                <a:gd name="connsiteX6" fmla="*/ 17717 w 225505"/>
                <a:gd name="connsiteY6" fmla="*/ 0 h 309086"/>
                <a:gd name="connsiteX7" fmla="*/ 21146 w 225505"/>
                <a:gd name="connsiteY7" fmla="*/ 95 h 309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5505" h="309086">
                  <a:moveTo>
                    <a:pt x="21146" y="95"/>
                  </a:moveTo>
                  <a:cubicBezTo>
                    <a:pt x="36862" y="8668"/>
                    <a:pt x="53340" y="16192"/>
                    <a:pt x="68294" y="25908"/>
                  </a:cubicBezTo>
                  <a:cubicBezTo>
                    <a:pt x="164021" y="88392"/>
                    <a:pt x="216313" y="176879"/>
                    <a:pt x="225266" y="290798"/>
                  </a:cubicBezTo>
                  <a:cubicBezTo>
                    <a:pt x="225742" y="296704"/>
                    <a:pt x="225362" y="302705"/>
                    <a:pt x="225362" y="309086"/>
                  </a:cubicBezTo>
                  <a:cubicBezTo>
                    <a:pt x="208502" y="309086"/>
                    <a:pt x="192024" y="309086"/>
                    <a:pt x="175165" y="309086"/>
                  </a:cubicBezTo>
                  <a:cubicBezTo>
                    <a:pt x="169164" y="187262"/>
                    <a:pt x="110680" y="100203"/>
                    <a:pt x="0" y="46958"/>
                  </a:cubicBezTo>
                  <a:cubicBezTo>
                    <a:pt x="5810" y="31623"/>
                    <a:pt x="11811" y="15811"/>
                    <a:pt x="17717" y="0"/>
                  </a:cubicBezTo>
                  <a:cubicBezTo>
                    <a:pt x="18859" y="95"/>
                    <a:pt x="20003" y="95"/>
                    <a:pt x="21146" y="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0011" tIns="45006" rIns="90011" bIns="45006" numCol="1" spcCol="0" rtlCol="0" fromWordArt="0" anchor="ctr" anchorCtr="0" forceAA="0" compatLnSpc="1">
              <a:noAutofit/>
            </a:bodyPr>
            <a:lstStyle/>
            <a:p>
              <a:pPr defTabSz="900209">
                <a:defRPr/>
              </a:pPr>
              <a:endParaRPr lang="zh-CN" altLang="en-US" sz="1772">
                <a:solidFill>
                  <a:srgbClr val="000000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106" name="任意多边形: 形状 92"/>
            <p:cNvSpPr/>
            <p:nvPr/>
          </p:nvSpPr>
          <p:spPr>
            <a:xfrm>
              <a:off x="-334121" y="7122940"/>
              <a:ext cx="226296" cy="308990"/>
            </a:xfrm>
            <a:custGeom>
              <a:avLst/>
              <a:gdLst>
                <a:gd name="connsiteX0" fmla="*/ 206104 w 226296"/>
                <a:gd name="connsiteY0" fmla="*/ 0 h 308990"/>
                <a:gd name="connsiteX1" fmla="*/ 226297 w 226296"/>
                <a:gd name="connsiteY1" fmla="*/ 46672 h 308990"/>
                <a:gd name="connsiteX2" fmla="*/ 50465 w 226296"/>
                <a:gd name="connsiteY2" fmla="*/ 308991 h 308990"/>
                <a:gd name="connsiteX3" fmla="*/ 78 w 226296"/>
                <a:gd name="connsiteY3" fmla="*/ 308991 h 308990"/>
                <a:gd name="connsiteX4" fmla="*/ 7793 w 226296"/>
                <a:gd name="connsiteY4" fmla="*/ 237458 h 308990"/>
                <a:gd name="connsiteX5" fmla="*/ 199627 w 226296"/>
                <a:gd name="connsiteY5" fmla="*/ 3239 h 308990"/>
                <a:gd name="connsiteX6" fmla="*/ 204484 w 226296"/>
                <a:gd name="connsiteY6" fmla="*/ 95 h 308990"/>
                <a:gd name="connsiteX7" fmla="*/ 206104 w 226296"/>
                <a:gd name="connsiteY7" fmla="*/ 0 h 308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96" h="308990">
                  <a:moveTo>
                    <a:pt x="206104" y="0"/>
                  </a:moveTo>
                  <a:cubicBezTo>
                    <a:pt x="212771" y="15430"/>
                    <a:pt x="219439" y="30956"/>
                    <a:pt x="226297" y="46672"/>
                  </a:cubicBezTo>
                  <a:cubicBezTo>
                    <a:pt x="115711" y="99346"/>
                    <a:pt x="56752" y="186214"/>
                    <a:pt x="50465" y="308991"/>
                  </a:cubicBezTo>
                  <a:cubicBezTo>
                    <a:pt x="34082" y="308991"/>
                    <a:pt x="17413" y="308991"/>
                    <a:pt x="78" y="308991"/>
                  </a:cubicBezTo>
                  <a:cubicBezTo>
                    <a:pt x="-494" y="284607"/>
                    <a:pt x="2078" y="260795"/>
                    <a:pt x="7793" y="237458"/>
                  </a:cubicBezTo>
                  <a:cubicBezTo>
                    <a:pt x="34082" y="128588"/>
                    <a:pt x="98090" y="50483"/>
                    <a:pt x="199627" y="3239"/>
                  </a:cubicBezTo>
                  <a:cubicBezTo>
                    <a:pt x="201341" y="2477"/>
                    <a:pt x="202865" y="1143"/>
                    <a:pt x="204484" y="95"/>
                  </a:cubicBezTo>
                  <a:cubicBezTo>
                    <a:pt x="204961" y="0"/>
                    <a:pt x="205532" y="0"/>
                    <a:pt x="20610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0011" tIns="45006" rIns="90011" bIns="45006" numCol="1" spcCol="0" rtlCol="0" fromWordArt="0" anchor="ctr" anchorCtr="0" forceAA="0" compatLnSpc="1">
              <a:noAutofit/>
            </a:bodyPr>
            <a:lstStyle/>
            <a:p>
              <a:pPr defTabSz="900209">
                <a:defRPr/>
              </a:pPr>
              <a:endParaRPr lang="zh-CN" altLang="en-US" sz="1772">
                <a:solidFill>
                  <a:srgbClr val="000000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107" name="任意多边形: 形状 93"/>
            <p:cNvSpPr/>
            <p:nvPr/>
          </p:nvSpPr>
          <p:spPr>
            <a:xfrm>
              <a:off x="-386717" y="7502034"/>
              <a:ext cx="775144" cy="500253"/>
            </a:xfrm>
            <a:custGeom>
              <a:avLst/>
              <a:gdLst>
                <a:gd name="connsiteX0" fmla="*/ 232981 w 775144"/>
                <a:gd name="connsiteY0" fmla="*/ 191 h 500253"/>
                <a:gd name="connsiteX1" fmla="*/ 232981 w 775144"/>
                <a:gd name="connsiteY1" fmla="*/ 154591 h 500253"/>
                <a:gd name="connsiteX2" fmla="*/ 541877 w 775144"/>
                <a:gd name="connsiteY2" fmla="*/ 154591 h 500253"/>
                <a:gd name="connsiteX3" fmla="*/ 541877 w 775144"/>
                <a:gd name="connsiteY3" fmla="*/ 0 h 500253"/>
                <a:gd name="connsiteX4" fmla="*/ 775145 w 775144"/>
                <a:gd name="connsiteY4" fmla="*/ 168116 h 500253"/>
                <a:gd name="connsiteX5" fmla="*/ 745046 w 775144"/>
                <a:gd name="connsiteY5" fmla="*/ 209931 h 500253"/>
                <a:gd name="connsiteX6" fmla="*/ 690563 w 775144"/>
                <a:gd name="connsiteY6" fmla="*/ 170879 h 500253"/>
                <a:gd name="connsiteX7" fmla="*/ 690563 w 775144"/>
                <a:gd name="connsiteY7" fmla="*/ 500158 h 500253"/>
                <a:gd name="connsiteX8" fmla="*/ 490919 w 775144"/>
                <a:gd name="connsiteY8" fmla="*/ 500158 h 500253"/>
                <a:gd name="connsiteX9" fmla="*/ 490919 w 775144"/>
                <a:gd name="connsiteY9" fmla="*/ 278606 h 500253"/>
                <a:gd name="connsiteX10" fmla="*/ 284607 w 775144"/>
                <a:gd name="connsiteY10" fmla="*/ 278606 h 500253"/>
                <a:gd name="connsiteX11" fmla="*/ 284607 w 775144"/>
                <a:gd name="connsiteY11" fmla="*/ 500253 h 500253"/>
                <a:gd name="connsiteX12" fmla="*/ 85344 w 775144"/>
                <a:gd name="connsiteY12" fmla="*/ 500253 h 500253"/>
                <a:gd name="connsiteX13" fmla="*/ 85344 w 775144"/>
                <a:gd name="connsiteY13" fmla="*/ 170402 h 500253"/>
                <a:gd name="connsiteX14" fmla="*/ 30194 w 775144"/>
                <a:gd name="connsiteY14" fmla="*/ 210026 h 500253"/>
                <a:gd name="connsiteX15" fmla="*/ 0 w 775144"/>
                <a:gd name="connsiteY15" fmla="*/ 168307 h 500253"/>
                <a:gd name="connsiteX16" fmla="*/ 232981 w 775144"/>
                <a:gd name="connsiteY16" fmla="*/ 191 h 500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5144" h="500253">
                  <a:moveTo>
                    <a:pt x="232981" y="191"/>
                  </a:moveTo>
                  <a:cubicBezTo>
                    <a:pt x="232981" y="52864"/>
                    <a:pt x="232981" y="103442"/>
                    <a:pt x="232981" y="154591"/>
                  </a:cubicBezTo>
                  <a:cubicBezTo>
                    <a:pt x="336042" y="154591"/>
                    <a:pt x="438436" y="154591"/>
                    <a:pt x="541877" y="154591"/>
                  </a:cubicBezTo>
                  <a:cubicBezTo>
                    <a:pt x="541877" y="103823"/>
                    <a:pt x="541877" y="53054"/>
                    <a:pt x="541877" y="0"/>
                  </a:cubicBezTo>
                  <a:cubicBezTo>
                    <a:pt x="620554" y="56674"/>
                    <a:pt x="697421" y="112109"/>
                    <a:pt x="775145" y="168116"/>
                  </a:cubicBezTo>
                  <a:cubicBezTo>
                    <a:pt x="765048" y="182118"/>
                    <a:pt x="755237" y="195739"/>
                    <a:pt x="745046" y="209931"/>
                  </a:cubicBezTo>
                  <a:cubicBezTo>
                    <a:pt x="726853" y="196882"/>
                    <a:pt x="709232" y="184214"/>
                    <a:pt x="690563" y="170879"/>
                  </a:cubicBezTo>
                  <a:cubicBezTo>
                    <a:pt x="690563" y="281178"/>
                    <a:pt x="690563" y="390335"/>
                    <a:pt x="690563" y="500158"/>
                  </a:cubicBezTo>
                  <a:cubicBezTo>
                    <a:pt x="623792" y="500158"/>
                    <a:pt x="557784" y="500158"/>
                    <a:pt x="490919" y="500158"/>
                  </a:cubicBezTo>
                  <a:cubicBezTo>
                    <a:pt x="490919" y="426625"/>
                    <a:pt x="490919" y="352901"/>
                    <a:pt x="490919" y="278606"/>
                  </a:cubicBezTo>
                  <a:cubicBezTo>
                    <a:pt x="421767" y="278606"/>
                    <a:pt x="353473" y="278606"/>
                    <a:pt x="284607" y="278606"/>
                  </a:cubicBezTo>
                  <a:cubicBezTo>
                    <a:pt x="284607" y="352616"/>
                    <a:pt x="284607" y="426148"/>
                    <a:pt x="284607" y="500253"/>
                  </a:cubicBezTo>
                  <a:cubicBezTo>
                    <a:pt x="218027" y="500253"/>
                    <a:pt x="152114" y="500253"/>
                    <a:pt x="85344" y="500253"/>
                  </a:cubicBezTo>
                  <a:cubicBezTo>
                    <a:pt x="85344" y="390906"/>
                    <a:pt x="85344" y="281654"/>
                    <a:pt x="85344" y="170402"/>
                  </a:cubicBezTo>
                  <a:cubicBezTo>
                    <a:pt x="66389" y="184023"/>
                    <a:pt x="48863" y="196596"/>
                    <a:pt x="30194" y="210026"/>
                  </a:cubicBezTo>
                  <a:cubicBezTo>
                    <a:pt x="20288" y="196310"/>
                    <a:pt x="10477" y="182785"/>
                    <a:pt x="0" y="168307"/>
                  </a:cubicBezTo>
                  <a:cubicBezTo>
                    <a:pt x="77343" y="112490"/>
                    <a:pt x="154210" y="57055"/>
                    <a:pt x="232981" y="1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0011" tIns="45006" rIns="90011" bIns="45006" numCol="1" spcCol="0" rtlCol="0" fromWordArt="0" anchor="ctr" anchorCtr="0" forceAA="0" compatLnSpc="1">
              <a:noAutofit/>
            </a:bodyPr>
            <a:lstStyle/>
            <a:p>
              <a:pPr defTabSz="900209">
                <a:defRPr/>
              </a:pPr>
              <a:endParaRPr lang="zh-CN" altLang="en-US" sz="1772">
                <a:solidFill>
                  <a:srgbClr val="000000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108" name="任意多边形: 形状 94"/>
            <p:cNvSpPr/>
            <p:nvPr/>
          </p:nvSpPr>
          <p:spPr>
            <a:xfrm>
              <a:off x="-102342" y="7329259"/>
              <a:ext cx="206258" cy="275740"/>
            </a:xfrm>
            <a:custGeom>
              <a:avLst/>
              <a:gdLst>
                <a:gd name="connsiteX0" fmla="*/ 128916 w 206258"/>
                <a:gd name="connsiteY0" fmla="*/ 275646 h 275740"/>
                <a:gd name="connsiteX1" fmla="*/ 128916 w 206258"/>
                <a:gd name="connsiteY1" fmla="*/ 147344 h 275740"/>
                <a:gd name="connsiteX2" fmla="*/ 77481 w 206258"/>
                <a:gd name="connsiteY2" fmla="*/ 147344 h 275740"/>
                <a:gd name="connsiteX3" fmla="*/ 77481 w 206258"/>
                <a:gd name="connsiteY3" fmla="*/ 275741 h 275740"/>
                <a:gd name="connsiteX4" fmla="*/ 423 w 206258"/>
                <a:gd name="connsiteY4" fmla="*/ 275741 h 275740"/>
                <a:gd name="connsiteX5" fmla="*/ 42 w 206258"/>
                <a:gd name="connsiteY5" fmla="*/ 266883 h 275740"/>
                <a:gd name="connsiteX6" fmla="*/ 42 w 206258"/>
                <a:gd name="connsiteY6" fmla="*/ 105434 h 275740"/>
                <a:gd name="connsiteX7" fmla="*/ 96912 w 206258"/>
                <a:gd name="connsiteY7" fmla="*/ 278 h 275740"/>
                <a:gd name="connsiteX8" fmla="*/ 205687 w 206258"/>
                <a:gd name="connsiteY8" fmla="*/ 91242 h 275740"/>
                <a:gd name="connsiteX9" fmla="*/ 206259 w 206258"/>
                <a:gd name="connsiteY9" fmla="*/ 102386 h 275740"/>
                <a:gd name="connsiteX10" fmla="*/ 206259 w 206258"/>
                <a:gd name="connsiteY10" fmla="*/ 268978 h 275740"/>
                <a:gd name="connsiteX11" fmla="*/ 205973 w 206258"/>
                <a:gd name="connsiteY11" fmla="*/ 275550 h 275740"/>
                <a:gd name="connsiteX12" fmla="*/ 128916 w 206258"/>
                <a:gd name="connsiteY12" fmla="*/ 275646 h 27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6258" h="275740">
                  <a:moveTo>
                    <a:pt x="128916" y="275646"/>
                  </a:moveTo>
                  <a:cubicBezTo>
                    <a:pt x="128916" y="232593"/>
                    <a:pt x="128916" y="190302"/>
                    <a:pt x="128916" y="147344"/>
                  </a:cubicBezTo>
                  <a:cubicBezTo>
                    <a:pt x="111771" y="147344"/>
                    <a:pt x="95007" y="147344"/>
                    <a:pt x="77481" y="147344"/>
                  </a:cubicBezTo>
                  <a:cubicBezTo>
                    <a:pt x="77481" y="190206"/>
                    <a:pt x="77481" y="232688"/>
                    <a:pt x="77481" y="275741"/>
                  </a:cubicBezTo>
                  <a:cubicBezTo>
                    <a:pt x="51668" y="275741"/>
                    <a:pt x="26617" y="275741"/>
                    <a:pt x="423" y="275741"/>
                  </a:cubicBezTo>
                  <a:cubicBezTo>
                    <a:pt x="328" y="272883"/>
                    <a:pt x="42" y="269931"/>
                    <a:pt x="42" y="266883"/>
                  </a:cubicBezTo>
                  <a:cubicBezTo>
                    <a:pt x="42" y="213066"/>
                    <a:pt x="-53" y="159250"/>
                    <a:pt x="42" y="105434"/>
                  </a:cubicBezTo>
                  <a:cubicBezTo>
                    <a:pt x="138" y="48855"/>
                    <a:pt x="41095" y="4469"/>
                    <a:pt x="96912" y="278"/>
                  </a:cubicBezTo>
                  <a:cubicBezTo>
                    <a:pt x="150347" y="-3723"/>
                    <a:pt x="197781" y="35901"/>
                    <a:pt x="205687" y="91242"/>
                  </a:cubicBezTo>
                  <a:cubicBezTo>
                    <a:pt x="206163" y="94861"/>
                    <a:pt x="206259" y="98671"/>
                    <a:pt x="206259" y="102386"/>
                  </a:cubicBezTo>
                  <a:cubicBezTo>
                    <a:pt x="206259" y="157917"/>
                    <a:pt x="206259" y="213447"/>
                    <a:pt x="206259" y="268978"/>
                  </a:cubicBezTo>
                  <a:cubicBezTo>
                    <a:pt x="206259" y="270978"/>
                    <a:pt x="206068" y="272979"/>
                    <a:pt x="205973" y="275550"/>
                  </a:cubicBezTo>
                  <a:cubicBezTo>
                    <a:pt x="180636" y="275646"/>
                    <a:pt x="155300" y="275646"/>
                    <a:pt x="128916" y="2756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srgbClr val="000000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109" name="任意多边形: 形状 95"/>
            <p:cNvSpPr/>
            <p:nvPr/>
          </p:nvSpPr>
          <p:spPr>
            <a:xfrm>
              <a:off x="-50294" y="7832171"/>
              <a:ext cx="102203" cy="170402"/>
            </a:xfrm>
            <a:custGeom>
              <a:avLst/>
              <a:gdLst>
                <a:gd name="connsiteX0" fmla="*/ 102203 w 102203"/>
                <a:gd name="connsiteY0" fmla="*/ 170402 h 170402"/>
                <a:gd name="connsiteX1" fmla="*/ 0 w 102203"/>
                <a:gd name="connsiteY1" fmla="*/ 170402 h 170402"/>
                <a:gd name="connsiteX2" fmla="*/ 0 w 102203"/>
                <a:gd name="connsiteY2" fmla="*/ 0 h 170402"/>
                <a:gd name="connsiteX3" fmla="*/ 102203 w 102203"/>
                <a:gd name="connsiteY3" fmla="*/ 0 h 170402"/>
                <a:gd name="connsiteX4" fmla="*/ 102203 w 102203"/>
                <a:gd name="connsiteY4" fmla="*/ 170402 h 170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203" h="170402">
                  <a:moveTo>
                    <a:pt x="102203" y="170402"/>
                  </a:moveTo>
                  <a:cubicBezTo>
                    <a:pt x="67818" y="170402"/>
                    <a:pt x="34195" y="170402"/>
                    <a:pt x="0" y="170402"/>
                  </a:cubicBezTo>
                  <a:cubicBezTo>
                    <a:pt x="0" y="113538"/>
                    <a:pt x="0" y="57055"/>
                    <a:pt x="0" y="0"/>
                  </a:cubicBezTo>
                  <a:cubicBezTo>
                    <a:pt x="33909" y="0"/>
                    <a:pt x="67818" y="0"/>
                    <a:pt x="102203" y="0"/>
                  </a:cubicBezTo>
                  <a:cubicBezTo>
                    <a:pt x="102203" y="56674"/>
                    <a:pt x="102203" y="113157"/>
                    <a:pt x="102203" y="1704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0011" tIns="45006" rIns="90011" bIns="45006" numCol="1" spcCol="0" rtlCol="0" fromWordArt="0" anchor="ctr" anchorCtr="0" forceAA="0" compatLnSpc="1">
              <a:noAutofit/>
            </a:bodyPr>
            <a:lstStyle/>
            <a:p>
              <a:pPr defTabSz="900209">
                <a:defRPr/>
              </a:pPr>
              <a:endParaRPr lang="zh-CN" altLang="en-US" sz="1772">
                <a:solidFill>
                  <a:srgbClr val="000000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110" name="任意多边形: 形状 96"/>
            <p:cNvSpPr/>
            <p:nvPr/>
          </p:nvSpPr>
          <p:spPr>
            <a:xfrm>
              <a:off x="-231524" y="7219047"/>
              <a:ext cx="163133" cy="212883"/>
            </a:xfrm>
            <a:custGeom>
              <a:avLst/>
              <a:gdLst>
                <a:gd name="connsiteX0" fmla="*/ 143797 w 163133"/>
                <a:gd name="connsiteY0" fmla="*/ 0 h 212883"/>
                <a:gd name="connsiteX1" fmla="*/ 163133 w 163133"/>
                <a:gd name="connsiteY1" fmla="*/ 46292 h 212883"/>
                <a:gd name="connsiteX2" fmla="*/ 51309 w 163133"/>
                <a:gd name="connsiteY2" fmla="*/ 212884 h 212883"/>
                <a:gd name="connsiteX3" fmla="*/ 1303 w 163133"/>
                <a:gd name="connsiteY3" fmla="*/ 212884 h 212883"/>
                <a:gd name="connsiteX4" fmla="*/ 143797 w 163133"/>
                <a:gd name="connsiteY4" fmla="*/ 0 h 21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133" h="212883">
                  <a:moveTo>
                    <a:pt x="143797" y="0"/>
                  </a:moveTo>
                  <a:cubicBezTo>
                    <a:pt x="150179" y="15430"/>
                    <a:pt x="156466" y="30385"/>
                    <a:pt x="163133" y="46292"/>
                  </a:cubicBezTo>
                  <a:cubicBezTo>
                    <a:pt x="92934" y="79439"/>
                    <a:pt x="55500" y="134684"/>
                    <a:pt x="51309" y="212884"/>
                  </a:cubicBezTo>
                  <a:cubicBezTo>
                    <a:pt x="34641" y="212884"/>
                    <a:pt x="17972" y="212884"/>
                    <a:pt x="1303" y="212884"/>
                  </a:cubicBezTo>
                  <a:cubicBezTo>
                    <a:pt x="-10984" y="138303"/>
                    <a:pt x="65692" y="23241"/>
                    <a:pt x="14379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srgbClr val="000000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111" name="任意多边形: 形状 97"/>
            <p:cNvSpPr/>
            <p:nvPr/>
          </p:nvSpPr>
          <p:spPr>
            <a:xfrm>
              <a:off x="70198" y="7219142"/>
              <a:ext cx="161990" cy="213169"/>
            </a:xfrm>
            <a:custGeom>
              <a:avLst/>
              <a:gdLst>
                <a:gd name="connsiteX0" fmla="*/ 161830 w 161990"/>
                <a:gd name="connsiteY0" fmla="*/ 213169 h 213169"/>
                <a:gd name="connsiteX1" fmla="*/ 111823 w 161990"/>
                <a:gd name="connsiteY1" fmla="*/ 213169 h 213169"/>
                <a:gd name="connsiteX2" fmla="*/ 0 w 161990"/>
                <a:gd name="connsiteY2" fmla="*/ 46291 h 213169"/>
                <a:gd name="connsiteX3" fmla="*/ 19240 w 161990"/>
                <a:gd name="connsiteY3" fmla="*/ 0 h 213169"/>
                <a:gd name="connsiteX4" fmla="*/ 161830 w 161990"/>
                <a:gd name="connsiteY4" fmla="*/ 213169 h 213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90" h="213169">
                  <a:moveTo>
                    <a:pt x="161830" y="213169"/>
                  </a:moveTo>
                  <a:cubicBezTo>
                    <a:pt x="144970" y="213169"/>
                    <a:pt x="128683" y="213169"/>
                    <a:pt x="111823" y="213169"/>
                  </a:cubicBezTo>
                  <a:cubicBezTo>
                    <a:pt x="107823" y="135636"/>
                    <a:pt x="70961" y="79915"/>
                    <a:pt x="0" y="46291"/>
                  </a:cubicBezTo>
                  <a:cubicBezTo>
                    <a:pt x="6477" y="30766"/>
                    <a:pt x="12859" y="15335"/>
                    <a:pt x="19240" y="0"/>
                  </a:cubicBezTo>
                  <a:cubicBezTo>
                    <a:pt x="107537" y="32671"/>
                    <a:pt x="165449" y="127826"/>
                    <a:pt x="161830" y="2131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srgbClr val="000000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</p:grpSp>
      <p:sp>
        <p:nvSpPr>
          <p:cNvPr id="162" name="文本框 161"/>
          <p:cNvSpPr txBox="1"/>
          <p:nvPr/>
        </p:nvSpPr>
        <p:spPr>
          <a:xfrm>
            <a:off x="812820" y="1643740"/>
            <a:ext cx="3891983" cy="187598"/>
          </a:xfrm>
          <a:prstGeom prst="rect">
            <a:avLst/>
          </a:prstGeom>
          <a:ln w="3175">
            <a:miter lim="400000"/>
          </a:ln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2558542" hangingPunct="1">
              <a:defRPr sz="2500">
                <a:solidFill>
                  <a:prstClr val="black"/>
                </a:solidFill>
                <a:latin typeface="微软雅黑" panose="020B0503020204020204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defTabSz="899583">
              <a:defRPr/>
            </a:pPr>
            <a:r>
              <a:rPr lang="zh-CN" altLang="en-US" sz="1055" kern="0" dirty="0">
                <a:solidFill>
                  <a:srgbClr val="1C2D4E"/>
                </a:solidFill>
                <a:sym typeface="FZLanTingHeiS-R-GB"/>
              </a:rPr>
              <a:t>企业月度差旅报销单：</a:t>
            </a:r>
            <a:r>
              <a:rPr lang="en-US" altLang="zh-CN" sz="1055" kern="0" dirty="0">
                <a:solidFill>
                  <a:srgbClr val="1C2D4E"/>
                </a:solidFill>
                <a:sym typeface="FZLanTingHeiS-R-GB"/>
              </a:rPr>
              <a:t>2000+  </a:t>
            </a:r>
            <a:r>
              <a:rPr lang="zh-CN" altLang="en-US" sz="1055" kern="0" dirty="0">
                <a:solidFill>
                  <a:srgbClr val="1C2D4E"/>
                </a:solidFill>
                <a:sym typeface="+mn-ea"/>
              </a:rPr>
              <a:t>耗费大量人力和时间</a:t>
            </a:r>
            <a:endParaRPr lang="en-US" altLang="zh-CN" sz="1055" kern="0" dirty="0">
              <a:solidFill>
                <a:srgbClr val="1C2D4E"/>
              </a:solidFill>
              <a:sym typeface="FZLanTingHeiS-R-GB"/>
            </a:endParaRPr>
          </a:p>
        </p:txBody>
      </p:sp>
      <p:sp>
        <p:nvSpPr>
          <p:cNvPr id="9" name="矩形: 圆角 101"/>
          <p:cNvSpPr/>
          <p:nvPr/>
        </p:nvSpPr>
        <p:spPr>
          <a:xfrm>
            <a:off x="6030396" y="2856429"/>
            <a:ext cx="3052882" cy="1455469"/>
          </a:xfrm>
          <a:prstGeom prst="roundRect">
            <a:avLst>
              <a:gd name="adj" fmla="val 175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lang="zh-CN" altLang="en-US" sz="422" kern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411519" y="3982034"/>
            <a:ext cx="1062008" cy="13529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3500">
                <a:solidFill>
                  <a:srgbClr val="1C2D4E"/>
                </a:solidFill>
                <a:latin typeface="Source Han Sans CN Regular"/>
                <a:ea typeface="Source Han Sans CN Regular"/>
                <a:cs typeface="Source Han Sans CN Regular"/>
              </a:defRPr>
            </a:lvl1pPr>
          </a:lstStyle>
          <a:p>
            <a:pPr algn="ctr" defTabSz="321503" hangingPunct="0">
              <a:defRPr/>
            </a:pPr>
            <a:r>
              <a:rPr lang="zh-CN" altLang="en-US" sz="879" kern="0" dirty="0">
                <a:sym typeface="FZLanTingHeiS-R-GB"/>
              </a:rPr>
              <a:t>人工处理时长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063165" y="3288673"/>
            <a:ext cx="707588" cy="13529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3500">
                <a:solidFill>
                  <a:srgbClr val="1C2D4E"/>
                </a:solidFill>
                <a:latin typeface="Source Han Sans CN Regular"/>
                <a:ea typeface="Source Han Sans CN Regular"/>
                <a:cs typeface="Source Han Sans CN Regular"/>
              </a:defRPr>
            </a:lvl1pPr>
          </a:lstStyle>
          <a:p>
            <a:pPr algn="ctr" defTabSz="321503" hangingPunct="0">
              <a:defRPr/>
            </a:pPr>
            <a:r>
              <a:rPr lang="zh-CN" altLang="en-US" sz="879" kern="0" dirty="0">
                <a:sym typeface="FZLanTingHeiS-R-GB"/>
              </a:rPr>
              <a:t>自闭环率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8063165" y="3982034"/>
            <a:ext cx="707588" cy="13529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3500">
                <a:solidFill>
                  <a:srgbClr val="1C2D4E"/>
                </a:solidFill>
                <a:latin typeface="Source Han Sans CN Regular"/>
                <a:ea typeface="Source Han Sans CN Regular"/>
                <a:cs typeface="Source Han Sans CN Regular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321503" hangingPunct="0">
              <a:defRPr/>
            </a:pPr>
            <a:r>
              <a:rPr lang="zh-CN" altLang="en-US" sz="879" kern="0" dirty="0">
                <a:sym typeface="FZLanTingHeiS-R-GB"/>
              </a:rPr>
              <a:t>效率提升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411519" y="3288673"/>
            <a:ext cx="1062008" cy="13529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3500">
                <a:solidFill>
                  <a:srgbClr val="1C2D4E"/>
                </a:solidFill>
                <a:latin typeface="Source Han Sans CN Regular"/>
                <a:ea typeface="Source Han Sans CN Regular"/>
                <a:cs typeface="Source Han Sans CN Regular"/>
              </a:defRPr>
            </a:lvl1pPr>
          </a:lstStyle>
          <a:p>
            <a:pPr algn="ctr" defTabSz="321503" hangingPunct="0">
              <a:defRPr/>
            </a:pPr>
            <a:r>
              <a:rPr lang="zh-CN" altLang="en-US" sz="879" kern="0" dirty="0">
                <a:sym typeface="FZLanTingHeiS-R-GB"/>
              </a:rPr>
              <a:t>人工智能初筛</a:t>
            </a:r>
          </a:p>
        </p:txBody>
      </p:sp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AD4BF58F-314C-3290-1EC1-523A2E80E5E3}"/>
              </a:ext>
            </a:extLst>
          </p:cNvPr>
          <p:cNvGrpSpPr/>
          <p:nvPr/>
        </p:nvGrpSpPr>
        <p:grpSpPr>
          <a:xfrm>
            <a:off x="6423925" y="3708870"/>
            <a:ext cx="1035496" cy="216342"/>
            <a:chOff x="18778080" y="10549670"/>
            <a:chExt cx="2945413" cy="615372"/>
          </a:xfrm>
        </p:grpSpPr>
        <p:sp>
          <p:nvSpPr>
            <p:cNvPr id="30" name="文本框 29"/>
            <p:cNvSpPr txBox="1"/>
            <p:nvPr/>
          </p:nvSpPr>
          <p:spPr>
            <a:xfrm>
              <a:off x="18778080" y="10549670"/>
              <a:ext cx="1021364" cy="615369"/>
            </a:xfrm>
            <a:prstGeom prst="rect">
              <a:avLst/>
            </a:prstGeom>
            <a:ln w="3175">
              <a:miter lim="400000"/>
            </a:ln>
          </p:spPr>
          <p:txBody>
            <a:bodyPr wrap="none" lIns="0" tIns="0" rIns="0" bIns="0" anchor="ctr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>
                <a:defRPr sz="4000" b="1">
                  <a:gradFill flip="none" rotWithShape="1">
                    <a:gsLst>
                      <a:gs pos="0">
                        <a:srgbClr val="F8AE59"/>
                      </a:gs>
                      <a:gs pos="100000">
                        <a:srgbClr val="F69550"/>
                      </a:gs>
                    </a:gsLst>
                    <a:lin ang="3600000" scaled="0"/>
                  </a:gradFill>
                  <a:ea typeface="Source Han Sans CN" charset="-122"/>
                </a:defRPr>
              </a:lvl1pPr>
              <a:lvl2pPr lvl="1" indent="0" defTabSz="325120">
                <a:defRPr sz="5000" b="1">
                  <a:solidFill>
                    <a:srgbClr val="1C2D4E"/>
                  </a:solidFill>
                  <a:latin typeface="Source Han Sans CN" charset="-122"/>
                  <a:ea typeface="Source Han Sans CN" charset="-122"/>
                  <a:cs typeface="Source Han Sans CN" charset="-122"/>
                </a:defRPr>
              </a:lvl2pPr>
            </a:lstStyle>
            <a:p>
              <a:pPr algn="ctr" defTabSz="1219300" hangingPunct="0">
                <a:defRPr/>
              </a:pPr>
              <a:r>
                <a:rPr lang="zh-CN" altLang="en-US" sz="1406" kern="0" dirty="0">
                  <a:latin typeface="FZLanTingHeiS-R-GB"/>
                  <a:sym typeface="FZLanTingHeiS-R-GB"/>
                </a:rPr>
                <a:t>周级</a:t>
              </a:r>
            </a:p>
          </p:txBody>
        </p:sp>
        <p:sp>
          <p:nvSpPr>
            <p:cNvPr id="32" name="等腰三角形 31"/>
            <p:cNvSpPr/>
            <p:nvPr/>
          </p:nvSpPr>
          <p:spPr>
            <a:xfrm rot="5400000">
              <a:off x="20070065" y="10682222"/>
              <a:ext cx="407162" cy="350266"/>
            </a:xfrm>
            <a:prstGeom prst="triangle">
              <a:avLst/>
            </a:prstGeom>
            <a:solidFill>
              <a:srgbClr val="021C7A">
                <a:alpha val="19833"/>
              </a:srgbClr>
            </a:solidFill>
            <a:ln w="3175">
              <a:miter lim="400000"/>
            </a:ln>
          </p:spPr>
          <p:txBody>
            <a:bodyPr lIns="39309" tIns="39309" rIns="39309" bIns="39309" anchor="ctr"/>
            <a:lstStyle/>
            <a:p>
              <a:pPr algn="ctr" defTabSz="666318" hangingPunct="0">
                <a:defRPr/>
              </a:pPr>
              <a:endParaRPr lang="zh-CN" altLang="en-US" sz="422" kern="0">
                <a:solidFill>
                  <a:srgbClr val="666666"/>
                </a:solidFill>
                <a:latin typeface="FZLanTingHeiS-R-GB"/>
                <a:sym typeface="FZLanTingHeiS-R-GB"/>
              </a:endParaRPr>
            </a:p>
          </p:txBody>
        </p:sp>
        <p:sp>
          <p:nvSpPr>
            <p:cNvPr id="245" name="文本框 244">
              <a:extLst>
                <a:ext uri="{FF2B5EF4-FFF2-40B4-BE49-F238E27FC236}">
                  <a16:creationId xmlns:a16="http://schemas.microsoft.com/office/drawing/2014/main" id="{384EB211-6734-292C-8FF6-BBAE1DD38E74}"/>
                </a:ext>
              </a:extLst>
            </p:cNvPr>
            <p:cNvSpPr txBox="1"/>
            <p:nvPr/>
          </p:nvSpPr>
          <p:spPr>
            <a:xfrm>
              <a:off x="20702129" y="10549673"/>
              <a:ext cx="1021364" cy="615369"/>
            </a:xfrm>
            <a:prstGeom prst="rect">
              <a:avLst/>
            </a:prstGeom>
            <a:ln w="3175">
              <a:miter lim="400000"/>
            </a:ln>
          </p:spPr>
          <p:txBody>
            <a:bodyPr wrap="none" lIns="0" tIns="0" rIns="0" bIns="0" anchor="ctr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>
                <a:defRPr sz="4000" b="1">
                  <a:gradFill flip="none" rotWithShape="1">
                    <a:gsLst>
                      <a:gs pos="0">
                        <a:srgbClr val="F8AE59"/>
                      </a:gs>
                      <a:gs pos="100000">
                        <a:srgbClr val="F69550"/>
                      </a:gs>
                    </a:gsLst>
                    <a:lin ang="3600000" scaled="0"/>
                  </a:gradFill>
                  <a:ea typeface="Source Han Sans CN" charset="-122"/>
                </a:defRPr>
              </a:lvl1pPr>
              <a:lvl2pPr lvl="1" indent="0" defTabSz="325120">
                <a:defRPr sz="5000" b="1">
                  <a:solidFill>
                    <a:srgbClr val="1C2D4E"/>
                  </a:solidFill>
                  <a:latin typeface="Source Han Sans CN" charset="-122"/>
                  <a:ea typeface="Source Han Sans CN" charset="-122"/>
                  <a:cs typeface="Source Han Sans CN" charset="-122"/>
                </a:defRPr>
              </a:lvl2pPr>
            </a:lstStyle>
            <a:p>
              <a:pPr algn="ctr" defTabSz="1219300" hangingPunct="0">
                <a:defRPr/>
              </a:pPr>
              <a:r>
                <a:rPr lang="zh-CN" altLang="en-US" sz="1406" kern="0" dirty="0">
                  <a:latin typeface="FZLanTingHeiS-R-GB"/>
                  <a:sym typeface="FZLanTingHeiS-R-GB"/>
                </a:rPr>
                <a:t>日级</a:t>
              </a:r>
            </a:p>
          </p:txBody>
        </p:sp>
      </p:grpSp>
      <p:sp>
        <p:nvSpPr>
          <p:cNvPr id="214" name="矩形: 圆角 102"/>
          <p:cNvSpPr/>
          <p:nvPr>
            <p:custDataLst>
              <p:tags r:id="rId1"/>
            </p:custDataLst>
          </p:nvPr>
        </p:nvSpPr>
        <p:spPr>
          <a:xfrm>
            <a:off x="6036022" y="1654435"/>
            <a:ext cx="961875" cy="354375"/>
          </a:xfrm>
          <a:prstGeom prst="roundRect">
            <a:avLst>
              <a:gd name="adj" fmla="val 6595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lang="zh-CN" altLang="en-US" sz="422" kern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215" name="Rectangle 11"/>
          <p:cNvSpPr>
            <a:spLocks noChangeArrowheads="1"/>
          </p:cNvSpPr>
          <p:nvPr/>
        </p:nvSpPr>
        <p:spPr bwMode="auto">
          <a:xfrm>
            <a:off x="6163790" y="1750447"/>
            <a:ext cx="706338" cy="1623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spAutoFit/>
          </a:bodyPr>
          <a:lstStyle/>
          <a:p>
            <a:pPr algn="ctr" defTabSz="321503" hangingPunct="0">
              <a:defRPr/>
            </a:pPr>
            <a:r>
              <a:rPr lang="zh-CN" altLang="en-US" sz="1055" kern="0" dirty="0">
                <a:solidFill>
                  <a:srgbClr val="1C2D4E"/>
                </a:solidFill>
                <a:latin typeface="Source Han Sans CN Regular"/>
                <a:ea typeface="Source Han Sans CN Regular"/>
                <a:cs typeface="Source Han Sans CN Regular"/>
                <a:sym typeface="FZLanTingHeiS-R-GB"/>
              </a:rPr>
              <a:t>专业性高</a:t>
            </a:r>
          </a:p>
        </p:txBody>
      </p:sp>
      <p:sp>
        <p:nvSpPr>
          <p:cNvPr id="216" name="矩形: 圆角 102"/>
          <p:cNvSpPr/>
          <p:nvPr>
            <p:custDataLst>
              <p:tags r:id="rId2"/>
            </p:custDataLst>
          </p:nvPr>
        </p:nvSpPr>
        <p:spPr>
          <a:xfrm>
            <a:off x="7078712" y="1653891"/>
            <a:ext cx="961875" cy="354375"/>
          </a:xfrm>
          <a:prstGeom prst="roundRect">
            <a:avLst>
              <a:gd name="adj" fmla="val 6595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lang="zh-CN" altLang="en-US" sz="422" kern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218" name="Rectangle 11"/>
          <p:cNvSpPr>
            <a:spLocks noChangeArrowheads="1"/>
          </p:cNvSpPr>
          <p:nvPr/>
        </p:nvSpPr>
        <p:spPr bwMode="auto">
          <a:xfrm>
            <a:off x="7206481" y="1749903"/>
            <a:ext cx="706338" cy="1623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spAutoFit/>
          </a:bodyPr>
          <a:lstStyle/>
          <a:p>
            <a:pPr algn="ctr" defTabSz="321503" hangingPunct="0">
              <a:defRPr/>
            </a:pPr>
            <a:r>
              <a:rPr lang="zh-CN" altLang="en-US" sz="1055" kern="0" dirty="0">
                <a:solidFill>
                  <a:srgbClr val="1C2D4E"/>
                </a:solidFill>
                <a:latin typeface="Source Han Sans CN Regular"/>
                <a:ea typeface="Source Han Sans CN Regular"/>
                <a:cs typeface="Source Han Sans CN Regular"/>
                <a:sym typeface="FZLanTingHeiS-R-GB"/>
              </a:rPr>
              <a:t>工作量大</a:t>
            </a:r>
            <a:endParaRPr lang="en-US" altLang="zh-CN" sz="1055" kern="0" dirty="0">
              <a:solidFill>
                <a:srgbClr val="1C2D4E"/>
              </a:solidFill>
              <a:latin typeface="Source Han Sans CN Regular"/>
              <a:ea typeface="Source Han Sans CN Regular"/>
              <a:cs typeface="Source Han Sans CN Regular"/>
              <a:sym typeface="FZLanTingHeiS-R-GB"/>
            </a:endParaRPr>
          </a:p>
        </p:txBody>
      </p:sp>
      <p:sp>
        <p:nvSpPr>
          <p:cNvPr id="222" name="梯形 221"/>
          <p:cNvSpPr/>
          <p:nvPr/>
        </p:nvSpPr>
        <p:spPr>
          <a:xfrm>
            <a:off x="6030396" y="2556312"/>
            <a:ext cx="3052256" cy="244406"/>
          </a:xfrm>
          <a:prstGeom prst="trapezoid">
            <a:avLst>
              <a:gd name="adj" fmla="val 131595"/>
            </a:avLst>
          </a:prstGeom>
          <a:gradFill>
            <a:gsLst>
              <a:gs pos="0">
                <a:srgbClr val="021C7A">
                  <a:alpha val="0"/>
                </a:srgbClr>
              </a:gs>
              <a:gs pos="100000">
                <a:srgbClr val="021C7A">
                  <a:alpha val="9785"/>
                </a:srgbClr>
              </a:gs>
            </a:gsLst>
            <a:lin ang="5400000" scaled="1"/>
          </a:gradFill>
          <a:ln w="3175"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lang="zh-CN" altLang="en-US" sz="422" kern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226" name="矩形: 圆角 102"/>
          <p:cNvSpPr/>
          <p:nvPr>
            <p:custDataLst>
              <p:tags r:id="rId3"/>
            </p:custDataLst>
          </p:nvPr>
        </p:nvSpPr>
        <p:spPr>
          <a:xfrm>
            <a:off x="8121403" y="1654435"/>
            <a:ext cx="961875" cy="354375"/>
          </a:xfrm>
          <a:prstGeom prst="roundRect">
            <a:avLst>
              <a:gd name="adj" fmla="val 6595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lang="zh-CN" altLang="en-US" sz="879" kern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223803" y="2082749"/>
            <a:ext cx="904094" cy="270523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4000" b="1">
                <a:gradFill flip="none" rotWithShape="1">
                  <a:gsLst>
                    <a:gs pos="0">
                      <a:srgbClr val="F8AE59"/>
                    </a:gs>
                    <a:gs pos="100000">
                      <a:srgbClr val="F69550"/>
                    </a:gs>
                  </a:gsLst>
                  <a:lin ang="3600000" scaled="0"/>
                </a:gradFill>
                <a:ea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1219300" hangingPunct="0">
              <a:defRPr/>
            </a:pPr>
            <a:r>
              <a:rPr lang="zh-CN" altLang="en-US" sz="1758" kern="0" dirty="0">
                <a:latin typeface="FZLanTingHeiS-R-GB"/>
                <a:sym typeface="FZLanTingHeiS-R-GB"/>
              </a:rPr>
              <a:t>解决方案</a:t>
            </a:r>
          </a:p>
        </p:txBody>
      </p:sp>
      <p:grpSp>
        <p:nvGrpSpPr>
          <p:cNvPr id="57" name="组合 56"/>
          <p:cNvGrpSpPr/>
          <p:nvPr/>
        </p:nvGrpSpPr>
        <p:grpSpPr>
          <a:xfrm>
            <a:off x="812820" y="2053613"/>
            <a:ext cx="316406" cy="316406"/>
            <a:chOff x="13547" y="2880"/>
            <a:chExt cx="767" cy="862"/>
          </a:xfrm>
          <a:solidFill>
            <a:srgbClr val="021C7A">
              <a:alpha val="30000"/>
            </a:srgbClr>
          </a:solidFill>
        </p:grpSpPr>
        <p:sp>
          <p:nvSpPr>
            <p:cNvPr id="48" name="任意多边形: 形状 47"/>
            <p:cNvSpPr/>
            <p:nvPr/>
          </p:nvSpPr>
          <p:spPr>
            <a:xfrm>
              <a:off x="13588" y="3182"/>
              <a:ext cx="685" cy="355"/>
            </a:xfrm>
            <a:custGeom>
              <a:avLst/>
              <a:gdLst>
                <a:gd name="connsiteX0" fmla="*/ 24 w 698039"/>
                <a:gd name="connsiteY0" fmla="*/ 361855 h 361854"/>
                <a:gd name="connsiteX1" fmla="*/ 24 w 698039"/>
                <a:gd name="connsiteY1" fmla="*/ 355854 h 361854"/>
                <a:gd name="connsiteX2" fmla="*/ 119 w 698039"/>
                <a:gd name="connsiteY2" fmla="*/ 57150 h 361854"/>
                <a:gd name="connsiteX3" fmla="*/ 55840 w 698039"/>
                <a:gd name="connsiteY3" fmla="*/ 0 h 361854"/>
                <a:gd name="connsiteX4" fmla="*/ 55840 w 698039"/>
                <a:gd name="connsiteY4" fmla="*/ 13240 h 361854"/>
                <a:gd name="connsiteX5" fmla="*/ 55840 w 698039"/>
                <a:gd name="connsiteY5" fmla="*/ 81629 h 361854"/>
                <a:gd name="connsiteX6" fmla="*/ 99465 w 698039"/>
                <a:gd name="connsiteY6" fmla="*/ 125159 h 361854"/>
                <a:gd name="connsiteX7" fmla="*/ 125087 w 698039"/>
                <a:gd name="connsiteY7" fmla="*/ 125159 h 361854"/>
                <a:gd name="connsiteX8" fmla="*/ 126325 w 698039"/>
                <a:gd name="connsiteY8" fmla="*/ 133826 h 361854"/>
                <a:gd name="connsiteX9" fmla="*/ 129373 w 698039"/>
                <a:gd name="connsiteY9" fmla="*/ 135065 h 361854"/>
                <a:gd name="connsiteX10" fmla="*/ 161473 w 698039"/>
                <a:gd name="connsiteY10" fmla="*/ 139065 h 361854"/>
                <a:gd name="connsiteX11" fmla="*/ 170521 w 698039"/>
                <a:gd name="connsiteY11" fmla="*/ 146876 h 361854"/>
                <a:gd name="connsiteX12" fmla="*/ 173379 w 698039"/>
                <a:gd name="connsiteY12" fmla="*/ 155353 h 361854"/>
                <a:gd name="connsiteX13" fmla="*/ 168426 w 698039"/>
                <a:gd name="connsiteY13" fmla="*/ 188024 h 361854"/>
                <a:gd name="connsiteX14" fmla="*/ 156234 w 698039"/>
                <a:gd name="connsiteY14" fmla="*/ 203454 h 361854"/>
                <a:gd name="connsiteX15" fmla="*/ 229195 w 698039"/>
                <a:gd name="connsiteY15" fmla="*/ 276130 h 361854"/>
                <a:gd name="connsiteX16" fmla="*/ 252817 w 698039"/>
                <a:gd name="connsiteY16" fmla="*/ 257842 h 361854"/>
                <a:gd name="connsiteX17" fmla="*/ 263962 w 698039"/>
                <a:gd name="connsiteY17" fmla="*/ 256508 h 361854"/>
                <a:gd name="connsiteX18" fmla="*/ 287012 w 698039"/>
                <a:gd name="connsiteY18" fmla="*/ 266414 h 361854"/>
                <a:gd name="connsiteX19" fmla="*/ 293870 w 698039"/>
                <a:gd name="connsiteY19" fmla="*/ 275368 h 361854"/>
                <a:gd name="connsiteX20" fmla="*/ 297966 w 698039"/>
                <a:gd name="connsiteY20" fmla="*/ 306134 h 361854"/>
                <a:gd name="connsiteX21" fmla="*/ 400074 w 698039"/>
                <a:gd name="connsiteY21" fmla="*/ 306134 h 361854"/>
                <a:gd name="connsiteX22" fmla="*/ 404169 w 698039"/>
                <a:gd name="connsiteY22" fmla="*/ 275177 h 361854"/>
                <a:gd name="connsiteX23" fmla="*/ 411218 w 698039"/>
                <a:gd name="connsiteY23" fmla="*/ 266414 h 361854"/>
                <a:gd name="connsiteX24" fmla="*/ 430173 w 698039"/>
                <a:gd name="connsiteY24" fmla="*/ 258413 h 361854"/>
                <a:gd name="connsiteX25" fmla="*/ 449032 w 698039"/>
                <a:gd name="connsiteY25" fmla="*/ 260604 h 361854"/>
                <a:gd name="connsiteX26" fmla="*/ 469797 w 698039"/>
                <a:gd name="connsiteY26" fmla="*/ 276797 h 361854"/>
                <a:gd name="connsiteX27" fmla="*/ 542377 w 698039"/>
                <a:gd name="connsiteY27" fmla="*/ 203930 h 361854"/>
                <a:gd name="connsiteX28" fmla="*/ 521708 w 698039"/>
                <a:gd name="connsiteY28" fmla="*/ 177070 h 361854"/>
                <a:gd name="connsiteX29" fmla="*/ 520375 w 698039"/>
                <a:gd name="connsiteY29" fmla="*/ 166116 h 361854"/>
                <a:gd name="connsiteX30" fmla="*/ 525137 w 698039"/>
                <a:gd name="connsiteY30" fmla="*/ 153638 h 361854"/>
                <a:gd name="connsiteX31" fmla="*/ 544568 w 698039"/>
                <a:gd name="connsiteY31" fmla="*/ 137922 h 361854"/>
                <a:gd name="connsiteX32" fmla="*/ 571524 w 698039"/>
                <a:gd name="connsiteY32" fmla="*/ 134779 h 361854"/>
                <a:gd name="connsiteX33" fmla="*/ 572762 w 698039"/>
                <a:gd name="connsiteY33" fmla="*/ 126302 h 361854"/>
                <a:gd name="connsiteX34" fmla="*/ 575048 w 698039"/>
                <a:gd name="connsiteY34" fmla="*/ 125349 h 361854"/>
                <a:gd name="connsiteX35" fmla="*/ 597527 w 698039"/>
                <a:gd name="connsiteY35" fmla="*/ 125159 h 361854"/>
                <a:gd name="connsiteX36" fmla="*/ 642199 w 698039"/>
                <a:gd name="connsiteY36" fmla="*/ 80772 h 361854"/>
                <a:gd name="connsiteX37" fmla="*/ 642199 w 698039"/>
                <a:gd name="connsiteY37" fmla="*/ 9716 h 361854"/>
                <a:gd name="connsiteX38" fmla="*/ 642199 w 698039"/>
                <a:gd name="connsiteY38" fmla="*/ 95 h 361854"/>
                <a:gd name="connsiteX39" fmla="*/ 697921 w 698039"/>
                <a:gd name="connsiteY39" fmla="*/ 57150 h 361854"/>
                <a:gd name="connsiteX40" fmla="*/ 698016 w 698039"/>
                <a:gd name="connsiteY40" fmla="*/ 300038 h 361854"/>
                <a:gd name="connsiteX41" fmla="*/ 698016 w 698039"/>
                <a:gd name="connsiteY41" fmla="*/ 361855 h 361854"/>
                <a:gd name="connsiteX42" fmla="*/ 24 w 698039"/>
                <a:gd name="connsiteY42" fmla="*/ 361855 h 36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698039" h="361854">
                  <a:moveTo>
                    <a:pt x="24" y="361855"/>
                  </a:moveTo>
                  <a:cubicBezTo>
                    <a:pt x="24" y="359378"/>
                    <a:pt x="24" y="357569"/>
                    <a:pt x="24" y="355854"/>
                  </a:cubicBezTo>
                  <a:cubicBezTo>
                    <a:pt x="24" y="256318"/>
                    <a:pt x="-71" y="156782"/>
                    <a:pt x="119" y="57150"/>
                  </a:cubicBezTo>
                  <a:cubicBezTo>
                    <a:pt x="119" y="24765"/>
                    <a:pt x="23360" y="762"/>
                    <a:pt x="55840" y="0"/>
                  </a:cubicBezTo>
                  <a:cubicBezTo>
                    <a:pt x="55840" y="4382"/>
                    <a:pt x="55840" y="8858"/>
                    <a:pt x="55840" y="13240"/>
                  </a:cubicBezTo>
                  <a:cubicBezTo>
                    <a:pt x="55840" y="36005"/>
                    <a:pt x="55745" y="58865"/>
                    <a:pt x="55840" y="81629"/>
                  </a:cubicBezTo>
                  <a:cubicBezTo>
                    <a:pt x="56031" y="107442"/>
                    <a:pt x="73557" y="124873"/>
                    <a:pt x="99465" y="125159"/>
                  </a:cubicBezTo>
                  <a:cubicBezTo>
                    <a:pt x="107847" y="125254"/>
                    <a:pt x="116134" y="125159"/>
                    <a:pt x="125087" y="125159"/>
                  </a:cubicBezTo>
                  <a:cubicBezTo>
                    <a:pt x="125563" y="128302"/>
                    <a:pt x="125944" y="130874"/>
                    <a:pt x="126325" y="133826"/>
                  </a:cubicBezTo>
                  <a:cubicBezTo>
                    <a:pt x="127183" y="134207"/>
                    <a:pt x="128230" y="134874"/>
                    <a:pt x="129373" y="135065"/>
                  </a:cubicBezTo>
                  <a:cubicBezTo>
                    <a:pt x="140041" y="136493"/>
                    <a:pt x="150709" y="138303"/>
                    <a:pt x="161473" y="139065"/>
                  </a:cubicBezTo>
                  <a:cubicBezTo>
                    <a:pt x="166997" y="139446"/>
                    <a:pt x="169473" y="141827"/>
                    <a:pt x="170521" y="146876"/>
                  </a:cubicBezTo>
                  <a:cubicBezTo>
                    <a:pt x="171093" y="149828"/>
                    <a:pt x="171760" y="152972"/>
                    <a:pt x="173379" y="155353"/>
                  </a:cubicBezTo>
                  <a:cubicBezTo>
                    <a:pt x="182142" y="167926"/>
                    <a:pt x="178427" y="178213"/>
                    <a:pt x="168426" y="188024"/>
                  </a:cubicBezTo>
                  <a:cubicBezTo>
                    <a:pt x="163568" y="192786"/>
                    <a:pt x="159853" y="198787"/>
                    <a:pt x="156234" y="203454"/>
                  </a:cubicBezTo>
                  <a:cubicBezTo>
                    <a:pt x="180713" y="227743"/>
                    <a:pt x="204716" y="251746"/>
                    <a:pt x="229195" y="276130"/>
                  </a:cubicBezTo>
                  <a:cubicBezTo>
                    <a:pt x="236339" y="270700"/>
                    <a:pt x="244816" y="264509"/>
                    <a:pt x="252817" y="257842"/>
                  </a:cubicBezTo>
                  <a:cubicBezTo>
                    <a:pt x="256627" y="254698"/>
                    <a:pt x="259580" y="254222"/>
                    <a:pt x="263962" y="256508"/>
                  </a:cubicBezTo>
                  <a:cubicBezTo>
                    <a:pt x="271391" y="260318"/>
                    <a:pt x="279106" y="263747"/>
                    <a:pt x="287012" y="266414"/>
                  </a:cubicBezTo>
                  <a:cubicBezTo>
                    <a:pt x="291870" y="268034"/>
                    <a:pt x="293394" y="270605"/>
                    <a:pt x="293870" y="275368"/>
                  </a:cubicBezTo>
                  <a:cubicBezTo>
                    <a:pt x="294823" y="285464"/>
                    <a:pt x="296442" y="295466"/>
                    <a:pt x="297966" y="306134"/>
                  </a:cubicBezTo>
                  <a:cubicBezTo>
                    <a:pt x="331970" y="306134"/>
                    <a:pt x="365689" y="306134"/>
                    <a:pt x="400074" y="306134"/>
                  </a:cubicBezTo>
                  <a:cubicBezTo>
                    <a:pt x="401503" y="295847"/>
                    <a:pt x="403217" y="285560"/>
                    <a:pt x="404169" y="275177"/>
                  </a:cubicBezTo>
                  <a:cubicBezTo>
                    <a:pt x="404646" y="270320"/>
                    <a:pt x="406360" y="267843"/>
                    <a:pt x="411218" y="266414"/>
                  </a:cubicBezTo>
                  <a:cubicBezTo>
                    <a:pt x="417790" y="264414"/>
                    <a:pt x="424458" y="262128"/>
                    <a:pt x="430173" y="258413"/>
                  </a:cubicBezTo>
                  <a:cubicBezTo>
                    <a:pt x="437602" y="253556"/>
                    <a:pt x="442936" y="255175"/>
                    <a:pt x="449032" y="260604"/>
                  </a:cubicBezTo>
                  <a:cubicBezTo>
                    <a:pt x="455700" y="266510"/>
                    <a:pt x="463129" y="271653"/>
                    <a:pt x="469797" y="276797"/>
                  </a:cubicBezTo>
                  <a:cubicBezTo>
                    <a:pt x="494086" y="252413"/>
                    <a:pt x="517898" y="228505"/>
                    <a:pt x="542377" y="203930"/>
                  </a:cubicBezTo>
                  <a:cubicBezTo>
                    <a:pt x="535805" y="195548"/>
                    <a:pt x="528280" y="186595"/>
                    <a:pt x="521708" y="177070"/>
                  </a:cubicBezTo>
                  <a:cubicBezTo>
                    <a:pt x="519803" y="174308"/>
                    <a:pt x="519708" y="169640"/>
                    <a:pt x="520375" y="166116"/>
                  </a:cubicBezTo>
                  <a:cubicBezTo>
                    <a:pt x="521137" y="161830"/>
                    <a:pt x="524470" y="157925"/>
                    <a:pt x="525137" y="153638"/>
                  </a:cubicBezTo>
                  <a:cubicBezTo>
                    <a:pt x="526852" y="142018"/>
                    <a:pt x="533710" y="138303"/>
                    <a:pt x="544568" y="137922"/>
                  </a:cubicBezTo>
                  <a:cubicBezTo>
                    <a:pt x="553522" y="137636"/>
                    <a:pt x="562380" y="135922"/>
                    <a:pt x="571524" y="134779"/>
                  </a:cubicBezTo>
                  <a:cubicBezTo>
                    <a:pt x="572000" y="131636"/>
                    <a:pt x="572381" y="129064"/>
                    <a:pt x="572762" y="126302"/>
                  </a:cubicBezTo>
                  <a:cubicBezTo>
                    <a:pt x="573429" y="126016"/>
                    <a:pt x="574286" y="125444"/>
                    <a:pt x="575048" y="125349"/>
                  </a:cubicBezTo>
                  <a:cubicBezTo>
                    <a:pt x="582573" y="125254"/>
                    <a:pt x="590002" y="125254"/>
                    <a:pt x="597527" y="125159"/>
                  </a:cubicBezTo>
                  <a:cubicBezTo>
                    <a:pt x="624578" y="124968"/>
                    <a:pt x="642009" y="107633"/>
                    <a:pt x="642199" y="80772"/>
                  </a:cubicBezTo>
                  <a:cubicBezTo>
                    <a:pt x="642295" y="57055"/>
                    <a:pt x="642199" y="33433"/>
                    <a:pt x="642199" y="9716"/>
                  </a:cubicBezTo>
                  <a:cubicBezTo>
                    <a:pt x="642199" y="6477"/>
                    <a:pt x="642199" y="3334"/>
                    <a:pt x="642199" y="95"/>
                  </a:cubicBezTo>
                  <a:cubicBezTo>
                    <a:pt x="674584" y="762"/>
                    <a:pt x="697921" y="24765"/>
                    <a:pt x="697921" y="57150"/>
                  </a:cubicBezTo>
                  <a:cubicBezTo>
                    <a:pt x="698111" y="138113"/>
                    <a:pt x="698016" y="219075"/>
                    <a:pt x="698016" y="300038"/>
                  </a:cubicBezTo>
                  <a:cubicBezTo>
                    <a:pt x="698016" y="320421"/>
                    <a:pt x="698016" y="340805"/>
                    <a:pt x="698016" y="361855"/>
                  </a:cubicBezTo>
                  <a:cubicBezTo>
                    <a:pt x="465320" y="361855"/>
                    <a:pt x="233196" y="361855"/>
                    <a:pt x="24" y="3618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prstClr val="black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13740" y="3072"/>
              <a:ext cx="382" cy="382"/>
            </a:xfrm>
            <a:custGeom>
              <a:avLst/>
              <a:gdLst>
                <a:gd name="connsiteX0" fmla="*/ 0 w 389572"/>
                <a:gd name="connsiteY0" fmla="*/ 168593 h 389382"/>
                <a:gd name="connsiteX1" fmla="*/ 32861 w 389572"/>
                <a:gd name="connsiteY1" fmla="*/ 164211 h 389382"/>
                <a:gd name="connsiteX2" fmla="*/ 40672 w 389572"/>
                <a:gd name="connsiteY2" fmla="*/ 157734 h 389382"/>
                <a:gd name="connsiteX3" fmla="*/ 60579 w 389572"/>
                <a:gd name="connsiteY3" fmla="*/ 113729 h 389382"/>
                <a:gd name="connsiteX4" fmla="*/ 59817 w 389572"/>
                <a:gd name="connsiteY4" fmla="*/ 104775 h 389382"/>
                <a:gd name="connsiteX5" fmla="*/ 38481 w 389572"/>
                <a:gd name="connsiteY5" fmla="*/ 76771 h 389382"/>
                <a:gd name="connsiteX6" fmla="*/ 76295 w 389572"/>
                <a:gd name="connsiteY6" fmla="*/ 38957 h 389382"/>
                <a:gd name="connsiteX7" fmla="*/ 103727 w 389572"/>
                <a:gd name="connsiteY7" fmla="*/ 60389 h 389382"/>
                <a:gd name="connsiteX8" fmla="*/ 117062 w 389572"/>
                <a:gd name="connsiteY8" fmla="*/ 61817 h 389382"/>
                <a:gd name="connsiteX9" fmla="*/ 155162 w 389572"/>
                <a:gd name="connsiteY9" fmla="*/ 46387 h 389382"/>
                <a:gd name="connsiteX10" fmla="*/ 163449 w 389572"/>
                <a:gd name="connsiteY10" fmla="*/ 36767 h 389382"/>
                <a:gd name="connsiteX11" fmla="*/ 167926 w 389572"/>
                <a:gd name="connsiteY11" fmla="*/ 0 h 389382"/>
                <a:gd name="connsiteX12" fmla="*/ 221075 w 389572"/>
                <a:gd name="connsiteY12" fmla="*/ 0 h 389382"/>
                <a:gd name="connsiteX13" fmla="*/ 225552 w 389572"/>
                <a:gd name="connsiteY13" fmla="*/ 36671 h 389382"/>
                <a:gd name="connsiteX14" fmla="*/ 233839 w 389572"/>
                <a:gd name="connsiteY14" fmla="*/ 46292 h 389382"/>
                <a:gd name="connsiteX15" fmla="*/ 272796 w 389572"/>
                <a:gd name="connsiteY15" fmla="*/ 62103 h 389382"/>
                <a:gd name="connsiteX16" fmla="*/ 284607 w 389572"/>
                <a:gd name="connsiteY16" fmla="*/ 60960 h 389382"/>
                <a:gd name="connsiteX17" fmla="*/ 312039 w 389572"/>
                <a:gd name="connsiteY17" fmla="*/ 39529 h 389382"/>
                <a:gd name="connsiteX18" fmla="*/ 350044 w 389572"/>
                <a:gd name="connsiteY18" fmla="*/ 77629 h 389382"/>
                <a:gd name="connsiteX19" fmla="*/ 327088 w 389572"/>
                <a:gd name="connsiteY19" fmla="*/ 107156 h 389382"/>
                <a:gd name="connsiteX20" fmla="*/ 349091 w 389572"/>
                <a:gd name="connsiteY20" fmla="*/ 159258 h 389382"/>
                <a:gd name="connsiteX21" fmla="*/ 357092 w 389572"/>
                <a:gd name="connsiteY21" fmla="*/ 164211 h 389382"/>
                <a:gd name="connsiteX22" fmla="*/ 389572 w 389572"/>
                <a:gd name="connsiteY22" fmla="*/ 168307 h 389382"/>
                <a:gd name="connsiteX23" fmla="*/ 389572 w 389572"/>
                <a:gd name="connsiteY23" fmla="*/ 221456 h 389382"/>
                <a:gd name="connsiteX24" fmla="*/ 358521 w 389572"/>
                <a:gd name="connsiteY24" fmla="*/ 225457 h 389382"/>
                <a:gd name="connsiteX25" fmla="*/ 350901 w 389572"/>
                <a:gd name="connsiteY25" fmla="*/ 232124 h 389382"/>
                <a:gd name="connsiteX26" fmla="*/ 332613 w 389572"/>
                <a:gd name="connsiteY26" fmla="*/ 280607 h 389382"/>
                <a:gd name="connsiteX27" fmla="*/ 333756 w 389572"/>
                <a:gd name="connsiteY27" fmla="*/ 291560 h 389382"/>
                <a:gd name="connsiteX28" fmla="*/ 350330 w 389572"/>
                <a:gd name="connsiteY28" fmla="*/ 312611 h 389382"/>
                <a:gd name="connsiteX29" fmla="*/ 312325 w 389572"/>
                <a:gd name="connsiteY29" fmla="*/ 350520 h 389382"/>
                <a:gd name="connsiteX30" fmla="*/ 292322 w 389572"/>
                <a:gd name="connsiteY30" fmla="*/ 334899 h 389382"/>
                <a:gd name="connsiteX31" fmla="*/ 282130 w 389572"/>
                <a:gd name="connsiteY31" fmla="*/ 334137 h 389382"/>
                <a:gd name="connsiteX32" fmla="*/ 231267 w 389572"/>
                <a:gd name="connsiteY32" fmla="*/ 356140 h 389382"/>
                <a:gd name="connsiteX33" fmla="*/ 224600 w 389572"/>
                <a:gd name="connsiteY33" fmla="*/ 363855 h 389382"/>
                <a:gd name="connsiteX34" fmla="*/ 221171 w 389572"/>
                <a:gd name="connsiteY34" fmla="*/ 389382 h 389382"/>
                <a:gd name="connsiteX35" fmla="*/ 168212 w 389572"/>
                <a:gd name="connsiteY35" fmla="*/ 389382 h 389382"/>
                <a:gd name="connsiteX36" fmla="*/ 164211 w 389572"/>
                <a:gd name="connsiteY36" fmla="*/ 363474 h 389382"/>
                <a:gd name="connsiteX37" fmla="*/ 158210 w 389572"/>
                <a:gd name="connsiteY37" fmla="*/ 356616 h 389382"/>
                <a:gd name="connsiteX38" fmla="*/ 106585 w 389572"/>
                <a:gd name="connsiteY38" fmla="*/ 334137 h 389382"/>
                <a:gd name="connsiteX39" fmla="*/ 97536 w 389572"/>
                <a:gd name="connsiteY39" fmla="*/ 334804 h 389382"/>
                <a:gd name="connsiteX40" fmla="*/ 76867 w 389572"/>
                <a:gd name="connsiteY40" fmla="*/ 350520 h 389382"/>
                <a:gd name="connsiteX41" fmla="*/ 38957 w 389572"/>
                <a:gd name="connsiteY41" fmla="*/ 312611 h 389382"/>
                <a:gd name="connsiteX42" fmla="*/ 57436 w 389572"/>
                <a:gd name="connsiteY42" fmla="*/ 288608 h 389382"/>
                <a:gd name="connsiteX43" fmla="*/ 37719 w 389572"/>
                <a:gd name="connsiteY43" fmla="*/ 230791 h 389382"/>
                <a:gd name="connsiteX44" fmla="*/ 30956 w 389572"/>
                <a:gd name="connsiteY44" fmla="*/ 225647 h 389382"/>
                <a:gd name="connsiteX45" fmla="*/ 0 w 389572"/>
                <a:gd name="connsiteY45" fmla="*/ 221266 h 389382"/>
                <a:gd name="connsiteX46" fmla="*/ 0 w 389572"/>
                <a:gd name="connsiteY46" fmla="*/ 168593 h 389382"/>
                <a:gd name="connsiteX47" fmla="*/ 194405 w 389572"/>
                <a:gd name="connsiteY47" fmla="*/ 283750 h 389382"/>
                <a:gd name="connsiteX48" fmla="*/ 277368 w 389572"/>
                <a:gd name="connsiteY48" fmla="*/ 201263 h 389382"/>
                <a:gd name="connsiteX49" fmla="*/ 194786 w 389572"/>
                <a:gd name="connsiteY49" fmla="*/ 118110 h 389382"/>
                <a:gd name="connsiteX50" fmla="*/ 111823 w 389572"/>
                <a:gd name="connsiteY50" fmla="*/ 200882 h 389382"/>
                <a:gd name="connsiteX51" fmla="*/ 194405 w 389572"/>
                <a:gd name="connsiteY51" fmla="*/ 283750 h 38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89572" h="389382">
                  <a:moveTo>
                    <a:pt x="0" y="168593"/>
                  </a:moveTo>
                  <a:cubicBezTo>
                    <a:pt x="10954" y="167164"/>
                    <a:pt x="22003" y="166211"/>
                    <a:pt x="32861" y="164211"/>
                  </a:cubicBezTo>
                  <a:cubicBezTo>
                    <a:pt x="35814" y="163640"/>
                    <a:pt x="39338" y="160592"/>
                    <a:pt x="40672" y="157734"/>
                  </a:cubicBezTo>
                  <a:cubicBezTo>
                    <a:pt x="47720" y="143256"/>
                    <a:pt x="54388" y="128588"/>
                    <a:pt x="60579" y="113729"/>
                  </a:cubicBezTo>
                  <a:cubicBezTo>
                    <a:pt x="61627" y="111252"/>
                    <a:pt x="61341" y="106870"/>
                    <a:pt x="59817" y="104775"/>
                  </a:cubicBezTo>
                  <a:cubicBezTo>
                    <a:pt x="52959" y="95060"/>
                    <a:pt x="45339" y="85725"/>
                    <a:pt x="38481" y="76771"/>
                  </a:cubicBezTo>
                  <a:cubicBezTo>
                    <a:pt x="51149" y="64103"/>
                    <a:pt x="63341" y="51816"/>
                    <a:pt x="76295" y="38957"/>
                  </a:cubicBezTo>
                  <a:cubicBezTo>
                    <a:pt x="84963" y="45720"/>
                    <a:pt x="94583" y="52864"/>
                    <a:pt x="103727" y="60389"/>
                  </a:cubicBezTo>
                  <a:cubicBezTo>
                    <a:pt x="108204" y="64103"/>
                    <a:pt x="111442" y="64580"/>
                    <a:pt x="117062" y="61817"/>
                  </a:cubicBezTo>
                  <a:cubicBezTo>
                    <a:pt x="129350" y="55721"/>
                    <a:pt x="142208" y="50673"/>
                    <a:pt x="155162" y="46387"/>
                  </a:cubicBezTo>
                  <a:cubicBezTo>
                    <a:pt x="160782" y="44577"/>
                    <a:pt x="162877" y="42101"/>
                    <a:pt x="163449" y="36767"/>
                  </a:cubicBezTo>
                  <a:cubicBezTo>
                    <a:pt x="164783" y="24575"/>
                    <a:pt x="166402" y="12478"/>
                    <a:pt x="167926" y="0"/>
                  </a:cubicBezTo>
                  <a:cubicBezTo>
                    <a:pt x="185833" y="0"/>
                    <a:pt x="203073" y="0"/>
                    <a:pt x="221075" y="0"/>
                  </a:cubicBezTo>
                  <a:cubicBezTo>
                    <a:pt x="222599" y="12478"/>
                    <a:pt x="224218" y="24575"/>
                    <a:pt x="225552" y="36671"/>
                  </a:cubicBezTo>
                  <a:cubicBezTo>
                    <a:pt x="226123" y="42005"/>
                    <a:pt x="228219" y="44482"/>
                    <a:pt x="233839" y="46292"/>
                  </a:cubicBezTo>
                  <a:cubicBezTo>
                    <a:pt x="247174" y="50673"/>
                    <a:pt x="260128" y="56197"/>
                    <a:pt x="272796" y="62103"/>
                  </a:cubicBezTo>
                  <a:cubicBezTo>
                    <a:pt x="277654" y="64389"/>
                    <a:pt x="280606" y="64294"/>
                    <a:pt x="284607" y="60960"/>
                  </a:cubicBezTo>
                  <a:cubicBezTo>
                    <a:pt x="293846" y="53340"/>
                    <a:pt x="303467" y="46196"/>
                    <a:pt x="312039" y="39529"/>
                  </a:cubicBezTo>
                  <a:cubicBezTo>
                    <a:pt x="324707" y="52292"/>
                    <a:pt x="337090" y="64675"/>
                    <a:pt x="350044" y="77629"/>
                  </a:cubicBezTo>
                  <a:cubicBezTo>
                    <a:pt x="342805" y="86963"/>
                    <a:pt x="334327" y="97822"/>
                    <a:pt x="327088" y="107156"/>
                  </a:cubicBezTo>
                  <a:cubicBezTo>
                    <a:pt x="334709" y="125349"/>
                    <a:pt x="341567" y="142494"/>
                    <a:pt x="349091" y="159258"/>
                  </a:cubicBezTo>
                  <a:cubicBezTo>
                    <a:pt x="350139" y="161735"/>
                    <a:pt x="354235" y="163735"/>
                    <a:pt x="357092" y="164211"/>
                  </a:cubicBezTo>
                  <a:cubicBezTo>
                    <a:pt x="367665" y="165926"/>
                    <a:pt x="378428" y="166973"/>
                    <a:pt x="389572" y="168307"/>
                  </a:cubicBezTo>
                  <a:cubicBezTo>
                    <a:pt x="389572" y="186118"/>
                    <a:pt x="389572" y="203359"/>
                    <a:pt x="389572" y="221456"/>
                  </a:cubicBezTo>
                  <a:cubicBezTo>
                    <a:pt x="379095" y="222885"/>
                    <a:pt x="368808" y="224504"/>
                    <a:pt x="358521" y="225457"/>
                  </a:cubicBezTo>
                  <a:cubicBezTo>
                    <a:pt x="353854" y="225933"/>
                    <a:pt x="352330" y="227648"/>
                    <a:pt x="350901" y="232124"/>
                  </a:cubicBezTo>
                  <a:cubicBezTo>
                    <a:pt x="345376" y="248507"/>
                    <a:pt x="339376" y="264700"/>
                    <a:pt x="332613" y="280607"/>
                  </a:cubicBezTo>
                  <a:cubicBezTo>
                    <a:pt x="330613" y="285274"/>
                    <a:pt x="330803" y="287941"/>
                    <a:pt x="333756" y="291560"/>
                  </a:cubicBezTo>
                  <a:cubicBezTo>
                    <a:pt x="339662" y="298704"/>
                    <a:pt x="345186" y="306134"/>
                    <a:pt x="350330" y="312611"/>
                  </a:cubicBezTo>
                  <a:cubicBezTo>
                    <a:pt x="337566" y="325279"/>
                    <a:pt x="325184" y="337661"/>
                    <a:pt x="312325" y="350520"/>
                  </a:cubicBezTo>
                  <a:cubicBezTo>
                    <a:pt x="306419" y="345948"/>
                    <a:pt x="299180" y="340614"/>
                    <a:pt x="292322" y="334899"/>
                  </a:cubicBezTo>
                  <a:cubicBezTo>
                    <a:pt x="288798" y="331946"/>
                    <a:pt x="286417" y="332137"/>
                    <a:pt x="282130" y="334137"/>
                  </a:cubicBezTo>
                  <a:cubicBezTo>
                    <a:pt x="265462" y="342043"/>
                    <a:pt x="248507" y="349377"/>
                    <a:pt x="231267" y="356140"/>
                  </a:cubicBezTo>
                  <a:cubicBezTo>
                    <a:pt x="226981" y="357854"/>
                    <a:pt x="224980" y="359283"/>
                    <a:pt x="224600" y="363855"/>
                  </a:cubicBezTo>
                  <a:cubicBezTo>
                    <a:pt x="223838" y="372142"/>
                    <a:pt x="222409" y="380429"/>
                    <a:pt x="221171" y="389382"/>
                  </a:cubicBezTo>
                  <a:cubicBezTo>
                    <a:pt x="203740" y="389382"/>
                    <a:pt x="186595" y="389382"/>
                    <a:pt x="168212" y="389382"/>
                  </a:cubicBezTo>
                  <a:cubicBezTo>
                    <a:pt x="166973" y="381000"/>
                    <a:pt x="166116" y="372142"/>
                    <a:pt x="164211" y="363474"/>
                  </a:cubicBezTo>
                  <a:cubicBezTo>
                    <a:pt x="163639" y="360807"/>
                    <a:pt x="160782" y="357854"/>
                    <a:pt x="158210" y="356616"/>
                  </a:cubicBezTo>
                  <a:cubicBezTo>
                    <a:pt x="141160" y="348806"/>
                    <a:pt x="123920" y="341281"/>
                    <a:pt x="106585" y="334137"/>
                  </a:cubicBezTo>
                  <a:cubicBezTo>
                    <a:pt x="104013" y="333089"/>
                    <a:pt x="99727" y="333280"/>
                    <a:pt x="97536" y="334804"/>
                  </a:cubicBezTo>
                  <a:cubicBezTo>
                    <a:pt x="90106" y="339757"/>
                    <a:pt x="83248" y="345567"/>
                    <a:pt x="76867" y="350520"/>
                  </a:cubicBezTo>
                  <a:cubicBezTo>
                    <a:pt x="64198" y="337852"/>
                    <a:pt x="51816" y="325469"/>
                    <a:pt x="38957" y="312611"/>
                  </a:cubicBezTo>
                  <a:cubicBezTo>
                    <a:pt x="45244" y="304419"/>
                    <a:pt x="52292" y="295275"/>
                    <a:pt x="57436" y="288608"/>
                  </a:cubicBezTo>
                  <a:cubicBezTo>
                    <a:pt x="50483" y="267843"/>
                    <a:pt x="44387" y="249269"/>
                    <a:pt x="37719" y="230791"/>
                  </a:cubicBezTo>
                  <a:cubicBezTo>
                    <a:pt x="36862" y="228505"/>
                    <a:pt x="33528" y="226124"/>
                    <a:pt x="30956" y="225647"/>
                  </a:cubicBezTo>
                  <a:cubicBezTo>
                    <a:pt x="20955" y="223838"/>
                    <a:pt x="10858" y="222790"/>
                    <a:pt x="0" y="221266"/>
                  </a:cubicBezTo>
                  <a:cubicBezTo>
                    <a:pt x="0" y="204121"/>
                    <a:pt x="0" y="186595"/>
                    <a:pt x="0" y="168593"/>
                  </a:cubicBezTo>
                  <a:close/>
                  <a:moveTo>
                    <a:pt x="194405" y="283750"/>
                  </a:moveTo>
                  <a:cubicBezTo>
                    <a:pt x="240316" y="283845"/>
                    <a:pt x="277273" y="247079"/>
                    <a:pt x="277368" y="201263"/>
                  </a:cubicBezTo>
                  <a:cubicBezTo>
                    <a:pt x="277463" y="155543"/>
                    <a:pt x="240316" y="118205"/>
                    <a:pt x="194786" y="118110"/>
                  </a:cubicBezTo>
                  <a:cubicBezTo>
                    <a:pt x="149162" y="118015"/>
                    <a:pt x="111919" y="155162"/>
                    <a:pt x="111823" y="200882"/>
                  </a:cubicBezTo>
                  <a:cubicBezTo>
                    <a:pt x="111823" y="246793"/>
                    <a:pt x="148495" y="283655"/>
                    <a:pt x="194405" y="283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prstClr val="black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13588" y="3565"/>
              <a:ext cx="686" cy="82"/>
            </a:xfrm>
            <a:custGeom>
              <a:avLst/>
              <a:gdLst>
                <a:gd name="connsiteX0" fmla="*/ 24 w 699158"/>
                <a:gd name="connsiteY0" fmla="*/ 0 h 83195"/>
                <a:gd name="connsiteX1" fmla="*/ 699159 w 699158"/>
                <a:gd name="connsiteY1" fmla="*/ 0 h 83195"/>
                <a:gd name="connsiteX2" fmla="*/ 694301 w 699158"/>
                <a:gd name="connsiteY2" fmla="*/ 45244 h 83195"/>
                <a:gd name="connsiteX3" fmla="*/ 639437 w 699158"/>
                <a:gd name="connsiteY3" fmla="*/ 83153 h 83195"/>
                <a:gd name="connsiteX4" fmla="*/ 321207 w 699158"/>
                <a:gd name="connsiteY4" fmla="*/ 83153 h 83195"/>
                <a:gd name="connsiteX5" fmla="*/ 61460 w 699158"/>
                <a:gd name="connsiteY5" fmla="*/ 83153 h 83195"/>
                <a:gd name="connsiteX6" fmla="*/ 119 w 699158"/>
                <a:gd name="connsiteY6" fmla="*/ 21717 h 83195"/>
                <a:gd name="connsiteX7" fmla="*/ 24 w 699158"/>
                <a:gd name="connsiteY7" fmla="*/ 0 h 8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9158" h="83195">
                  <a:moveTo>
                    <a:pt x="24" y="0"/>
                  </a:moveTo>
                  <a:cubicBezTo>
                    <a:pt x="233005" y="0"/>
                    <a:pt x="464844" y="0"/>
                    <a:pt x="699159" y="0"/>
                  </a:cubicBezTo>
                  <a:cubicBezTo>
                    <a:pt x="697635" y="15430"/>
                    <a:pt x="698111" y="30956"/>
                    <a:pt x="694301" y="45244"/>
                  </a:cubicBezTo>
                  <a:cubicBezTo>
                    <a:pt x="687919" y="69152"/>
                    <a:pt x="666012" y="83153"/>
                    <a:pt x="639437" y="83153"/>
                  </a:cubicBezTo>
                  <a:cubicBezTo>
                    <a:pt x="533329" y="83248"/>
                    <a:pt x="427315" y="83153"/>
                    <a:pt x="321207" y="83153"/>
                  </a:cubicBezTo>
                  <a:cubicBezTo>
                    <a:pt x="234625" y="83153"/>
                    <a:pt x="148042" y="83153"/>
                    <a:pt x="61460" y="83153"/>
                  </a:cubicBezTo>
                  <a:cubicBezTo>
                    <a:pt x="22789" y="83153"/>
                    <a:pt x="119" y="60388"/>
                    <a:pt x="119" y="21717"/>
                  </a:cubicBezTo>
                  <a:cubicBezTo>
                    <a:pt x="-71" y="14859"/>
                    <a:pt x="24" y="8001"/>
                    <a:pt x="2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prstClr val="black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13739" y="3675"/>
              <a:ext cx="383" cy="67"/>
            </a:xfrm>
            <a:custGeom>
              <a:avLst/>
              <a:gdLst>
                <a:gd name="connsiteX0" fmla="*/ 320708 w 390527"/>
                <a:gd name="connsiteY0" fmla="*/ 0 h 68794"/>
                <a:gd name="connsiteX1" fmla="*/ 320708 w 390527"/>
                <a:gd name="connsiteY1" fmla="*/ 41243 h 68794"/>
                <a:gd name="connsiteX2" fmla="*/ 330804 w 390527"/>
                <a:gd name="connsiteY2" fmla="*/ 41243 h 68794"/>
                <a:gd name="connsiteX3" fmla="*/ 376715 w 390527"/>
                <a:gd name="connsiteY3" fmla="*/ 41339 h 68794"/>
                <a:gd name="connsiteX4" fmla="*/ 390526 w 390527"/>
                <a:gd name="connsiteY4" fmla="*/ 54959 h 68794"/>
                <a:gd name="connsiteX5" fmla="*/ 376905 w 390527"/>
                <a:gd name="connsiteY5" fmla="*/ 68675 h 68794"/>
                <a:gd name="connsiteX6" fmla="*/ 368809 w 390527"/>
                <a:gd name="connsiteY6" fmla="*/ 68771 h 68794"/>
                <a:gd name="connsiteX7" fmla="*/ 21623 w 390527"/>
                <a:gd name="connsiteY7" fmla="*/ 68771 h 68794"/>
                <a:gd name="connsiteX8" fmla="*/ 17146 w 390527"/>
                <a:gd name="connsiteY8" fmla="*/ 68771 h 68794"/>
                <a:gd name="connsiteX9" fmla="*/ 1 w 390527"/>
                <a:gd name="connsiteY9" fmla="*/ 54864 h 68794"/>
                <a:gd name="connsiteX10" fmla="*/ 17432 w 390527"/>
                <a:gd name="connsiteY10" fmla="*/ 41243 h 68794"/>
                <a:gd name="connsiteX11" fmla="*/ 69533 w 390527"/>
                <a:gd name="connsiteY11" fmla="*/ 41243 h 68794"/>
                <a:gd name="connsiteX12" fmla="*/ 69533 w 390527"/>
                <a:gd name="connsiteY12" fmla="*/ 0 h 68794"/>
                <a:gd name="connsiteX13" fmla="*/ 320708 w 390527"/>
                <a:gd name="connsiteY13" fmla="*/ 0 h 6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0527" h="68794">
                  <a:moveTo>
                    <a:pt x="320708" y="0"/>
                  </a:moveTo>
                  <a:cubicBezTo>
                    <a:pt x="320708" y="13621"/>
                    <a:pt x="320708" y="26765"/>
                    <a:pt x="320708" y="41243"/>
                  </a:cubicBezTo>
                  <a:cubicBezTo>
                    <a:pt x="324518" y="41243"/>
                    <a:pt x="327661" y="41243"/>
                    <a:pt x="330804" y="41243"/>
                  </a:cubicBezTo>
                  <a:cubicBezTo>
                    <a:pt x="346140" y="41243"/>
                    <a:pt x="361380" y="41053"/>
                    <a:pt x="376715" y="41339"/>
                  </a:cubicBezTo>
                  <a:cubicBezTo>
                    <a:pt x="384811" y="41529"/>
                    <a:pt x="390526" y="47435"/>
                    <a:pt x="390526" y="54959"/>
                  </a:cubicBezTo>
                  <a:cubicBezTo>
                    <a:pt x="390621" y="62579"/>
                    <a:pt x="385192" y="68104"/>
                    <a:pt x="376905" y="68675"/>
                  </a:cubicBezTo>
                  <a:cubicBezTo>
                    <a:pt x="374238" y="68866"/>
                    <a:pt x="371476" y="68771"/>
                    <a:pt x="368809" y="68771"/>
                  </a:cubicBezTo>
                  <a:cubicBezTo>
                    <a:pt x="253080" y="68771"/>
                    <a:pt x="137352" y="68771"/>
                    <a:pt x="21623" y="68771"/>
                  </a:cubicBezTo>
                  <a:cubicBezTo>
                    <a:pt x="20099" y="68771"/>
                    <a:pt x="18670" y="68771"/>
                    <a:pt x="17146" y="68771"/>
                  </a:cubicBezTo>
                  <a:cubicBezTo>
                    <a:pt x="6097" y="68580"/>
                    <a:pt x="-94" y="63627"/>
                    <a:pt x="1" y="54864"/>
                  </a:cubicBezTo>
                  <a:cubicBezTo>
                    <a:pt x="96" y="46196"/>
                    <a:pt x="6383" y="41243"/>
                    <a:pt x="17432" y="41243"/>
                  </a:cubicBezTo>
                  <a:cubicBezTo>
                    <a:pt x="34482" y="41148"/>
                    <a:pt x="51436" y="41243"/>
                    <a:pt x="69533" y="41243"/>
                  </a:cubicBezTo>
                  <a:cubicBezTo>
                    <a:pt x="69533" y="27146"/>
                    <a:pt x="69533" y="13811"/>
                    <a:pt x="69533" y="0"/>
                  </a:cubicBezTo>
                  <a:cubicBezTo>
                    <a:pt x="153639" y="0"/>
                    <a:pt x="236793" y="0"/>
                    <a:pt x="32070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prstClr val="black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14150" y="3058"/>
              <a:ext cx="164" cy="219"/>
            </a:xfrm>
            <a:custGeom>
              <a:avLst/>
              <a:gdLst>
                <a:gd name="connsiteX0" fmla="*/ 0 w 167378"/>
                <a:gd name="connsiteY0" fmla="*/ 223505 h 223504"/>
                <a:gd name="connsiteX1" fmla="*/ 0 w 167378"/>
                <a:gd name="connsiteY1" fmla="*/ 195978 h 223504"/>
                <a:gd name="connsiteX2" fmla="*/ 13907 w 167378"/>
                <a:gd name="connsiteY2" fmla="*/ 194930 h 223504"/>
                <a:gd name="connsiteX3" fmla="*/ 13907 w 167378"/>
                <a:gd name="connsiteY3" fmla="*/ 184929 h 223504"/>
                <a:gd name="connsiteX4" fmla="*/ 13907 w 167378"/>
                <a:gd name="connsiteY4" fmla="*/ 46435 h 223504"/>
                <a:gd name="connsiteX5" fmla="*/ 32004 w 167378"/>
                <a:gd name="connsiteY5" fmla="*/ 27957 h 223504"/>
                <a:gd name="connsiteX6" fmla="*/ 78772 w 167378"/>
                <a:gd name="connsiteY6" fmla="*/ 28052 h 223504"/>
                <a:gd name="connsiteX7" fmla="*/ 89154 w 167378"/>
                <a:gd name="connsiteY7" fmla="*/ 21956 h 223504"/>
                <a:gd name="connsiteX8" fmla="*/ 140779 w 167378"/>
                <a:gd name="connsiteY8" fmla="*/ 2906 h 223504"/>
                <a:gd name="connsiteX9" fmla="*/ 166592 w 167378"/>
                <a:gd name="connsiteY9" fmla="*/ 50245 h 223504"/>
                <a:gd name="connsiteX10" fmla="*/ 122777 w 167378"/>
                <a:gd name="connsiteY10" fmla="*/ 83678 h 223504"/>
                <a:gd name="connsiteX11" fmla="*/ 89059 w 167378"/>
                <a:gd name="connsiteY11" fmla="*/ 61580 h 223504"/>
                <a:gd name="connsiteX12" fmla="*/ 79534 w 167378"/>
                <a:gd name="connsiteY12" fmla="*/ 55770 h 223504"/>
                <a:gd name="connsiteX13" fmla="*/ 41720 w 167378"/>
                <a:gd name="connsiteY13" fmla="*/ 55960 h 223504"/>
                <a:gd name="connsiteX14" fmla="*/ 41720 w 167378"/>
                <a:gd name="connsiteY14" fmla="*/ 67581 h 223504"/>
                <a:gd name="connsiteX15" fmla="*/ 41720 w 167378"/>
                <a:gd name="connsiteY15" fmla="*/ 203407 h 223504"/>
                <a:gd name="connsiteX16" fmla="*/ 21527 w 167378"/>
                <a:gd name="connsiteY16" fmla="*/ 223505 h 223504"/>
                <a:gd name="connsiteX17" fmla="*/ 0 w 167378"/>
                <a:gd name="connsiteY17" fmla="*/ 223505 h 22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378" h="223504">
                  <a:moveTo>
                    <a:pt x="0" y="223505"/>
                  </a:moveTo>
                  <a:cubicBezTo>
                    <a:pt x="0" y="213599"/>
                    <a:pt x="0" y="205217"/>
                    <a:pt x="0" y="195978"/>
                  </a:cubicBezTo>
                  <a:cubicBezTo>
                    <a:pt x="4382" y="195692"/>
                    <a:pt x="8668" y="195311"/>
                    <a:pt x="13907" y="194930"/>
                  </a:cubicBezTo>
                  <a:cubicBezTo>
                    <a:pt x="13907" y="191406"/>
                    <a:pt x="13907" y="188167"/>
                    <a:pt x="13907" y="184929"/>
                  </a:cubicBezTo>
                  <a:cubicBezTo>
                    <a:pt x="13907" y="138732"/>
                    <a:pt x="13907" y="92631"/>
                    <a:pt x="13907" y="46435"/>
                  </a:cubicBezTo>
                  <a:cubicBezTo>
                    <a:pt x="13907" y="32529"/>
                    <a:pt x="18383" y="28052"/>
                    <a:pt x="32004" y="27957"/>
                  </a:cubicBezTo>
                  <a:cubicBezTo>
                    <a:pt x="47625" y="27957"/>
                    <a:pt x="63151" y="27766"/>
                    <a:pt x="78772" y="28052"/>
                  </a:cubicBezTo>
                  <a:cubicBezTo>
                    <a:pt x="83915" y="28147"/>
                    <a:pt x="86582" y="26623"/>
                    <a:pt x="89154" y="21956"/>
                  </a:cubicBezTo>
                  <a:cubicBezTo>
                    <a:pt x="99536" y="3001"/>
                    <a:pt x="121253" y="-4714"/>
                    <a:pt x="140779" y="2906"/>
                  </a:cubicBezTo>
                  <a:cubicBezTo>
                    <a:pt x="159544" y="10335"/>
                    <a:pt x="170498" y="30433"/>
                    <a:pt x="166592" y="50245"/>
                  </a:cubicBezTo>
                  <a:cubicBezTo>
                    <a:pt x="162496" y="70724"/>
                    <a:pt x="143923" y="85107"/>
                    <a:pt x="122777" y="83678"/>
                  </a:cubicBezTo>
                  <a:cubicBezTo>
                    <a:pt x="107633" y="82630"/>
                    <a:pt x="96107" y="75010"/>
                    <a:pt x="89059" y="61580"/>
                  </a:cubicBezTo>
                  <a:cubicBezTo>
                    <a:pt x="86773" y="57294"/>
                    <a:pt x="84487" y="55579"/>
                    <a:pt x="79534" y="55770"/>
                  </a:cubicBezTo>
                  <a:cubicBezTo>
                    <a:pt x="67342" y="56246"/>
                    <a:pt x="55054" y="55960"/>
                    <a:pt x="41720" y="55960"/>
                  </a:cubicBezTo>
                  <a:cubicBezTo>
                    <a:pt x="41720" y="60532"/>
                    <a:pt x="41720" y="64056"/>
                    <a:pt x="41720" y="67581"/>
                  </a:cubicBezTo>
                  <a:cubicBezTo>
                    <a:pt x="41720" y="112824"/>
                    <a:pt x="41720" y="158163"/>
                    <a:pt x="41720" y="203407"/>
                  </a:cubicBezTo>
                  <a:cubicBezTo>
                    <a:pt x="41720" y="219600"/>
                    <a:pt x="37814" y="223410"/>
                    <a:pt x="21527" y="223505"/>
                  </a:cubicBezTo>
                  <a:cubicBezTo>
                    <a:pt x="14478" y="223505"/>
                    <a:pt x="7620" y="223505"/>
                    <a:pt x="0" y="2235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prstClr val="black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13547" y="3058"/>
              <a:ext cx="164" cy="219"/>
            </a:xfrm>
            <a:custGeom>
              <a:avLst/>
              <a:gdLst>
                <a:gd name="connsiteX0" fmla="*/ 125784 w 167027"/>
                <a:gd name="connsiteY0" fmla="*/ 55438 h 223188"/>
                <a:gd name="connsiteX1" fmla="*/ 84065 w 167027"/>
                <a:gd name="connsiteY1" fmla="*/ 55819 h 223188"/>
                <a:gd name="connsiteX2" fmla="*/ 77588 w 167027"/>
                <a:gd name="connsiteY2" fmla="*/ 63058 h 223188"/>
                <a:gd name="connsiteX3" fmla="*/ 17485 w 167027"/>
                <a:gd name="connsiteY3" fmla="*/ 75917 h 223188"/>
                <a:gd name="connsiteX4" fmla="*/ 9293 w 167027"/>
                <a:gd name="connsiteY4" fmla="*/ 15528 h 223188"/>
                <a:gd name="connsiteX5" fmla="*/ 77111 w 167027"/>
                <a:gd name="connsiteY5" fmla="*/ 20386 h 223188"/>
                <a:gd name="connsiteX6" fmla="*/ 91113 w 167027"/>
                <a:gd name="connsiteY6" fmla="*/ 28006 h 223188"/>
                <a:gd name="connsiteX7" fmla="*/ 136071 w 167027"/>
                <a:gd name="connsiteY7" fmla="*/ 27911 h 223188"/>
                <a:gd name="connsiteX8" fmla="*/ 153502 w 167027"/>
                <a:gd name="connsiteY8" fmla="*/ 45246 h 223188"/>
                <a:gd name="connsiteX9" fmla="*/ 153502 w 167027"/>
                <a:gd name="connsiteY9" fmla="*/ 184597 h 223188"/>
                <a:gd name="connsiteX10" fmla="*/ 153502 w 167027"/>
                <a:gd name="connsiteY10" fmla="*/ 194789 h 223188"/>
                <a:gd name="connsiteX11" fmla="*/ 167027 w 167027"/>
                <a:gd name="connsiteY11" fmla="*/ 195741 h 223188"/>
                <a:gd name="connsiteX12" fmla="*/ 167027 w 167027"/>
                <a:gd name="connsiteY12" fmla="*/ 222983 h 223188"/>
                <a:gd name="connsiteX13" fmla="*/ 138262 w 167027"/>
                <a:gd name="connsiteY13" fmla="*/ 222792 h 223188"/>
                <a:gd name="connsiteX14" fmla="*/ 125879 w 167027"/>
                <a:gd name="connsiteY14" fmla="*/ 207171 h 223188"/>
                <a:gd name="connsiteX15" fmla="*/ 125784 w 167027"/>
                <a:gd name="connsiteY15" fmla="*/ 121732 h 223188"/>
                <a:gd name="connsiteX16" fmla="*/ 125784 w 167027"/>
                <a:gd name="connsiteY16" fmla="*/ 55438 h 2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027" h="223188">
                  <a:moveTo>
                    <a:pt x="125784" y="55438"/>
                  </a:moveTo>
                  <a:cubicBezTo>
                    <a:pt x="110925" y="55438"/>
                    <a:pt x="97495" y="55057"/>
                    <a:pt x="84065" y="55819"/>
                  </a:cubicBezTo>
                  <a:cubicBezTo>
                    <a:pt x="81779" y="55914"/>
                    <a:pt x="79302" y="60200"/>
                    <a:pt x="77588" y="63058"/>
                  </a:cubicBezTo>
                  <a:cubicBezTo>
                    <a:pt x="64919" y="84203"/>
                    <a:pt x="37487" y="90109"/>
                    <a:pt x="17485" y="75917"/>
                  </a:cubicBezTo>
                  <a:cubicBezTo>
                    <a:pt x="-2042" y="62010"/>
                    <a:pt x="-5851" y="34197"/>
                    <a:pt x="9293" y="15528"/>
                  </a:cubicBezTo>
                  <a:cubicBezTo>
                    <a:pt x="27486" y="-6951"/>
                    <a:pt x="62538" y="-4760"/>
                    <a:pt x="77111" y="20386"/>
                  </a:cubicBezTo>
                  <a:cubicBezTo>
                    <a:pt x="80731" y="26577"/>
                    <a:pt x="84541" y="28196"/>
                    <a:pt x="91113" y="28006"/>
                  </a:cubicBezTo>
                  <a:cubicBezTo>
                    <a:pt x="106067" y="27625"/>
                    <a:pt x="121117" y="27815"/>
                    <a:pt x="136071" y="27911"/>
                  </a:cubicBezTo>
                  <a:cubicBezTo>
                    <a:pt x="148739" y="28006"/>
                    <a:pt x="153407" y="32578"/>
                    <a:pt x="153502" y="45246"/>
                  </a:cubicBezTo>
                  <a:cubicBezTo>
                    <a:pt x="153597" y="91728"/>
                    <a:pt x="153502" y="138115"/>
                    <a:pt x="153502" y="184597"/>
                  </a:cubicBezTo>
                  <a:cubicBezTo>
                    <a:pt x="153502" y="187835"/>
                    <a:pt x="153502" y="191074"/>
                    <a:pt x="153502" y="194789"/>
                  </a:cubicBezTo>
                  <a:cubicBezTo>
                    <a:pt x="158360" y="195074"/>
                    <a:pt x="162455" y="195360"/>
                    <a:pt x="167027" y="195741"/>
                  </a:cubicBezTo>
                  <a:cubicBezTo>
                    <a:pt x="167027" y="204695"/>
                    <a:pt x="167027" y="213458"/>
                    <a:pt x="167027" y="222983"/>
                  </a:cubicBezTo>
                  <a:cubicBezTo>
                    <a:pt x="157312" y="222983"/>
                    <a:pt x="147787" y="223554"/>
                    <a:pt x="138262" y="222792"/>
                  </a:cubicBezTo>
                  <a:cubicBezTo>
                    <a:pt x="129689" y="222125"/>
                    <a:pt x="125975" y="216982"/>
                    <a:pt x="125879" y="207171"/>
                  </a:cubicBezTo>
                  <a:cubicBezTo>
                    <a:pt x="125784" y="178691"/>
                    <a:pt x="125784" y="150212"/>
                    <a:pt x="125784" y="121732"/>
                  </a:cubicBezTo>
                  <a:cubicBezTo>
                    <a:pt x="125784" y="100015"/>
                    <a:pt x="125784" y="78488"/>
                    <a:pt x="125784" y="554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prstClr val="black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13630" y="2948"/>
              <a:ext cx="164" cy="168"/>
            </a:xfrm>
            <a:custGeom>
              <a:avLst/>
              <a:gdLst>
                <a:gd name="connsiteX0" fmla="*/ 81076 w 166886"/>
                <a:gd name="connsiteY0" fmla="*/ 28024 h 170803"/>
                <a:gd name="connsiteX1" fmla="*/ 148323 w 166886"/>
                <a:gd name="connsiteY1" fmla="*/ 28024 h 170803"/>
                <a:gd name="connsiteX2" fmla="*/ 166801 w 166886"/>
                <a:gd name="connsiteY2" fmla="*/ 46026 h 170803"/>
                <a:gd name="connsiteX3" fmla="*/ 166610 w 166886"/>
                <a:gd name="connsiteY3" fmla="*/ 138514 h 170803"/>
                <a:gd name="connsiteX4" fmla="*/ 161848 w 166886"/>
                <a:gd name="connsiteY4" fmla="*/ 150134 h 170803"/>
                <a:gd name="connsiteX5" fmla="*/ 139560 w 166886"/>
                <a:gd name="connsiteY5" fmla="*/ 170804 h 170803"/>
                <a:gd name="connsiteX6" fmla="*/ 139560 w 166886"/>
                <a:gd name="connsiteY6" fmla="*/ 55551 h 170803"/>
                <a:gd name="connsiteX7" fmla="*/ 83838 w 166886"/>
                <a:gd name="connsiteY7" fmla="*/ 55837 h 170803"/>
                <a:gd name="connsiteX8" fmla="*/ 77933 w 166886"/>
                <a:gd name="connsiteY8" fmla="*/ 62504 h 170803"/>
                <a:gd name="connsiteX9" fmla="*/ 35356 w 166886"/>
                <a:gd name="connsiteY9" fmla="*/ 83269 h 170803"/>
                <a:gd name="connsiteX10" fmla="*/ 780 w 166886"/>
                <a:gd name="connsiteY10" fmla="*/ 49931 h 170803"/>
                <a:gd name="connsiteX11" fmla="*/ 27355 w 166886"/>
                <a:gd name="connsiteY11" fmla="*/ 2592 h 170803"/>
                <a:gd name="connsiteX12" fmla="*/ 78123 w 166886"/>
                <a:gd name="connsiteY12" fmla="*/ 21928 h 170803"/>
                <a:gd name="connsiteX13" fmla="*/ 81076 w 166886"/>
                <a:gd name="connsiteY13" fmla="*/ 28024 h 17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886" h="170803">
                  <a:moveTo>
                    <a:pt x="81076" y="28024"/>
                  </a:moveTo>
                  <a:cubicBezTo>
                    <a:pt x="103936" y="28024"/>
                    <a:pt x="126129" y="28024"/>
                    <a:pt x="148323" y="28024"/>
                  </a:cubicBezTo>
                  <a:cubicBezTo>
                    <a:pt x="162324" y="28024"/>
                    <a:pt x="166801" y="32405"/>
                    <a:pt x="166801" y="46026"/>
                  </a:cubicBezTo>
                  <a:cubicBezTo>
                    <a:pt x="166896" y="76887"/>
                    <a:pt x="166991" y="107748"/>
                    <a:pt x="166610" y="138514"/>
                  </a:cubicBezTo>
                  <a:cubicBezTo>
                    <a:pt x="166515" y="142419"/>
                    <a:pt x="164420" y="146991"/>
                    <a:pt x="161848" y="150134"/>
                  </a:cubicBezTo>
                  <a:cubicBezTo>
                    <a:pt x="155561" y="157659"/>
                    <a:pt x="148418" y="164517"/>
                    <a:pt x="139560" y="170804"/>
                  </a:cubicBezTo>
                  <a:cubicBezTo>
                    <a:pt x="139560" y="132799"/>
                    <a:pt x="139560" y="94794"/>
                    <a:pt x="139560" y="55551"/>
                  </a:cubicBezTo>
                  <a:cubicBezTo>
                    <a:pt x="120128" y="55551"/>
                    <a:pt x="101936" y="55361"/>
                    <a:pt x="83838" y="55837"/>
                  </a:cubicBezTo>
                  <a:cubicBezTo>
                    <a:pt x="81743" y="55932"/>
                    <a:pt x="79457" y="59933"/>
                    <a:pt x="77933" y="62504"/>
                  </a:cubicBezTo>
                  <a:cubicBezTo>
                    <a:pt x="68979" y="77554"/>
                    <a:pt x="51834" y="86031"/>
                    <a:pt x="35356" y="83269"/>
                  </a:cubicBezTo>
                  <a:cubicBezTo>
                    <a:pt x="17735" y="80221"/>
                    <a:pt x="4114" y="67076"/>
                    <a:pt x="780" y="49931"/>
                  </a:cubicBezTo>
                  <a:cubicBezTo>
                    <a:pt x="-3125" y="29357"/>
                    <a:pt x="7924" y="9736"/>
                    <a:pt x="27355" y="2592"/>
                  </a:cubicBezTo>
                  <a:cubicBezTo>
                    <a:pt x="46881" y="-4552"/>
                    <a:pt x="67836" y="3449"/>
                    <a:pt x="78123" y="21928"/>
                  </a:cubicBezTo>
                  <a:cubicBezTo>
                    <a:pt x="79076" y="23833"/>
                    <a:pt x="79933" y="25738"/>
                    <a:pt x="81076" y="280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prstClr val="black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14068" y="2949"/>
              <a:ext cx="164" cy="170"/>
            </a:xfrm>
            <a:custGeom>
              <a:avLst/>
              <a:gdLst>
                <a:gd name="connsiteX0" fmla="*/ 27705 w 166949"/>
                <a:gd name="connsiteY0" fmla="*/ 56818 h 173023"/>
                <a:gd name="connsiteX1" fmla="*/ 27705 w 166949"/>
                <a:gd name="connsiteY1" fmla="*/ 113683 h 173023"/>
                <a:gd name="connsiteX2" fmla="*/ 27705 w 166949"/>
                <a:gd name="connsiteY2" fmla="*/ 173023 h 173023"/>
                <a:gd name="connsiteX3" fmla="*/ 940 w 166949"/>
                <a:gd name="connsiteY3" fmla="*/ 145687 h 173023"/>
                <a:gd name="connsiteX4" fmla="*/ 83 w 166949"/>
                <a:gd name="connsiteY4" fmla="*/ 138733 h 173023"/>
                <a:gd name="connsiteX5" fmla="*/ 83 w 166949"/>
                <a:gd name="connsiteY5" fmla="*/ 45198 h 173023"/>
                <a:gd name="connsiteX6" fmla="*/ 17418 w 166949"/>
                <a:gd name="connsiteY6" fmla="*/ 27862 h 173023"/>
                <a:gd name="connsiteX7" fmla="*/ 77616 w 166949"/>
                <a:gd name="connsiteY7" fmla="*/ 27958 h 173023"/>
                <a:gd name="connsiteX8" fmla="*/ 89332 w 166949"/>
                <a:gd name="connsiteY8" fmla="*/ 21195 h 173023"/>
                <a:gd name="connsiteX9" fmla="*/ 140481 w 166949"/>
                <a:gd name="connsiteY9" fmla="*/ 2907 h 173023"/>
                <a:gd name="connsiteX10" fmla="*/ 166008 w 166949"/>
                <a:gd name="connsiteY10" fmla="*/ 51008 h 173023"/>
                <a:gd name="connsiteX11" fmla="*/ 123336 w 166949"/>
                <a:gd name="connsiteY11" fmla="*/ 83584 h 173023"/>
                <a:gd name="connsiteX12" fmla="*/ 89237 w 166949"/>
                <a:gd name="connsiteY12" fmla="*/ 62152 h 173023"/>
                <a:gd name="connsiteX13" fmla="*/ 77426 w 166949"/>
                <a:gd name="connsiteY13" fmla="*/ 55485 h 173023"/>
                <a:gd name="connsiteX14" fmla="*/ 31610 w 166949"/>
                <a:gd name="connsiteY14" fmla="*/ 55771 h 173023"/>
                <a:gd name="connsiteX15" fmla="*/ 27705 w 166949"/>
                <a:gd name="connsiteY15" fmla="*/ 56818 h 173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6949" h="173023">
                  <a:moveTo>
                    <a:pt x="27705" y="56818"/>
                  </a:moveTo>
                  <a:cubicBezTo>
                    <a:pt x="27705" y="75964"/>
                    <a:pt x="27705" y="94823"/>
                    <a:pt x="27705" y="113683"/>
                  </a:cubicBezTo>
                  <a:cubicBezTo>
                    <a:pt x="27705" y="132542"/>
                    <a:pt x="27705" y="151402"/>
                    <a:pt x="27705" y="173023"/>
                  </a:cubicBezTo>
                  <a:cubicBezTo>
                    <a:pt x="17704" y="162927"/>
                    <a:pt x="9131" y="154450"/>
                    <a:pt x="940" y="145687"/>
                  </a:cubicBezTo>
                  <a:cubicBezTo>
                    <a:pt x="-394" y="144258"/>
                    <a:pt x="83" y="141115"/>
                    <a:pt x="83" y="138733"/>
                  </a:cubicBezTo>
                  <a:cubicBezTo>
                    <a:pt x="83" y="107587"/>
                    <a:pt x="-13" y="76345"/>
                    <a:pt x="83" y="45198"/>
                  </a:cubicBezTo>
                  <a:cubicBezTo>
                    <a:pt x="83" y="32530"/>
                    <a:pt x="4750" y="27862"/>
                    <a:pt x="17418" y="27862"/>
                  </a:cubicBezTo>
                  <a:cubicBezTo>
                    <a:pt x="37516" y="27767"/>
                    <a:pt x="57614" y="27672"/>
                    <a:pt x="77616" y="27958"/>
                  </a:cubicBezTo>
                  <a:cubicBezTo>
                    <a:pt x="83331" y="28053"/>
                    <a:pt x="86379" y="26624"/>
                    <a:pt x="89332" y="21195"/>
                  </a:cubicBezTo>
                  <a:cubicBezTo>
                    <a:pt x="99333" y="2812"/>
                    <a:pt x="121241" y="-4618"/>
                    <a:pt x="140481" y="2907"/>
                  </a:cubicBezTo>
                  <a:cubicBezTo>
                    <a:pt x="159626" y="10336"/>
                    <a:pt x="170294" y="30434"/>
                    <a:pt x="166008" y="51008"/>
                  </a:cubicBezTo>
                  <a:cubicBezTo>
                    <a:pt x="161912" y="70534"/>
                    <a:pt x="143815" y="84631"/>
                    <a:pt x="123336" y="83584"/>
                  </a:cubicBezTo>
                  <a:cubicBezTo>
                    <a:pt x="108191" y="82822"/>
                    <a:pt x="96285" y="75583"/>
                    <a:pt x="89237" y="62152"/>
                  </a:cubicBezTo>
                  <a:cubicBezTo>
                    <a:pt x="86284" y="56628"/>
                    <a:pt x="83045" y="55390"/>
                    <a:pt x="77426" y="55485"/>
                  </a:cubicBezTo>
                  <a:cubicBezTo>
                    <a:pt x="62186" y="55866"/>
                    <a:pt x="46850" y="55675"/>
                    <a:pt x="31610" y="55771"/>
                  </a:cubicBezTo>
                  <a:cubicBezTo>
                    <a:pt x="30753" y="55866"/>
                    <a:pt x="29896" y="56247"/>
                    <a:pt x="27705" y="568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prstClr val="black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13889" y="2880"/>
              <a:ext cx="82" cy="164"/>
            </a:xfrm>
            <a:custGeom>
              <a:avLst/>
              <a:gdLst>
                <a:gd name="connsiteX0" fmla="*/ 56047 w 83682"/>
                <a:gd name="connsiteY0" fmla="*/ 167164 h 167163"/>
                <a:gd name="connsiteX1" fmla="*/ 28329 w 83682"/>
                <a:gd name="connsiteY1" fmla="*/ 167164 h 167163"/>
                <a:gd name="connsiteX2" fmla="*/ 27853 w 83682"/>
                <a:gd name="connsiteY2" fmla="*/ 158401 h 167163"/>
                <a:gd name="connsiteX3" fmla="*/ 27948 w 83682"/>
                <a:gd name="connsiteY3" fmla="*/ 89249 h 167163"/>
                <a:gd name="connsiteX4" fmla="*/ 21376 w 83682"/>
                <a:gd name="connsiteY4" fmla="*/ 77534 h 167163"/>
                <a:gd name="connsiteX5" fmla="*/ 1468 w 83682"/>
                <a:gd name="connsiteY5" fmla="*/ 30861 h 167163"/>
                <a:gd name="connsiteX6" fmla="*/ 41759 w 83682"/>
                <a:gd name="connsiteY6" fmla="*/ 0 h 167163"/>
                <a:gd name="connsiteX7" fmla="*/ 82145 w 83682"/>
                <a:gd name="connsiteY7" fmla="*/ 30766 h 167163"/>
                <a:gd name="connsiteX8" fmla="*/ 61762 w 83682"/>
                <a:gd name="connsiteY8" fmla="*/ 78010 h 167163"/>
                <a:gd name="connsiteX9" fmla="*/ 55856 w 83682"/>
                <a:gd name="connsiteY9" fmla="*/ 88392 h 167163"/>
                <a:gd name="connsiteX10" fmla="*/ 55951 w 83682"/>
                <a:gd name="connsiteY10" fmla="*/ 156686 h 167163"/>
                <a:gd name="connsiteX11" fmla="*/ 56047 w 83682"/>
                <a:gd name="connsiteY11" fmla="*/ 167164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682" h="167163">
                  <a:moveTo>
                    <a:pt x="56047" y="167164"/>
                  </a:moveTo>
                  <a:cubicBezTo>
                    <a:pt x="46141" y="167164"/>
                    <a:pt x="37759" y="167164"/>
                    <a:pt x="28329" y="167164"/>
                  </a:cubicBezTo>
                  <a:cubicBezTo>
                    <a:pt x="28138" y="164116"/>
                    <a:pt x="27853" y="161258"/>
                    <a:pt x="27853" y="158401"/>
                  </a:cubicBezTo>
                  <a:cubicBezTo>
                    <a:pt x="27853" y="135350"/>
                    <a:pt x="27567" y="112300"/>
                    <a:pt x="27948" y="89249"/>
                  </a:cubicBezTo>
                  <a:cubicBezTo>
                    <a:pt x="28043" y="83534"/>
                    <a:pt x="26710" y="80486"/>
                    <a:pt x="21376" y="77534"/>
                  </a:cubicBezTo>
                  <a:cubicBezTo>
                    <a:pt x="4326" y="68294"/>
                    <a:pt x="-3485" y="49054"/>
                    <a:pt x="1468" y="30861"/>
                  </a:cubicBezTo>
                  <a:cubicBezTo>
                    <a:pt x="6517" y="12287"/>
                    <a:pt x="22614" y="0"/>
                    <a:pt x="41759" y="0"/>
                  </a:cubicBezTo>
                  <a:cubicBezTo>
                    <a:pt x="61000" y="0"/>
                    <a:pt x="77097" y="12192"/>
                    <a:pt x="82145" y="30766"/>
                  </a:cubicBezTo>
                  <a:cubicBezTo>
                    <a:pt x="87289" y="49244"/>
                    <a:pt x="79288" y="68485"/>
                    <a:pt x="61762" y="78010"/>
                  </a:cubicBezTo>
                  <a:cubicBezTo>
                    <a:pt x="56999" y="80581"/>
                    <a:pt x="55761" y="83344"/>
                    <a:pt x="55856" y="88392"/>
                  </a:cubicBezTo>
                  <a:cubicBezTo>
                    <a:pt x="56142" y="111157"/>
                    <a:pt x="55951" y="133922"/>
                    <a:pt x="55951" y="156686"/>
                  </a:cubicBezTo>
                  <a:cubicBezTo>
                    <a:pt x="56047" y="159830"/>
                    <a:pt x="56047" y="163068"/>
                    <a:pt x="56047" y="1671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prstClr val="black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023356" y="1269491"/>
            <a:ext cx="316406" cy="316406"/>
            <a:chOff x="9173" y="2644"/>
            <a:chExt cx="855" cy="868"/>
          </a:xfrm>
          <a:solidFill>
            <a:srgbClr val="021C7A">
              <a:alpha val="30364"/>
            </a:srgbClr>
          </a:solidFill>
        </p:grpSpPr>
        <p:sp>
          <p:nvSpPr>
            <p:cNvPr id="64" name="任意多边形: 形状 63"/>
            <p:cNvSpPr/>
            <p:nvPr/>
          </p:nvSpPr>
          <p:spPr>
            <a:xfrm>
              <a:off x="9328" y="3156"/>
              <a:ext cx="701" cy="265"/>
            </a:xfrm>
            <a:custGeom>
              <a:avLst/>
              <a:gdLst>
                <a:gd name="connsiteX0" fmla="*/ 64487 w 630979"/>
                <a:gd name="connsiteY0" fmla="*/ 218752 h 238500"/>
                <a:gd name="connsiteX1" fmla="*/ 52867 w 630979"/>
                <a:gd name="connsiteY1" fmla="*/ 190939 h 238500"/>
                <a:gd name="connsiteX2" fmla="*/ 1336 w 630979"/>
                <a:gd name="connsiteY2" fmla="*/ 67876 h 238500"/>
                <a:gd name="connsiteX3" fmla="*/ 5432 w 630979"/>
                <a:gd name="connsiteY3" fmla="*/ 56923 h 238500"/>
                <a:gd name="connsiteX4" fmla="*/ 99444 w 630979"/>
                <a:gd name="connsiteY4" fmla="*/ 12250 h 238500"/>
                <a:gd name="connsiteX5" fmla="*/ 209839 w 630979"/>
                <a:gd name="connsiteY5" fmla="*/ 19966 h 238500"/>
                <a:gd name="connsiteX6" fmla="*/ 278419 w 630979"/>
                <a:gd name="connsiteY6" fmla="*/ 46064 h 238500"/>
                <a:gd name="connsiteX7" fmla="*/ 338045 w 630979"/>
                <a:gd name="connsiteY7" fmla="*/ 62161 h 238500"/>
                <a:gd name="connsiteX8" fmla="*/ 367192 w 630979"/>
                <a:gd name="connsiteY8" fmla="*/ 109405 h 238500"/>
                <a:gd name="connsiteX9" fmla="*/ 318043 w 630979"/>
                <a:gd name="connsiteY9" fmla="*/ 136552 h 238500"/>
                <a:gd name="connsiteX10" fmla="*/ 197075 w 630979"/>
                <a:gd name="connsiteY10" fmla="*/ 104167 h 238500"/>
                <a:gd name="connsiteX11" fmla="*/ 182121 w 630979"/>
                <a:gd name="connsiteY11" fmla="*/ 100166 h 238500"/>
                <a:gd name="connsiteX12" fmla="*/ 164309 w 630979"/>
                <a:gd name="connsiteY12" fmla="*/ 107405 h 238500"/>
                <a:gd name="connsiteX13" fmla="*/ 176596 w 630979"/>
                <a:gd name="connsiteY13" fmla="*/ 122359 h 238500"/>
                <a:gd name="connsiteX14" fmla="*/ 252035 w 630979"/>
                <a:gd name="connsiteY14" fmla="*/ 142457 h 238500"/>
                <a:gd name="connsiteX15" fmla="*/ 314137 w 630979"/>
                <a:gd name="connsiteY15" fmla="*/ 158935 h 238500"/>
                <a:gd name="connsiteX16" fmla="*/ 391004 w 630979"/>
                <a:gd name="connsiteY16" fmla="*/ 101214 h 238500"/>
                <a:gd name="connsiteX17" fmla="*/ 395767 w 630979"/>
                <a:gd name="connsiteY17" fmla="*/ 93308 h 238500"/>
                <a:gd name="connsiteX18" fmla="*/ 557596 w 630979"/>
                <a:gd name="connsiteY18" fmla="*/ 47112 h 238500"/>
                <a:gd name="connsiteX19" fmla="*/ 599506 w 630979"/>
                <a:gd name="connsiteY19" fmla="*/ 44921 h 238500"/>
                <a:gd name="connsiteX20" fmla="*/ 629796 w 630979"/>
                <a:gd name="connsiteY20" fmla="*/ 87593 h 238500"/>
                <a:gd name="connsiteX21" fmla="*/ 596078 w 630979"/>
                <a:gd name="connsiteY21" fmla="*/ 128741 h 238500"/>
                <a:gd name="connsiteX22" fmla="*/ 340998 w 630979"/>
                <a:gd name="connsiteY22" fmla="*/ 226753 h 238500"/>
                <a:gd name="connsiteX23" fmla="*/ 281467 w 630979"/>
                <a:gd name="connsiteY23" fmla="*/ 237993 h 238500"/>
                <a:gd name="connsiteX24" fmla="*/ 231842 w 630979"/>
                <a:gd name="connsiteY24" fmla="*/ 226087 h 238500"/>
                <a:gd name="connsiteX25" fmla="*/ 151451 w 630979"/>
                <a:gd name="connsiteY25" fmla="*/ 202655 h 238500"/>
                <a:gd name="connsiteX26" fmla="*/ 85347 w 630979"/>
                <a:gd name="connsiteY26" fmla="*/ 208656 h 238500"/>
                <a:gd name="connsiteX27" fmla="*/ 64487 w 630979"/>
                <a:gd name="connsiteY27" fmla="*/ 218752 h 23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30979" h="238500">
                  <a:moveTo>
                    <a:pt x="64487" y="218752"/>
                  </a:moveTo>
                  <a:cubicBezTo>
                    <a:pt x="60392" y="208846"/>
                    <a:pt x="56581" y="199893"/>
                    <a:pt x="52867" y="190939"/>
                  </a:cubicBezTo>
                  <a:cubicBezTo>
                    <a:pt x="35722" y="149887"/>
                    <a:pt x="18672" y="108834"/>
                    <a:pt x="1336" y="67876"/>
                  </a:cubicBezTo>
                  <a:cubicBezTo>
                    <a:pt x="-1045" y="62257"/>
                    <a:pt x="-569" y="59685"/>
                    <a:pt x="5432" y="56923"/>
                  </a:cubicBezTo>
                  <a:cubicBezTo>
                    <a:pt x="36960" y="42349"/>
                    <a:pt x="68202" y="27205"/>
                    <a:pt x="99444" y="12250"/>
                  </a:cubicBezTo>
                  <a:cubicBezTo>
                    <a:pt x="137735" y="-6133"/>
                    <a:pt x="175168" y="-4037"/>
                    <a:pt x="209839" y="19966"/>
                  </a:cubicBezTo>
                  <a:cubicBezTo>
                    <a:pt x="230984" y="34539"/>
                    <a:pt x="254797" y="39492"/>
                    <a:pt x="278419" y="46064"/>
                  </a:cubicBezTo>
                  <a:cubicBezTo>
                    <a:pt x="298231" y="51589"/>
                    <a:pt x="318233" y="56637"/>
                    <a:pt x="338045" y="62161"/>
                  </a:cubicBezTo>
                  <a:cubicBezTo>
                    <a:pt x="360238" y="68353"/>
                    <a:pt x="372621" y="88641"/>
                    <a:pt x="367192" y="109405"/>
                  </a:cubicBezTo>
                  <a:cubicBezTo>
                    <a:pt x="361667" y="130646"/>
                    <a:pt x="340522" y="142457"/>
                    <a:pt x="318043" y="136552"/>
                  </a:cubicBezTo>
                  <a:cubicBezTo>
                    <a:pt x="277657" y="125884"/>
                    <a:pt x="237366" y="115025"/>
                    <a:pt x="197075" y="104167"/>
                  </a:cubicBezTo>
                  <a:cubicBezTo>
                    <a:pt x="192122" y="102833"/>
                    <a:pt x="187169" y="101404"/>
                    <a:pt x="182121" y="100166"/>
                  </a:cubicBezTo>
                  <a:cubicBezTo>
                    <a:pt x="172405" y="97690"/>
                    <a:pt x="166024" y="100261"/>
                    <a:pt x="164309" y="107405"/>
                  </a:cubicBezTo>
                  <a:cubicBezTo>
                    <a:pt x="162595" y="114549"/>
                    <a:pt x="166786" y="119692"/>
                    <a:pt x="176596" y="122359"/>
                  </a:cubicBezTo>
                  <a:cubicBezTo>
                    <a:pt x="201743" y="129122"/>
                    <a:pt x="226888" y="135790"/>
                    <a:pt x="252035" y="142457"/>
                  </a:cubicBezTo>
                  <a:cubicBezTo>
                    <a:pt x="272704" y="147982"/>
                    <a:pt x="293373" y="153792"/>
                    <a:pt x="314137" y="158935"/>
                  </a:cubicBezTo>
                  <a:cubicBezTo>
                    <a:pt x="353285" y="168651"/>
                    <a:pt x="389194" y="141600"/>
                    <a:pt x="391004" y="101214"/>
                  </a:cubicBezTo>
                  <a:cubicBezTo>
                    <a:pt x="391195" y="97499"/>
                    <a:pt x="391195" y="94642"/>
                    <a:pt x="395767" y="93308"/>
                  </a:cubicBezTo>
                  <a:cubicBezTo>
                    <a:pt x="449678" y="77878"/>
                    <a:pt x="503494" y="61685"/>
                    <a:pt x="557596" y="47112"/>
                  </a:cubicBezTo>
                  <a:cubicBezTo>
                    <a:pt x="570836" y="43588"/>
                    <a:pt x="585695" y="43588"/>
                    <a:pt x="599506" y="44921"/>
                  </a:cubicBezTo>
                  <a:cubicBezTo>
                    <a:pt x="623033" y="47112"/>
                    <a:pt x="634939" y="64828"/>
                    <a:pt x="629796" y="87593"/>
                  </a:cubicBezTo>
                  <a:cubicBezTo>
                    <a:pt x="625414" y="106738"/>
                    <a:pt x="614651" y="121502"/>
                    <a:pt x="596078" y="128741"/>
                  </a:cubicBezTo>
                  <a:cubicBezTo>
                    <a:pt x="511114" y="161698"/>
                    <a:pt x="426152" y="194368"/>
                    <a:pt x="340998" y="226753"/>
                  </a:cubicBezTo>
                  <a:cubicBezTo>
                    <a:pt x="321948" y="233992"/>
                    <a:pt x="302041" y="240374"/>
                    <a:pt x="281467" y="237993"/>
                  </a:cubicBezTo>
                  <a:cubicBezTo>
                    <a:pt x="264703" y="235993"/>
                    <a:pt x="248225" y="230659"/>
                    <a:pt x="231842" y="226087"/>
                  </a:cubicBezTo>
                  <a:cubicBezTo>
                    <a:pt x="204981" y="218657"/>
                    <a:pt x="178120" y="210847"/>
                    <a:pt x="151451" y="202655"/>
                  </a:cubicBezTo>
                  <a:cubicBezTo>
                    <a:pt x="128495" y="195607"/>
                    <a:pt x="106588" y="197226"/>
                    <a:pt x="85347" y="208656"/>
                  </a:cubicBezTo>
                  <a:cubicBezTo>
                    <a:pt x="78965" y="212180"/>
                    <a:pt x="72202" y="215038"/>
                    <a:pt x="64487" y="2187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prstClr val="black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9570" y="2644"/>
              <a:ext cx="373" cy="374"/>
            </a:xfrm>
            <a:custGeom>
              <a:avLst/>
              <a:gdLst>
                <a:gd name="connsiteX0" fmla="*/ 167926 w 336042"/>
                <a:gd name="connsiteY0" fmla="*/ 336233 h 336232"/>
                <a:gd name="connsiteX1" fmla="*/ 0 w 336042"/>
                <a:gd name="connsiteY1" fmla="*/ 167735 h 336232"/>
                <a:gd name="connsiteX2" fmla="*/ 168021 w 336042"/>
                <a:gd name="connsiteY2" fmla="*/ 0 h 336232"/>
                <a:gd name="connsiteX3" fmla="*/ 336042 w 336042"/>
                <a:gd name="connsiteY3" fmla="*/ 168593 h 336232"/>
                <a:gd name="connsiteX4" fmla="*/ 167926 w 336042"/>
                <a:gd name="connsiteY4" fmla="*/ 336233 h 336232"/>
                <a:gd name="connsiteX5" fmla="*/ 167831 w 336042"/>
                <a:gd name="connsiteY5" fmla="*/ 61817 h 336232"/>
                <a:gd name="connsiteX6" fmla="*/ 61341 w 336042"/>
                <a:gd name="connsiteY6" fmla="*/ 168497 h 336232"/>
                <a:gd name="connsiteX7" fmla="*/ 168402 w 336042"/>
                <a:gd name="connsiteY7" fmla="*/ 274892 h 336232"/>
                <a:gd name="connsiteX8" fmla="*/ 274320 w 336042"/>
                <a:gd name="connsiteY8" fmla="*/ 168307 h 336232"/>
                <a:gd name="connsiteX9" fmla="*/ 167831 w 336042"/>
                <a:gd name="connsiteY9" fmla="*/ 61817 h 336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6042" h="336232">
                  <a:moveTo>
                    <a:pt x="167926" y="336233"/>
                  </a:moveTo>
                  <a:cubicBezTo>
                    <a:pt x="74771" y="336233"/>
                    <a:pt x="-190" y="261080"/>
                    <a:pt x="0" y="167735"/>
                  </a:cubicBezTo>
                  <a:cubicBezTo>
                    <a:pt x="191" y="74962"/>
                    <a:pt x="75343" y="0"/>
                    <a:pt x="168021" y="0"/>
                  </a:cubicBezTo>
                  <a:cubicBezTo>
                    <a:pt x="261081" y="95"/>
                    <a:pt x="336233" y="75438"/>
                    <a:pt x="336042" y="168593"/>
                  </a:cubicBezTo>
                  <a:cubicBezTo>
                    <a:pt x="335947" y="261366"/>
                    <a:pt x="260795" y="336137"/>
                    <a:pt x="167926" y="336233"/>
                  </a:cubicBezTo>
                  <a:close/>
                  <a:moveTo>
                    <a:pt x="167831" y="61817"/>
                  </a:moveTo>
                  <a:cubicBezTo>
                    <a:pt x="108776" y="61817"/>
                    <a:pt x="61056" y="109728"/>
                    <a:pt x="61341" y="168497"/>
                  </a:cubicBezTo>
                  <a:cubicBezTo>
                    <a:pt x="61627" y="227362"/>
                    <a:pt x="109824" y="275368"/>
                    <a:pt x="168402" y="274892"/>
                  </a:cubicBezTo>
                  <a:cubicBezTo>
                    <a:pt x="227076" y="274511"/>
                    <a:pt x="274225" y="226981"/>
                    <a:pt x="274320" y="168307"/>
                  </a:cubicBezTo>
                  <a:cubicBezTo>
                    <a:pt x="274416" y="109157"/>
                    <a:pt x="227076" y="61722"/>
                    <a:pt x="167831" y="618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prstClr val="black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66" name="任意多边形: 形状 65"/>
            <p:cNvSpPr/>
            <p:nvPr/>
          </p:nvSpPr>
          <p:spPr>
            <a:xfrm>
              <a:off x="9173" y="3178"/>
              <a:ext cx="222" cy="335"/>
            </a:xfrm>
            <a:custGeom>
              <a:avLst/>
              <a:gdLst>
                <a:gd name="connsiteX0" fmla="*/ 78745 w 200024"/>
                <a:gd name="connsiteY0" fmla="*/ 0 h 301498"/>
                <a:gd name="connsiteX1" fmla="*/ 103606 w 200024"/>
                <a:gd name="connsiteY1" fmla="*/ 17145 h 301498"/>
                <a:gd name="connsiteX2" fmla="*/ 171804 w 200024"/>
                <a:gd name="connsiteY2" fmla="*/ 180880 h 301498"/>
                <a:gd name="connsiteX3" fmla="*/ 196760 w 200024"/>
                <a:gd name="connsiteY3" fmla="*/ 240982 h 301498"/>
                <a:gd name="connsiteX4" fmla="*/ 182092 w 200024"/>
                <a:gd name="connsiteY4" fmla="*/ 277749 h 301498"/>
                <a:gd name="connsiteX5" fmla="*/ 131037 w 200024"/>
                <a:gd name="connsiteY5" fmla="*/ 298894 h 301498"/>
                <a:gd name="connsiteX6" fmla="*/ 96652 w 200024"/>
                <a:gd name="connsiteY6" fmla="*/ 284702 h 301498"/>
                <a:gd name="connsiteX7" fmla="*/ 2736 w 200024"/>
                <a:gd name="connsiteY7" fmla="*/ 59436 h 301498"/>
                <a:gd name="connsiteX8" fmla="*/ 17309 w 200024"/>
                <a:gd name="connsiteY8" fmla="*/ 24479 h 301498"/>
                <a:gd name="connsiteX9" fmla="*/ 68363 w 200024"/>
                <a:gd name="connsiteY9" fmla="*/ 3334 h 301498"/>
                <a:gd name="connsiteX10" fmla="*/ 78745 w 200024"/>
                <a:gd name="connsiteY10" fmla="*/ 0 h 30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024" h="301498">
                  <a:moveTo>
                    <a:pt x="78745" y="0"/>
                  </a:moveTo>
                  <a:cubicBezTo>
                    <a:pt x="91604" y="857"/>
                    <a:pt x="99224" y="6477"/>
                    <a:pt x="103606" y="17145"/>
                  </a:cubicBezTo>
                  <a:cubicBezTo>
                    <a:pt x="126275" y="71723"/>
                    <a:pt x="149040" y="126302"/>
                    <a:pt x="171804" y="180880"/>
                  </a:cubicBezTo>
                  <a:cubicBezTo>
                    <a:pt x="180186" y="200882"/>
                    <a:pt x="188473" y="220885"/>
                    <a:pt x="196760" y="240982"/>
                  </a:cubicBezTo>
                  <a:cubicBezTo>
                    <a:pt x="203999" y="258413"/>
                    <a:pt x="199236" y="270510"/>
                    <a:pt x="182092" y="277749"/>
                  </a:cubicBezTo>
                  <a:cubicBezTo>
                    <a:pt x="165137" y="284893"/>
                    <a:pt x="148087" y="292036"/>
                    <a:pt x="131037" y="298894"/>
                  </a:cubicBezTo>
                  <a:cubicBezTo>
                    <a:pt x="115607" y="305181"/>
                    <a:pt x="103034" y="299942"/>
                    <a:pt x="96652" y="284702"/>
                  </a:cubicBezTo>
                  <a:cubicBezTo>
                    <a:pt x="65315" y="209645"/>
                    <a:pt x="33978" y="134588"/>
                    <a:pt x="2736" y="59436"/>
                  </a:cubicBezTo>
                  <a:cubicBezTo>
                    <a:pt x="-3837" y="43720"/>
                    <a:pt x="1593" y="31147"/>
                    <a:pt x="17309" y="24479"/>
                  </a:cubicBezTo>
                  <a:cubicBezTo>
                    <a:pt x="34263" y="17335"/>
                    <a:pt x="51313" y="10287"/>
                    <a:pt x="68363" y="3334"/>
                  </a:cubicBezTo>
                  <a:cubicBezTo>
                    <a:pt x="72078" y="1810"/>
                    <a:pt x="76078" y="857"/>
                    <a:pt x="7874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prstClr val="black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67" name="任意多边形: 形状 66"/>
            <p:cNvSpPr/>
            <p:nvPr/>
          </p:nvSpPr>
          <p:spPr>
            <a:xfrm>
              <a:off x="9574" y="2992"/>
              <a:ext cx="137" cy="129"/>
            </a:xfrm>
            <a:custGeom>
              <a:avLst/>
              <a:gdLst>
                <a:gd name="connsiteX0" fmla="*/ 40291 w 123158"/>
                <a:gd name="connsiteY0" fmla="*/ 0 h 116204"/>
                <a:gd name="connsiteX1" fmla="*/ 123158 w 123158"/>
                <a:gd name="connsiteY1" fmla="*/ 41434 h 116204"/>
                <a:gd name="connsiteX2" fmla="*/ 80010 w 123158"/>
                <a:gd name="connsiteY2" fmla="*/ 116205 h 116204"/>
                <a:gd name="connsiteX3" fmla="*/ 60198 w 123158"/>
                <a:gd name="connsiteY3" fmla="*/ 58102 h 116204"/>
                <a:gd name="connsiteX4" fmla="*/ 0 w 123158"/>
                <a:gd name="connsiteY4" fmla="*/ 70009 h 116204"/>
                <a:gd name="connsiteX5" fmla="*/ 40291 w 123158"/>
                <a:gd name="connsiteY5" fmla="*/ 0 h 116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158" h="116204">
                  <a:moveTo>
                    <a:pt x="40291" y="0"/>
                  </a:moveTo>
                  <a:cubicBezTo>
                    <a:pt x="64961" y="20574"/>
                    <a:pt x="91821" y="33909"/>
                    <a:pt x="123158" y="41434"/>
                  </a:cubicBezTo>
                  <a:cubicBezTo>
                    <a:pt x="108871" y="66294"/>
                    <a:pt x="95060" y="90106"/>
                    <a:pt x="80010" y="116205"/>
                  </a:cubicBezTo>
                  <a:cubicBezTo>
                    <a:pt x="72962" y="95441"/>
                    <a:pt x="66675" y="77152"/>
                    <a:pt x="60198" y="58102"/>
                  </a:cubicBezTo>
                  <a:cubicBezTo>
                    <a:pt x="40862" y="61913"/>
                    <a:pt x="21812" y="65722"/>
                    <a:pt x="0" y="70009"/>
                  </a:cubicBezTo>
                  <a:cubicBezTo>
                    <a:pt x="14002" y="45625"/>
                    <a:pt x="26765" y="23431"/>
                    <a:pt x="4029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prstClr val="black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9802" y="2992"/>
              <a:ext cx="135" cy="129"/>
            </a:xfrm>
            <a:custGeom>
              <a:avLst/>
              <a:gdLst>
                <a:gd name="connsiteX0" fmla="*/ 82677 w 121824"/>
                <a:gd name="connsiteY0" fmla="*/ 0 h 116109"/>
                <a:gd name="connsiteX1" fmla="*/ 120301 w 121824"/>
                <a:gd name="connsiteY1" fmla="*/ 65342 h 116109"/>
                <a:gd name="connsiteX2" fmla="*/ 121825 w 121824"/>
                <a:gd name="connsiteY2" fmla="*/ 69723 h 116109"/>
                <a:gd name="connsiteX3" fmla="*/ 62865 w 121824"/>
                <a:gd name="connsiteY3" fmla="*/ 58007 h 116109"/>
                <a:gd name="connsiteX4" fmla="*/ 43053 w 121824"/>
                <a:gd name="connsiteY4" fmla="*/ 116110 h 116109"/>
                <a:gd name="connsiteX5" fmla="*/ 0 w 121824"/>
                <a:gd name="connsiteY5" fmla="*/ 41624 h 116109"/>
                <a:gd name="connsiteX6" fmla="*/ 82677 w 121824"/>
                <a:gd name="connsiteY6" fmla="*/ 0 h 116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824" h="116109">
                  <a:moveTo>
                    <a:pt x="82677" y="0"/>
                  </a:moveTo>
                  <a:cubicBezTo>
                    <a:pt x="95726" y="22669"/>
                    <a:pt x="108013" y="44005"/>
                    <a:pt x="120301" y="65342"/>
                  </a:cubicBezTo>
                  <a:cubicBezTo>
                    <a:pt x="120777" y="66199"/>
                    <a:pt x="120968" y="67246"/>
                    <a:pt x="121825" y="69723"/>
                  </a:cubicBezTo>
                  <a:cubicBezTo>
                    <a:pt x="101727" y="65722"/>
                    <a:pt x="82772" y="62008"/>
                    <a:pt x="62865" y="58007"/>
                  </a:cubicBezTo>
                  <a:cubicBezTo>
                    <a:pt x="56483" y="76771"/>
                    <a:pt x="50102" y="95250"/>
                    <a:pt x="43053" y="116110"/>
                  </a:cubicBezTo>
                  <a:cubicBezTo>
                    <a:pt x="28194" y="90297"/>
                    <a:pt x="14383" y="66580"/>
                    <a:pt x="0" y="41624"/>
                  </a:cubicBezTo>
                  <a:cubicBezTo>
                    <a:pt x="30956" y="33909"/>
                    <a:pt x="58103" y="20669"/>
                    <a:pt x="8267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prstClr val="black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69" name="任意多边形: 形状 68"/>
            <p:cNvSpPr/>
            <p:nvPr/>
          </p:nvSpPr>
          <p:spPr>
            <a:xfrm>
              <a:off x="9663" y="2737"/>
              <a:ext cx="186" cy="186"/>
            </a:xfrm>
            <a:custGeom>
              <a:avLst/>
              <a:gdLst>
                <a:gd name="connsiteX0" fmla="*/ 83821 w 167355"/>
                <a:gd name="connsiteY0" fmla="*/ 0 h 167357"/>
                <a:gd name="connsiteX1" fmla="*/ 167355 w 167355"/>
                <a:gd name="connsiteY1" fmla="*/ 83820 h 167357"/>
                <a:gd name="connsiteX2" fmla="*/ 84106 w 167355"/>
                <a:gd name="connsiteY2" fmla="*/ 167354 h 167357"/>
                <a:gd name="connsiteX3" fmla="*/ 1 w 167355"/>
                <a:gd name="connsiteY3" fmla="*/ 83725 h 167357"/>
                <a:gd name="connsiteX4" fmla="*/ 83821 w 167355"/>
                <a:gd name="connsiteY4" fmla="*/ 0 h 167357"/>
                <a:gd name="connsiteX5" fmla="*/ 60580 w 167355"/>
                <a:gd name="connsiteY5" fmla="*/ 98584 h 167357"/>
                <a:gd name="connsiteX6" fmla="*/ 45244 w 167355"/>
                <a:gd name="connsiteY6" fmla="*/ 75914 h 167357"/>
                <a:gd name="connsiteX7" fmla="*/ 27528 w 167355"/>
                <a:gd name="connsiteY7" fmla="*/ 70294 h 167357"/>
                <a:gd name="connsiteX8" fmla="*/ 26099 w 167355"/>
                <a:gd name="connsiteY8" fmla="*/ 88201 h 167357"/>
                <a:gd name="connsiteX9" fmla="*/ 46959 w 167355"/>
                <a:gd name="connsiteY9" fmla="*/ 119253 h 167357"/>
                <a:gd name="connsiteX10" fmla="*/ 67247 w 167355"/>
                <a:gd name="connsiteY10" fmla="*/ 122396 h 167357"/>
                <a:gd name="connsiteX11" fmla="*/ 108395 w 167355"/>
                <a:gd name="connsiteY11" fmla="*/ 89154 h 167357"/>
                <a:gd name="connsiteX12" fmla="*/ 132970 w 167355"/>
                <a:gd name="connsiteY12" fmla="*/ 69151 h 167357"/>
                <a:gd name="connsiteX13" fmla="*/ 135827 w 167355"/>
                <a:gd name="connsiteY13" fmla="*/ 52102 h 167357"/>
                <a:gd name="connsiteX14" fmla="*/ 118492 w 167355"/>
                <a:gd name="connsiteY14" fmla="*/ 51626 h 167357"/>
                <a:gd name="connsiteX15" fmla="*/ 114682 w 167355"/>
                <a:gd name="connsiteY15" fmla="*/ 54673 h 167357"/>
                <a:gd name="connsiteX16" fmla="*/ 60580 w 167355"/>
                <a:gd name="connsiteY16" fmla="*/ 98584 h 167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355" h="167357">
                  <a:moveTo>
                    <a:pt x="83821" y="0"/>
                  </a:moveTo>
                  <a:cubicBezTo>
                    <a:pt x="130303" y="0"/>
                    <a:pt x="167450" y="37338"/>
                    <a:pt x="167355" y="83820"/>
                  </a:cubicBezTo>
                  <a:cubicBezTo>
                    <a:pt x="167260" y="129921"/>
                    <a:pt x="130303" y="166973"/>
                    <a:pt x="84106" y="167354"/>
                  </a:cubicBezTo>
                  <a:cubicBezTo>
                    <a:pt x="38101" y="167735"/>
                    <a:pt x="191" y="130016"/>
                    <a:pt x="1" y="83725"/>
                  </a:cubicBezTo>
                  <a:cubicBezTo>
                    <a:pt x="-190" y="37528"/>
                    <a:pt x="37434" y="0"/>
                    <a:pt x="83821" y="0"/>
                  </a:cubicBezTo>
                  <a:close/>
                  <a:moveTo>
                    <a:pt x="60580" y="98584"/>
                  </a:moveTo>
                  <a:cubicBezTo>
                    <a:pt x="55151" y="90583"/>
                    <a:pt x="50197" y="83249"/>
                    <a:pt x="45244" y="75914"/>
                  </a:cubicBezTo>
                  <a:cubicBezTo>
                    <a:pt x="39910" y="68199"/>
                    <a:pt x="33529" y="66199"/>
                    <a:pt x="27528" y="70294"/>
                  </a:cubicBezTo>
                  <a:cubicBezTo>
                    <a:pt x="21718" y="74390"/>
                    <a:pt x="21146" y="80677"/>
                    <a:pt x="26099" y="88201"/>
                  </a:cubicBezTo>
                  <a:cubicBezTo>
                    <a:pt x="32957" y="98584"/>
                    <a:pt x="39910" y="108966"/>
                    <a:pt x="46959" y="119253"/>
                  </a:cubicBezTo>
                  <a:cubicBezTo>
                    <a:pt x="53055" y="128206"/>
                    <a:pt x="58865" y="129159"/>
                    <a:pt x="67247" y="122396"/>
                  </a:cubicBezTo>
                  <a:cubicBezTo>
                    <a:pt x="81058" y="111442"/>
                    <a:pt x="94679" y="100203"/>
                    <a:pt x="108395" y="89154"/>
                  </a:cubicBezTo>
                  <a:cubicBezTo>
                    <a:pt x="116587" y="82487"/>
                    <a:pt x="124873" y="75914"/>
                    <a:pt x="132970" y="69151"/>
                  </a:cubicBezTo>
                  <a:cubicBezTo>
                    <a:pt x="139066" y="64008"/>
                    <a:pt x="140113" y="57245"/>
                    <a:pt x="135827" y="52102"/>
                  </a:cubicBezTo>
                  <a:cubicBezTo>
                    <a:pt x="131446" y="46768"/>
                    <a:pt x="125254" y="46577"/>
                    <a:pt x="118492" y="51626"/>
                  </a:cubicBezTo>
                  <a:cubicBezTo>
                    <a:pt x="117158" y="52578"/>
                    <a:pt x="116015" y="53721"/>
                    <a:pt x="114682" y="54673"/>
                  </a:cubicBezTo>
                  <a:cubicBezTo>
                    <a:pt x="96965" y="69151"/>
                    <a:pt x="79058" y="83629"/>
                    <a:pt x="60580" y="985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prstClr val="black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6450808" y="1287896"/>
            <a:ext cx="904094" cy="270523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4500" b="1">
                <a:gradFill flip="none" rotWithShape="1">
                  <a:gsLst>
                    <a:gs pos="0">
                      <a:srgbClr val="F8AE59"/>
                    </a:gs>
                    <a:gs pos="100000">
                      <a:srgbClr val="F69550"/>
                    </a:gs>
                  </a:gsLst>
                  <a:lin ang="3600000" scaled="0"/>
                </a:gradFill>
                <a:ea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1219300" hangingPunct="0">
              <a:defRPr/>
            </a:pPr>
            <a:r>
              <a:rPr lang="zh-CN" altLang="en-US" sz="1758" kern="0" dirty="0">
                <a:latin typeface="FZLanTingHeiS-R-GB"/>
                <a:sym typeface="FZLanTingHeiS-R-GB"/>
              </a:rPr>
              <a:t>实践效果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6450808" y="4633703"/>
            <a:ext cx="904094" cy="270523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4500" b="1">
                <a:gradFill flip="none" rotWithShape="1">
                  <a:gsLst>
                    <a:gs pos="0">
                      <a:srgbClr val="F8AE59"/>
                    </a:gs>
                    <a:gs pos="100000">
                      <a:srgbClr val="F69550"/>
                    </a:gs>
                  </a:gsLst>
                  <a:lin ang="3600000" scaled="0"/>
                </a:gradFill>
                <a:ea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1219300" hangingPunct="0">
              <a:defRPr/>
            </a:pPr>
            <a:r>
              <a:rPr lang="zh-CN" altLang="en-US" sz="1758" kern="0" dirty="0">
                <a:latin typeface="FZLanTingHeiS-R-GB"/>
                <a:sym typeface="FZLanTingHeiS-R-GB"/>
              </a:rPr>
              <a:t>战略意义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6229060" y="5698847"/>
            <a:ext cx="2797158" cy="2984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3500">
                <a:solidFill>
                  <a:srgbClr val="1C2D4E"/>
                </a:solidFill>
                <a:latin typeface="Source Han Sans CN Regular"/>
                <a:ea typeface="Source Han Sans CN Regular"/>
                <a:cs typeface="Source Han Sans CN Regular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defTabSz="321503" hangingPunct="0">
              <a:lnSpc>
                <a:spcPts val="1231"/>
              </a:lnSpc>
              <a:defRPr/>
            </a:pPr>
            <a:r>
              <a:rPr lang="en-US" altLang="zh-CN" sz="879" kern="0" dirty="0" err="1">
                <a:sym typeface="FZLanTingHeiS-R-GB"/>
              </a:rPr>
              <a:t>eg</a:t>
            </a:r>
            <a:r>
              <a:rPr lang="en-US" altLang="zh-CN" sz="879" kern="0" dirty="0">
                <a:sym typeface="FZLanTingHeiS-R-GB"/>
              </a:rPr>
              <a:t>: </a:t>
            </a:r>
            <a:r>
              <a:rPr lang="zh-CN" altLang="en-US" sz="879" kern="0" dirty="0">
                <a:sym typeface="FZLanTingHeiS-R-GB"/>
              </a:rPr>
              <a:t>提供各项目、各组织在业务招待、出差的花费成本，用于投入产出决策及预算风险；</a:t>
            </a:r>
          </a:p>
        </p:txBody>
      </p:sp>
      <p:sp>
        <p:nvSpPr>
          <p:cNvPr id="167" name="矩形 10"/>
          <p:cNvSpPr/>
          <p:nvPr/>
        </p:nvSpPr>
        <p:spPr>
          <a:xfrm>
            <a:off x="2315841" y="3540354"/>
            <a:ext cx="3109697" cy="1264987"/>
          </a:xfrm>
          <a:prstGeom prst="rect">
            <a:avLst/>
          </a:prstGeom>
          <a:noFill/>
          <a:ln w="12700" cap="flat" cmpd="sng" algn="ctr">
            <a:noFill/>
            <a:prstDash val="lgDash"/>
            <a:miter lim="800000"/>
          </a:ln>
          <a:effectLst/>
        </p:spPr>
        <p:txBody>
          <a:bodyPr lIns="0" tIns="35396" rIns="0" bIns="35396" rtlCol="0" anchor="t" anchorCtr="0"/>
          <a:lstStyle/>
          <a:p>
            <a:pPr algn="ctr" defTabSz="899583">
              <a:defRPr/>
            </a:pPr>
            <a:endParaRPr lang="zh-CN" altLang="en-US" sz="984" kern="0" dirty="0">
              <a:solidFill>
                <a:srgbClr val="1D1D1A"/>
              </a:solidFill>
              <a:latin typeface="微软雅黑" panose="020B0503020204020204" charset="-122"/>
              <a:sym typeface="FZLanTingHeiS-R-GB"/>
            </a:endParaRPr>
          </a:p>
        </p:txBody>
      </p:sp>
      <p:sp>
        <p:nvSpPr>
          <p:cNvPr id="184" name="矩形 10"/>
          <p:cNvSpPr/>
          <p:nvPr/>
        </p:nvSpPr>
        <p:spPr>
          <a:xfrm>
            <a:off x="776417" y="3557940"/>
            <a:ext cx="1469085" cy="1264987"/>
          </a:xfrm>
          <a:prstGeom prst="rect">
            <a:avLst/>
          </a:prstGeom>
          <a:noFill/>
          <a:ln w="12700" cap="flat" cmpd="sng" algn="ctr">
            <a:noFill/>
            <a:prstDash val="lgDash"/>
            <a:miter lim="800000"/>
          </a:ln>
          <a:effectLst/>
        </p:spPr>
        <p:txBody>
          <a:bodyPr lIns="0" tIns="35396" rIns="0" bIns="35396" rtlCol="0" anchor="t" anchorCtr="0"/>
          <a:lstStyle/>
          <a:p>
            <a:pPr algn="ctr" defTabSz="899583">
              <a:defRPr/>
            </a:pPr>
            <a:endParaRPr lang="zh-CN" altLang="en-US" sz="422" kern="0" dirty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2073342" y="5450197"/>
            <a:ext cx="884166" cy="160540"/>
          </a:xfrm>
          <a:prstGeom prst="rect">
            <a:avLst/>
          </a:prstGeom>
          <a:ln w="3175">
            <a:miter lim="400000"/>
          </a:ln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2558542" hangingPunct="1">
              <a:defRPr sz="2500">
                <a:solidFill>
                  <a:srgbClr val="1C2D4E"/>
                </a:solidFill>
                <a:latin typeface="微软雅黑" panose="020B0503020204020204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899583">
              <a:defRPr/>
            </a:pPr>
            <a:r>
              <a:rPr lang="zh-CN" altLang="en-US" sz="879" kern="0" dirty="0">
                <a:sym typeface="FZLanTingHeiS-R-GB"/>
              </a:rPr>
              <a:t>内容识别</a:t>
            </a:r>
          </a:p>
        </p:txBody>
      </p:sp>
      <p:sp>
        <p:nvSpPr>
          <p:cNvPr id="141" name="文本框 140"/>
          <p:cNvSpPr txBox="1"/>
          <p:nvPr/>
        </p:nvSpPr>
        <p:spPr>
          <a:xfrm>
            <a:off x="3370882" y="5440573"/>
            <a:ext cx="773105" cy="160540"/>
          </a:xfrm>
          <a:prstGeom prst="rect">
            <a:avLst/>
          </a:prstGeom>
          <a:ln w="3175">
            <a:miter lim="400000"/>
          </a:ln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2558542" hangingPunct="1">
              <a:defRPr sz="2500">
                <a:solidFill>
                  <a:srgbClr val="1C2D4E"/>
                </a:solidFill>
                <a:latin typeface="微软雅黑" panose="020B0503020204020204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899583">
              <a:defRPr/>
            </a:pPr>
            <a:r>
              <a:rPr lang="zh-CN" altLang="en-US" sz="879" b="1" kern="0" dirty="0">
                <a:sym typeface="FZLanTingHeiS-R-GB"/>
              </a:rPr>
              <a:t>后处理</a:t>
            </a:r>
          </a:p>
        </p:txBody>
      </p:sp>
      <p:sp>
        <p:nvSpPr>
          <p:cNvPr id="143" name="文本框 142"/>
          <p:cNvSpPr txBox="1"/>
          <p:nvPr/>
        </p:nvSpPr>
        <p:spPr>
          <a:xfrm>
            <a:off x="4223530" y="5449815"/>
            <a:ext cx="1265625" cy="160540"/>
          </a:xfrm>
          <a:prstGeom prst="rect">
            <a:avLst/>
          </a:prstGeom>
          <a:ln w="3175">
            <a:miter lim="400000"/>
          </a:ln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2558542" hangingPunct="1">
              <a:defRPr sz="2500">
                <a:solidFill>
                  <a:srgbClr val="1C2D4E"/>
                </a:solidFill>
                <a:latin typeface="微软雅黑" panose="020B0503020204020204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899583">
              <a:defRPr/>
            </a:pPr>
            <a:r>
              <a:rPr lang="zh-CN" altLang="en-US" sz="879" kern="0" dirty="0">
                <a:sym typeface="FZLanTingHeiS-R-GB"/>
              </a:rPr>
              <a:t>接口适配、逻辑处理</a:t>
            </a:r>
          </a:p>
        </p:txBody>
      </p:sp>
      <p:sp>
        <p:nvSpPr>
          <p:cNvPr id="147" name="矩形 146"/>
          <p:cNvSpPr/>
          <p:nvPr/>
        </p:nvSpPr>
        <p:spPr>
          <a:xfrm>
            <a:off x="2998761" y="4277583"/>
            <a:ext cx="652460" cy="160540"/>
          </a:xfrm>
          <a:prstGeom prst="rect">
            <a:avLst/>
          </a:prstGeom>
          <a:ln w="3175">
            <a:miter lim="400000"/>
          </a:ln>
        </p:spPr>
        <p:txBody>
          <a:bodyPr wrap="square" lIns="12501" tIns="12501" rIns="12501" bIns="12501" anchor="ctr">
            <a:spAutoFit/>
          </a:bodyPr>
          <a:lstStyle/>
          <a:p>
            <a:pPr algn="ctr" defTabSz="899583">
              <a:defRPr/>
            </a:pPr>
            <a:r>
              <a:rPr lang="en-US" altLang="zh-CN" sz="879" b="1" kern="0" dirty="0" err="1">
                <a:solidFill>
                  <a:srgbClr val="1C2D4E"/>
                </a:solidFill>
                <a:latin typeface="FZLanTingHeiS-R-GB"/>
                <a:ea typeface="Source Han Sans CN" charset="-122"/>
                <a:sym typeface="FZLanTingHeiS-R-GB"/>
              </a:rPr>
              <a:t>sysCata</a:t>
            </a:r>
            <a:endParaRPr lang="zh-CN" altLang="en-US" sz="879" b="1" kern="0" dirty="0">
              <a:solidFill>
                <a:srgbClr val="1C2D4E"/>
              </a:solidFill>
              <a:latin typeface="FZLanTingHeiS-R-GB"/>
              <a:ea typeface="Source Han Sans CN" charset="-122"/>
              <a:sym typeface="FZLanTingHeiS-R-GB"/>
            </a:endParaRPr>
          </a:p>
        </p:txBody>
      </p:sp>
      <p:sp>
        <p:nvSpPr>
          <p:cNvPr id="2" name="用算力跨越空间">
            <a:extLst>
              <a:ext uri="{FF2B5EF4-FFF2-40B4-BE49-F238E27FC236}">
                <a16:creationId xmlns:a16="http://schemas.microsoft.com/office/drawing/2014/main" id="{CF7530FC-F96D-2843-EB77-E981BC1597AF}"/>
              </a:ext>
            </a:extLst>
          </p:cNvPr>
          <p:cNvSpPr txBox="1"/>
          <p:nvPr/>
        </p:nvSpPr>
        <p:spPr>
          <a:xfrm>
            <a:off x="1101311" y="524939"/>
            <a:ext cx="9989378" cy="4039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501" tIns="12501" rIns="12501" bIns="12501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1733930">
              <a:defRPr sz="7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1pPr>
          </a:lstStyle>
          <a:p>
            <a:pPr algn="ctr" defTabSz="609650" hangingPunct="0">
              <a:defRPr/>
            </a:pPr>
            <a:r>
              <a:rPr lang="zh-CN" altLang="en-US" sz="2461" kern="0" dirty="0">
                <a:sym typeface="FZLanTingHeiS-R-GB"/>
              </a:rPr>
              <a:t>易开发：</a:t>
            </a:r>
            <a:r>
              <a:rPr lang="zh-CN" altLang="en-US" sz="2461" kern="0" dirty="0">
                <a:sym typeface="微软雅黑" panose="020B0503020204020204" charset="-122"/>
              </a:rPr>
              <a:t>华鲲振宇</a:t>
            </a:r>
            <a:r>
              <a:rPr lang="en-US" altLang="zh-CN" sz="2461" kern="0" dirty="0">
                <a:sym typeface="微软雅黑" panose="020B0503020204020204" charset="-122"/>
              </a:rPr>
              <a:t>AI</a:t>
            </a:r>
            <a:r>
              <a:rPr lang="zh-CN" altLang="en-US" sz="2461" kern="0" dirty="0">
                <a:sym typeface="微软雅黑" panose="020B0503020204020204" charset="-122"/>
              </a:rPr>
              <a:t>应用优秀实践</a:t>
            </a:r>
            <a:r>
              <a:rPr lang="en-US" altLang="zh-CN" sz="2461" kern="0" dirty="0">
                <a:sym typeface="微软雅黑" panose="020B0503020204020204" charset="-122"/>
              </a:rPr>
              <a:t>-</a:t>
            </a:r>
            <a:r>
              <a:rPr lang="zh-CN" altLang="en-US" sz="2461" kern="0" dirty="0">
                <a:sym typeface="微软雅黑" panose="020B0503020204020204" charset="-122"/>
              </a:rPr>
              <a:t>财务数字员工</a:t>
            </a:r>
            <a:r>
              <a:rPr lang="en-US" altLang="zh-CN" sz="2461" kern="0" dirty="0">
                <a:sym typeface="微软雅黑" panose="020B0503020204020204" charset="-122"/>
              </a:rPr>
              <a:t> - </a:t>
            </a:r>
            <a:r>
              <a:rPr lang="zh-CN" altLang="en-US" sz="2461" kern="0" dirty="0">
                <a:sym typeface="微软雅黑" panose="020B0503020204020204" charset="-122"/>
              </a:rPr>
              <a:t>差旅审核</a:t>
            </a:r>
            <a:endParaRPr lang="zh-CN" altLang="en-US" sz="2461" kern="0" dirty="0">
              <a:sym typeface="FZLanTingHeiS-R-GB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94968441-7C67-7221-5C66-B9501CC9A01E}"/>
              </a:ext>
            </a:extLst>
          </p:cNvPr>
          <p:cNvSpPr/>
          <p:nvPr/>
        </p:nvSpPr>
        <p:spPr>
          <a:xfrm>
            <a:off x="1215926" y="2796223"/>
            <a:ext cx="1265625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lang="en-US" altLang="zh-CN" sz="422" kern="0" dirty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18" name="数字经济持续保持高位增长…">
            <a:extLst>
              <a:ext uri="{FF2B5EF4-FFF2-40B4-BE49-F238E27FC236}">
                <a16:creationId xmlns:a16="http://schemas.microsoft.com/office/drawing/2014/main" id="{A72D60B7-1A52-30B7-10D7-78030BF0525E}"/>
              </a:ext>
            </a:extLst>
          </p:cNvPr>
          <p:cNvSpPr txBox="1"/>
          <p:nvPr/>
        </p:nvSpPr>
        <p:spPr>
          <a:xfrm>
            <a:off x="1342489" y="2842516"/>
            <a:ext cx="1012500" cy="1605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2500">
                <a:solidFill>
                  <a:srgbClr val="1C2D4E"/>
                </a:solidFill>
                <a:latin typeface="Source Han Sans CN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321503" hangingPunct="0">
              <a:defRPr/>
            </a:pPr>
            <a:r>
              <a:rPr lang="en-US" altLang="zh-CN" sz="879" b="1" kern="0" dirty="0">
                <a:sym typeface="FZLanTingHeiS-R-GB"/>
              </a:rPr>
              <a:t>Web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4FC0C04-EFAB-D1D4-7CBF-0E17ACA80739}"/>
              </a:ext>
            </a:extLst>
          </p:cNvPr>
          <p:cNvSpPr txBox="1"/>
          <p:nvPr/>
        </p:nvSpPr>
        <p:spPr>
          <a:xfrm>
            <a:off x="2939957" y="2597936"/>
            <a:ext cx="538609" cy="162352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2500">
                <a:solidFill>
                  <a:srgbClr val="1C2D4E"/>
                </a:solidFill>
                <a:latin typeface="Source Han Sans CN Regular"/>
                <a:ea typeface="Source Han Sans CN Regular"/>
                <a:cs typeface="Source Han Sans CN Regular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321503" hangingPunct="0">
              <a:defRPr/>
            </a:pPr>
            <a:r>
              <a:rPr lang="zh-CN" altLang="en-US" sz="1055" b="1" kern="0" dirty="0">
                <a:sym typeface="FZLanTingHeiS-R-GB"/>
              </a:rPr>
              <a:t>交互窗口</a:t>
            </a:r>
          </a:p>
        </p:txBody>
      </p:sp>
      <p:sp>
        <p:nvSpPr>
          <p:cNvPr id="23" name="数字经济持续保持高位增长…">
            <a:extLst>
              <a:ext uri="{FF2B5EF4-FFF2-40B4-BE49-F238E27FC236}">
                <a16:creationId xmlns:a16="http://schemas.microsoft.com/office/drawing/2014/main" id="{066628FD-DC2E-D5EF-C03E-9A6759C62BA4}"/>
              </a:ext>
            </a:extLst>
          </p:cNvPr>
          <p:cNvSpPr txBox="1"/>
          <p:nvPr/>
        </p:nvSpPr>
        <p:spPr>
          <a:xfrm>
            <a:off x="2195221" y="2253146"/>
            <a:ext cx="2025000" cy="2687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442786">
              <a:defRPr sz="4500" b="1">
                <a:gradFill flip="none" rotWithShape="1">
                  <a:gsLst>
                    <a:gs pos="0">
                      <a:srgbClr val="F8AE59"/>
                    </a:gs>
                    <a:gs pos="100000">
                      <a:srgbClr val="F69550"/>
                    </a:gs>
                  </a:gsLst>
                  <a:lin ang="3600000" scaled="0"/>
                </a:gradFill>
                <a:latin typeface="Source Han Sans CN" charset="-122"/>
                <a:ea typeface="Source Han Sans CN" charset="-122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546748" hangingPunct="0">
              <a:defRPr/>
            </a:pPr>
            <a:r>
              <a:rPr lang="en-US" altLang="zh-CN" sz="1582" kern="0" dirty="0" err="1">
                <a:gradFill flip="none" rotWithShape="1">
                  <a:gsLst>
                    <a:gs pos="0">
                      <a:srgbClr val="75DFFF"/>
                    </a:gs>
                    <a:gs pos="99000">
                      <a:srgbClr val="3F86FF"/>
                    </a:gs>
                  </a:gsLst>
                  <a:lin ang="3600000" scaled="0"/>
                </a:gradFill>
                <a:latin typeface="Source Han Sans CN Bold Bold"/>
                <a:ea typeface="+mn-ea"/>
                <a:cs typeface="+mn-cs"/>
                <a:sym typeface="FZLanTingHeiS-R-GB"/>
              </a:rPr>
              <a:t>HuaKun</a:t>
            </a:r>
            <a:r>
              <a:rPr lang="en-US" altLang="zh-CN" sz="1582" kern="0" dirty="0">
                <a:gradFill flip="none" rotWithShape="1">
                  <a:gsLst>
                    <a:gs pos="0">
                      <a:srgbClr val="75DFFF"/>
                    </a:gs>
                    <a:gs pos="99000">
                      <a:srgbClr val="3F86FF"/>
                    </a:gs>
                  </a:gsLst>
                  <a:lin ang="3600000" scaled="0"/>
                </a:gradFill>
                <a:latin typeface="Source Han Sans CN Bold Bold"/>
                <a:ea typeface="+mn-ea"/>
                <a:cs typeface="+mn-cs"/>
                <a:sym typeface="FZLanTingHeiS-R-GB"/>
              </a:rPr>
              <a:t> Copilot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ABB7BBB0-0D70-71DC-4688-D3859E649430}"/>
              </a:ext>
            </a:extLst>
          </p:cNvPr>
          <p:cNvSpPr/>
          <p:nvPr/>
        </p:nvSpPr>
        <p:spPr>
          <a:xfrm>
            <a:off x="2591098" y="2796223"/>
            <a:ext cx="1265625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lang="en-US" altLang="zh-CN" sz="422" kern="0" dirty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26" name="数字经济持续保持高位增长…">
            <a:extLst>
              <a:ext uri="{FF2B5EF4-FFF2-40B4-BE49-F238E27FC236}">
                <a16:creationId xmlns:a16="http://schemas.microsoft.com/office/drawing/2014/main" id="{47C696D4-062C-AC19-9C9A-E19B48EBC78D}"/>
              </a:ext>
            </a:extLst>
          </p:cNvPr>
          <p:cNvSpPr txBox="1"/>
          <p:nvPr/>
        </p:nvSpPr>
        <p:spPr>
          <a:xfrm>
            <a:off x="2717661" y="2842516"/>
            <a:ext cx="1012500" cy="1605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2500">
                <a:solidFill>
                  <a:srgbClr val="1C2D4E"/>
                </a:solidFill>
                <a:latin typeface="Source Han Sans CN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899583">
              <a:defRPr/>
            </a:pPr>
            <a:r>
              <a:rPr lang="en-US" altLang="zh-CN" sz="879" b="1" kern="0" dirty="0">
                <a:latin typeface="微软雅黑" panose="020B0503020204020204" charset="-122"/>
                <a:sym typeface="+mn-ea"/>
              </a:rPr>
              <a:t>IT</a:t>
            </a:r>
            <a:r>
              <a:rPr lang="zh-CN" altLang="en-US" sz="879" b="1" kern="0" dirty="0">
                <a:latin typeface="微软雅黑" panose="020B0503020204020204" charset="-122"/>
                <a:sym typeface="+mn-ea"/>
              </a:rPr>
              <a:t>系统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98EBD3A8-3F2F-A3A6-6819-37646DB53EC5}"/>
              </a:ext>
            </a:extLst>
          </p:cNvPr>
          <p:cNvSpPr/>
          <p:nvPr/>
        </p:nvSpPr>
        <p:spPr>
          <a:xfrm>
            <a:off x="3966270" y="2796223"/>
            <a:ext cx="1265625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lang="en-US" altLang="zh-CN" sz="422" kern="0" dirty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28" name="数字经济持续保持高位增长…">
            <a:extLst>
              <a:ext uri="{FF2B5EF4-FFF2-40B4-BE49-F238E27FC236}">
                <a16:creationId xmlns:a16="http://schemas.microsoft.com/office/drawing/2014/main" id="{2EBF151A-DA4F-110B-43D7-293E74BC415A}"/>
              </a:ext>
            </a:extLst>
          </p:cNvPr>
          <p:cNvSpPr txBox="1"/>
          <p:nvPr/>
        </p:nvSpPr>
        <p:spPr>
          <a:xfrm>
            <a:off x="4092832" y="2842516"/>
            <a:ext cx="1012500" cy="1605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2500">
                <a:solidFill>
                  <a:srgbClr val="1C2D4E"/>
                </a:solidFill>
                <a:latin typeface="Source Han Sans CN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899583">
              <a:defRPr/>
            </a:pPr>
            <a:r>
              <a:rPr lang="zh-CN" altLang="en-US" sz="879" b="1" kern="0" dirty="0">
                <a:latin typeface="微软雅黑" panose="020B0503020204020204" charset="-122"/>
                <a:sym typeface="+mn-ea"/>
              </a:rPr>
              <a:t>企业通讯</a:t>
            </a:r>
          </a:p>
        </p:txBody>
      </p:sp>
      <p:sp>
        <p:nvSpPr>
          <p:cNvPr id="36" name="数字经济持续保持高位增长…">
            <a:extLst>
              <a:ext uri="{FF2B5EF4-FFF2-40B4-BE49-F238E27FC236}">
                <a16:creationId xmlns:a16="http://schemas.microsoft.com/office/drawing/2014/main" id="{633775F6-17DC-D6E3-5C18-F9B01775B87B}"/>
              </a:ext>
            </a:extLst>
          </p:cNvPr>
          <p:cNvSpPr txBox="1"/>
          <p:nvPr/>
        </p:nvSpPr>
        <p:spPr>
          <a:xfrm>
            <a:off x="1912666" y="3271952"/>
            <a:ext cx="2593190" cy="1875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442786">
              <a:defRPr sz="3600" b="1">
                <a:gradFill flip="none" rotWithShape="1">
                  <a:gsLst>
                    <a:gs pos="0">
                      <a:srgbClr val="F8AE59"/>
                    </a:gs>
                    <a:gs pos="100000">
                      <a:srgbClr val="F69550"/>
                    </a:gs>
                  </a:gsLst>
                  <a:lin ang="3600000" scaled="0"/>
                </a:gradFill>
                <a:latin typeface="Source Han Sans CN" charset="-122"/>
                <a:ea typeface="Source Han Sans CN" charset="-122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155684" hangingPunct="0">
              <a:defRPr/>
            </a:pPr>
            <a:r>
              <a:rPr lang="en-US" altLang="zh-CN" sz="1055" kern="0" dirty="0" err="1">
                <a:solidFill>
                  <a:srgbClr val="1C2D4E"/>
                </a:solidFill>
                <a:sym typeface="+mn-ea"/>
              </a:rPr>
              <a:t>openEuler</a:t>
            </a:r>
            <a:r>
              <a:rPr lang="en-US" altLang="zh-CN" sz="1055" kern="0" dirty="0">
                <a:solidFill>
                  <a:srgbClr val="1C2D4E"/>
                </a:solidFill>
                <a:sym typeface="+mn-ea"/>
              </a:rPr>
              <a:t> Copilot System</a:t>
            </a:r>
            <a:endParaRPr lang="zh-CN" altLang="en-US" sz="1055" kern="0" dirty="0">
              <a:solidFill>
                <a:srgbClr val="1C2D4E"/>
              </a:solidFill>
              <a:sym typeface="FZLanTingHeiS-R-GB"/>
            </a:endParaRP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24EC2FE0-6308-4AA3-9950-8F0005DC779E}"/>
              </a:ext>
            </a:extLst>
          </p:cNvPr>
          <p:cNvSpPr/>
          <p:nvPr/>
        </p:nvSpPr>
        <p:spPr>
          <a:xfrm>
            <a:off x="912521" y="3503339"/>
            <a:ext cx="1197353" cy="1265625"/>
          </a:xfrm>
          <a:prstGeom prst="roundRect">
            <a:avLst>
              <a:gd name="adj" fmla="val 4387"/>
            </a:avLst>
          </a:prstGeom>
          <a:noFill/>
          <a:ln w="12700">
            <a:solidFill>
              <a:srgbClr val="021C7A">
                <a:alpha val="30112"/>
              </a:srgbClr>
            </a:solidFill>
            <a:prstDash val="solid"/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lang="en-US" altLang="zh-CN" sz="422" kern="0" dirty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ECE9F45B-D257-4B96-B8BD-F044A38379D4}"/>
              </a:ext>
            </a:extLst>
          </p:cNvPr>
          <p:cNvSpPr/>
          <p:nvPr/>
        </p:nvSpPr>
        <p:spPr>
          <a:xfrm>
            <a:off x="1004947" y="4030506"/>
            <a:ext cx="1012500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lang="en-US" altLang="zh-CN" sz="422" kern="0" dirty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3FA008CE-6D18-59EE-D3DD-678B4E64EBCD}"/>
              </a:ext>
            </a:extLst>
          </p:cNvPr>
          <p:cNvSpPr/>
          <p:nvPr/>
        </p:nvSpPr>
        <p:spPr>
          <a:xfrm>
            <a:off x="1004947" y="4479067"/>
            <a:ext cx="1012500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lang="en-US" altLang="zh-CN" sz="422" kern="0" dirty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FA9534EA-888C-FE16-11F2-682E9BED5A03}"/>
              </a:ext>
            </a:extLst>
          </p:cNvPr>
          <p:cNvSpPr txBox="1"/>
          <p:nvPr/>
        </p:nvSpPr>
        <p:spPr>
          <a:xfrm>
            <a:off x="1104170" y="3589201"/>
            <a:ext cx="814055" cy="160540"/>
          </a:xfrm>
          <a:prstGeom prst="rect">
            <a:avLst/>
          </a:prstGeom>
          <a:ln w="3175">
            <a:miter lim="400000"/>
          </a:ln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442786">
              <a:defRPr sz="3500" b="1">
                <a:gradFill flip="none" rotWithShape="1">
                  <a:gsLst>
                    <a:gs pos="0">
                      <a:srgbClr val="F8AE59"/>
                    </a:gs>
                    <a:gs pos="100000">
                      <a:srgbClr val="F69550"/>
                    </a:gs>
                  </a:gsLst>
                  <a:lin ang="3600000" scaled="0"/>
                </a:gradFill>
                <a:latin typeface="Source Han Sans CN" charset="-122"/>
                <a:ea typeface="Source Han Sans CN" charset="-122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155684" hangingPunct="0">
              <a:defRPr/>
            </a:pPr>
            <a:r>
              <a:rPr lang="en-US" altLang="zh-CN" sz="879" kern="0" dirty="0" err="1">
                <a:solidFill>
                  <a:srgbClr val="1C2D4E"/>
                </a:solidFill>
                <a:sym typeface="FZLanTingHeiS-R-GB"/>
              </a:rPr>
              <a:t>witChain</a:t>
            </a:r>
            <a:endParaRPr lang="en-US" altLang="zh-CN" sz="879" kern="0" dirty="0">
              <a:solidFill>
                <a:srgbClr val="1C2D4E"/>
              </a:solidFill>
              <a:sym typeface="FZLanTingHeiS-R-GB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90EE5325-5A96-EE14-0FD8-7485D029F65F}"/>
              </a:ext>
            </a:extLst>
          </p:cNvPr>
          <p:cNvSpPr txBox="1"/>
          <p:nvPr/>
        </p:nvSpPr>
        <p:spPr>
          <a:xfrm>
            <a:off x="1275556" y="3754219"/>
            <a:ext cx="471284" cy="456151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2500">
                <a:solidFill>
                  <a:srgbClr val="1C2D4E"/>
                </a:solidFill>
                <a:latin typeface="Source Han Sans CN Regular"/>
                <a:ea typeface="Source Han Sans CN Regular"/>
                <a:cs typeface="Source Han Sans CN Regular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321503" hangingPunct="0">
              <a:lnSpc>
                <a:spcPct val="200000"/>
              </a:lnSpc>
              <a:defRPr/>
            </a:pPr>
            <a:r>
              <a:rPr lang="en-US" altLang="zh-CN" sz="879" kern="0" dirty="0" err="1">
                <a:sym typeface="FZLanTingHeiS-R-GB"/>
              </a:rPr>
              <a:t>witChainD</a:t>
            </a:r>
            <a:endParaRPr lang="en-US" altLang="zh-CN" sz="879" kern="0" dirty="0">
              <a:sym typeface="FZLanTingHeiS-R-GB"/>
            </a:endParaRPr>
          </a:p>
          <a:p>
            <a:pPr algn="ctr" defTabSz="321503" hangingPunct="0">
              <a:lnSpc>
                <a:spcPct val="200000"/>
              </a:lnSpc>
              <a:defRPr/>
            </a:pPr>
            <a:r>
              <a:rPr lang="zh-CN" altLang="en-US" sz="703" kern="0" dirty="0">
                <a:sym typeface="FZLanTingHeiS-R-GB"/>
              </a:rPr>
              <a:t>数据治理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91D43485-25D0-9F3F-87CF-03C3740649A0}"/>
              </a:ext>
            </a:extLst>
          </p:cNvPr>
          <p:cNvSpPr txBox="1"/>
          <p:nvPr/>
        </p:nvSpPr>
        <p:spPr>
          <a:xfrm>
            <a:off x="1245099" y="4203709"/>
            <a:ext cx="532198" cy="454292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2500">
                <a:solidFill>
                  <a:srgbClr val="1C2D4E"/>
                </a:solidFill>
                <a:latin typeface="Source Han Sans CN Regular"/>
                <a:ea typeface="Source Han Sans CN Regular"/>
                <a:cs typeface="Source Han Sans CN Regular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321503" hangingPunct="0">
              <a:lnSpc>
                <a:spcPct val="200000"/>
              </a:lnSpc>
              <a:defRPr/>
            </a:pPr>
            <a:r>
              <a:rPr lang="en-US" altLang="zh-CN" sz="879" kern="0" dirty="0" err="1">
                <a:sym typeface="FZLanTingHeiS-R-GB"/>
              </a:rPr>
              <a:t>witChainI</a:t>
            </a:r>
            <a:endParaRPr lang="en-US" altLang="zh-CN" sz="879" kern="0" dirty="0">
              <a:sym typeface="FZLanTingHeiS-R-GB"/>
            </a:endParaRPr>
          </a:p>
          <a:p>
            <a:pPr algn="ctr" defTabSz="899583">
              <a:lnSpc>
                <a:spcPct val="200000"/>
              </a:lnSpc>
              <a:defRPr/>
            </a:pPr>
            <a:r>
              <a:rPr lang="en-US" altLang="zh-CN" sz="703" kern="0" dirty="0">
                <a:latin typeface="微软雅黑" panose="020B0503020204020204" charset="-122"/>
                <a:sym typeface="FZLanTingHeiS-R-GB"/>
              </a:rPr>
              <a:t>API </a:t>
            </a:r>
            <a:r>
              <a:rPr lang="zh-CN" altLang="en-US" sz="703" kern="0" dirty="0">
                <a:latin typeface="微软雅黑" panose="020B0503020204020204" charset="-122"/>
                <a:sym typeface="FZLanTingHeiS-R-GB"/>
              </a:rPr>
              <a:t>语义生成</a:t>
            </a:r>
            <a:endParaRPr lang="en-US" altLang="zh-CN" sz="703" kern="0" dirty="0">
              <a:latin typeface="微软雅黑" panose="020B0503020204020204" charset="-122"/>
              <a:sym typeface="FZLanTingHeiS-R-GB"/>
            </a:endParaRPr>
          </a:p>
        </p:txBody>
      </p:sp>
      <p:sp>
        <p:nvSpPr>
          <p:cNvPr id="63" name="圆角矩形 62">
            <a:extLst>
              <a:ext uri="{FF2B5EF4-FFF2-40B4-BE49-F238E27FC236}">
                <a16:creationId xmlns:a16="http://schemas.microsoft.com/office/drawing/2014/main" id="{E57B0EA4-90AE-81EF-7D0D-032299786D47}"/>
              </a:ext>
            </a:extLst>
          </p:cNvPr>
          <p:cNvSpPr/>
          <p:nvPr/>
        </p:nvSpPr>
        <p:spPr>
          <a:xfrm>
            <a:off x="2313526" y="3717703"/>
            <a:ext cx="1012500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lang="en-US" altLang="zh-CN" sz="422" kern="0" dirty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70" name="数字经济持续保持高位增长…">
            <a:extLst>
              <a:ext uri="{FF2B5EF4-FFF2-40B4-BE49-F238E27FC236}">
                <a16:creationId xmlns:a16="http://schemas.microsoft.com/office/drawing/2014/main" id="{9ED0D7C4-72FE-68EC-9375-24BF1D254175}"/>
              </a:ext>
            </a:extLst>
          </p:cNvPr>
          <p:cNvSpPr txBox="1"/>
          <p:nvPr/>
        </p:nvSpPr>
        <p:spPr>
          <a:xfrm>
            <a:off x="2313526" y="3763996"/>
            <a:ext cx="1012500" cy="1605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2500">
                <a:solidFill>
                  <a:srgbClr val="1C2D4E"/>
                </a:solidFill>
                <a:latin typeface="Source Han Sans CN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899583">
              <a:defRPr/>
            </a:pPr>
            <a:r>
              <a:rPr lang="zh-CN" altLang="en-US" sz="879" kern="0" dirty="0">
                <a:latin typeface="微软雅黑" panose="020B0503020204020204" charset="-122"/>
                <a:sym typeface="FZLanTingHeiS-R-GB"/>
              </a:rPr>
              <a:t>意图理解</a:t>
            </a:r>
            <a:endParaRPr lang="en-US" altLang="zh-CN" sz="879" kern="0" dirty="0">
              <a:latin typeface="微软雅黑" panose="020B0503020204020204" charset="-122"/>
              <a:sym typeface="FZLanTingHeiS-R-GB"/>
            </a:endParaRPr>
          </a:p>
        </p:txBody>
      </p:sp>
      <p:sp>
        <p:nvSpPr>
          <p:cNvPr id="71" name="圆角矩形 70">
            <a:extLst>
              <a:ext uri="{FF2B5EF4-FFF2-40B4-BE49-F238E27FC236}">
                <a16:creationId xmlns:a16="http://schemas.microsoft.com/office/drawing/2014/main" id="{993015EB-ACC0-B4AB-01FA-9514D28F3B14}"/>
              </a:ext>
            </a:extLst>
          </p:cNvPr>
          <p:cNvSpPr/>
          <p:nvPr/>
        </p:nvSpPr>
        <p:spPr>
          <a:xfrm>
            <a:off x="2313526" y="4012166"/>
            <a:ext cx="1012500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lang="en-US" altLang="zh-CN" sz="422" kern="0" dirty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72" name="数字经济持续保持高位增长…">
            <a:extLst>
              <a:ext uri="{FF2B5EF4-FFF2-40B4-BE49-F238E27FC236}">
                <a16:creationId xmlns:a16="http://schemas.microsoft.com/office/drawing/2014/main" id="{7D7810E1-D4C8-9787-AAF9-C89E5437B784}"/>
              </a:ext>
            </a:extLst>
          </p:cNvPr>
          <p:cNvSpPr txBox="1"/>
          <p:nvPr/>
        </p:nvSpPr>
        <p:spPr>
          <a:xfrm>
            <a:off x="2313526" y="4058459"/>
            <a:ext cx="1012500" cy="1605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2500">
                <a:solidFill>
                  <a:srgbClr val="1C2D4E"/>
                </a:solidFill>
                <a:latin typeface="Source Han Sans CN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321503" hangingPunct="0">
              <a:defRPr/>
            </a:pPr>
            <a:r>
              <a:rPr lang="en-US" altLang="zh-CN" sz="879" kern="0" dirty="0">
                <a:sym typeface="FZLanTingHeiS-R-GB"/>
              </a:rPr>
              <a:t>RAG</a:t>
            </a:r>
          </a:p>
        </p:txBody>
      </p:sp>
      <p:sp>
        <p:nvSpPr>
          <p:cNvPr id="73" name="圆角矩形 72">
            <a:extLst>
              <a:ext uri="{FF2B5EF4-FFF2-40B4-BE49-F238E27FC236}">
                <a16:creationId xmlns:a16="http://schemas.microsoft.com/office/drawing/2014/main" id="{47E3B043-CBF6-316C-5EDF-A5361066DEBC}"/>
              </a:ext>
            </a:extLst>
          </p:cNvPr>
          <p:cNvSpPr/>
          <p:nvPr/>
        </p:nvSpPr>
        <p:spPr>
          <a:xfrm>
            <a:off x="3368087" y="3717527"/>
            <a:ext cx="1012500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lang="en-US" altLang="zh-CN" sz="422" kern="0" dirty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74" name="数字经济持续保持高位增长…">
            <a:extLst>
              <a:ext uri="{FF2B5EF4-FFF2-40B4-BE49-F238E27FC236}">
                <a16:creationId xmlns:a16="http://schemas.microsoft.com/office/drawing/2014/main" id="{FDA9B610-510C-05D1-EF76-5C85DB7CC8D7}"/>
              </a:ext>
            </a:extLst>
          </p:cNvPr>
          <p:cNvSpPr txBox="1"/>
          <p:nvPr/>
        </p:nvSpPr>
        <p:spPr>
          <a:xfrm>
            <a:off x="3368087" y="3763820"/>
            <a:ext cx="1012500" cy="1605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2500">
                <a:solidFill>
                  <a:srgbClr val="1C2D4E"/>
                </a:solidFill>
                <a:latin typeface="Source Han Sans CN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899583">
              <a:defRPr/>
            </a:pPr>
            <a:r>
              <a:rPr lang="zh-CN" altLang="en-US" sz="879" kern="0" dirty="0">
                <a:latin typeface="微软雅黑" panose="020B0503020204020204" charset="-122"/>
                <a:sym typeface="FZLanTingHeiS-R-GB"/>
              </a:rPr>
              <a:t>智能推荐</a:t>
            </a:r>
            <a:endParaRPr lang="en-US" altLang="zh-CN" sz="879" kern="0" dirty="0">
              <a:latin typeface="微软雅黑" panose="020B0503020204020204" charset="-122"/>
              <a:sym typeface="FZLanTingHeiS-R-GB"/>
            </a:endParaRPr>
          </a:p>
        </p:txBody>
      </p:sp>
      <p:sp>
        <p:nvSpPr>
          <p:cNvPr id="81" name="数字经济持续保持高位增长…">
            <a:extLst>
              <a:ext uri="{FF2B5EF4-FFF2-40B4-BE49-F238E27FC236}">
                <a16:creationId xmlns:a16="http://schemas.microsoft.com/office/drawing/2014/main" id="{BA6189A6-6C5F-6998-D8F0-5F7CE786AB69}"/>
              </a:ext>
            </a:extLst>
          </p:cNvPr>
          <p:cNvSpPr txBox="1"/>
          <p:nvPr/>
        </p:nvSpPr>
        <p:spPr>
          <a:xfrm>
            <a:off x="2714164" y="3526147"/>
            <a:ext cx="1177866" cy="1605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442786">
              <a:defRPr sz="3600" b="1">
                <a:gradFill flip="none" rotWithShape="1">
                  <a:gsLst>
                    <a:gs pos="0">
                      <a:srgbClr val="F8AE59"/>
                    </a:gs>
                    <a:gs pos="100000">
                      <a:srgbClr val="F69550"/>
                    </a:gs>
                  </a:gsLst>
                  <a:lin ang="3600000" scaled="0"/>
                </a:gradFill>
                <a:latin typeface="Source Han Sans CN" charset="-122"/>
                <a:ea typeface="Source Han Sans CN" charset="-122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899583">
              <a:defRPr/>
            </a:pPr>
            <a:r>
              <a:rPr lang="en-US" altLang="zh-CN" sz="879" kern="0" dirty="0" err="1">
                <a:solidFill>
                  <a:srgbClr val="1C2D4E"/>
                </a:solidFill>
                <a:sym typeface="FZLanTingHeiS-R-GB"/>
              </a:rPr>
              <a:t>sysAgent</a:t>
            </a:r>
            <a:endParaRPr lang="zh-CN" altLang="en-US" sz="879" kern="0" dirty="0">
              <a:solidFill>
                <a:srgbClr val="1C2D4E"/>
              </a:solidFill>
              <a:sym typeface="FZLanTingHeiS-R-GB"/>
            </a:endParaRPr>
          </a:p>
        </p:txBody>
      </p:sp>
      <p:sp>
        <p:nvSpPr>
          <p:cNvPr id="83" name="圆角矩形 82">
            <a:extLst>
              <a:ext uri="{FF2B5EF4-FFF2-40B4-BE49-F238E27FC236}">
                <a16:creationId xmlns:a16="http://schemas.microsoft.com/office/drawing/2014/main" id="{BD4C7858-C7C6-1CCA-5B9E-EA990909F7A1}"/>
              </a:ext>
            </a:extLst>
          </p:cNvPr>
          <p:cNvSpPr/>
          <p:nvPr/>
        </p:nvSpPr>
        <p:spPr>
          <a:xfrm>
            <a:off x="3368087" y="4012124"/>
            <a:ext cx="1012500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lang="en-US" altLang="zh-CN" sz="422" kern="0" dirty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84" name="数字经济持续保持高位增长…">
            <a:extLst>
              <a:ext uri="{FF2B5EF4-FFF2-40B4-BE49-F238E27FC236}">
                <a16:creationId xmlns:a16="http://schemas.microsoft.com/office/drawing/2014/main" id="{F2848122-B69C-9634-AE73-4439E8C3F693}"/>
              </a:ext>
            </a:extLst>
          </p:cNvPr>
          <p:cNvSpPr txBox="1"/>
          <p:nvPr/>
        </p:nvSpPr>
        <p:spPr>
          <a:xfrm>
            <a:off x="3368087" y="4058417"/>
            <a:ext cx="1012500" cy="1605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2500">
                <a:solidFill>
                  <a:srgbClr val="1C2D4E"/>
                </a:solidFill>
                <a:latin typeface="Source Han Sans CN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899583">
              <a:defRPr/>
            </a:pPr>
            <a:r>
              <a:rPr lang="zh-CN" altLang="en-US" sz="879" kern="0" dirty="0">
                <a:latin typeface="微软雅黑" panose="020B0503020204020204" charset="-122"/>
                <a:sym typeface="+mn-ea"/>
              </a:rPr>
              <a:t>Function call</a:t>
            </a:r>
          </a:p>
        </p:txBody>
      </p:sp>
      <p:sp>
        <p:nvSpPr>
          <p:cNvPr id="87" name="数字经济持续保持高位增长…">
            <a:extLst>
              <a:ext uri="{FF2B5EF4-FFF2-40B4-BE49-F238E27FC236}">
                <a16:creationId xmlns:a16="http://schemas.microsoft.com/office/drawing/2014/main" id="{C9611645-11CD-5E2E-3B69-00A8C62F0D54}"/>
              </a:ext>
            </a:extLst>
          </p:cNvPr>
          <p:cNvSpPr txBox="1"/>
          <p:nvPr/>
        </p:nvSpPr>
        <p:spPr>
          <a:xfrm>
            <a:off x="2313526" y="4514090"/>
            <a:ext cx="1012500" cy="1605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2500">
                <a:solidFill>
                  <a:srgbClr val="1C2D4E"/>
                </a:solidFill>
                <a:latin typeface="Source Han Sans CN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899583">
              <a:defRPr/>
            </a:pPr>
            <a:r>
              <a:rPr lang="zh-CN" altLang="en-US" sz="879" kern="0" dirty="0">
                <a:latin typeface="微软雅黑" panose="020B0503020204020204" charset="-122"/>
                <a:sym typeface="FZLanTingHeiS-R-GB"/>
              </a:rPr>
              <a:t>语义接口注册</a:t>
            </a:r>
            <a:endParaRPr lang="en-US" altLang="zh-CN" sz="879" kern="0" dirty="0">
              <a:latin typeface="微软雅黑" panose="020B0503020204020204" charset="-122"/>
              <a:sym typeface="FZLanTingHeiS-R-GB"/>
            </a:endParaRPr>
          </a:p>
        </p:txBody>
      </p:sp>
      <p:sp>
        <p:nvSpPr>
          <p:cNvPr id="89" name="数字经济持续保持高位增长…">
            <a:extLst>
              <a:ext uri="{FF2B5EF4-FFF2-40B4-BE49-F238E27FC236}">
                <a16:creationId xmlns:a16="http://schemas.microsoft.com/office/drawing/2014/main" id="{C34A37B7-2EE9-EEED-3266-D71D812C7862}"/>
              </a:ext>
            </a:extLst>
          </p:cNvPr>
          <p:cNvSpPr txBox="1"/>
          <p:nvPr/>
        </p:nvSpPr>
        <p:spPr>
          <a:xfrm>
            <a:off x="3367229" y="4514090"/>
            <a:ext cx="1012500" cy="1605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2500">
                <a:solidFill>
                  <a:srgbClr val="1C2D4E"/>
                </a:solidFill>
                <a:latin typeface="Source Han Sans CN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899583">
              <a:defRPr/>
            </a:pPr>
            <a:r>
              <a:rPr lang="zh-CN" altLang="en-US" sz="879" kern="0" dirty="0">
                <a:latin typeface="微软雅黑" panose="020B0503020204020204" charset="-122"/>
                <a:sym typeface="FZLanTingHeiS-R-GB"/>
              </a:rPr>
              <a:t>资源管理</a:t>
            </a:r>
            <a:endParaRPr lang="en-US" altLang="zh-CN" sz="879" kern="0" dirty="0">
              <a:latin typeface="微软雅黑" panose="020B0503020204020204" charset="-122"/>
              <a:sym typeface="FZLanTingHeiS-R-GB"/>
            </a:endParaRPr>
          </a:p>
        </p:txBody>
      </p:sp>
      <p:sp>
        <p:nvSpPr>
          <p:cNvPr id="90" name="圆角矩形 89">
            <a:extLst>
              <a:ext uri="{FF2B5EF4-FFF2-40B4-BE49-F238E27FC236}">
                <a16:creationId xmlns:a16="http://schemas.microsoft.com/office/drawing/2014/main" id="{DADA6F5B-6522-14B9-25B8-F03EDB594641}"/>
              </a:ext>
            </a:extLst>
          </p:cNvPr>
          <p:cNvSpPr/>
          <p:nvPr/>
        </p:nvSpPr>
        <p:spPr>
          <a:xfrm>
            <a:off x="4510917" y="3717527"/>
            <a:ext cx="885938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lang="en-US" altLang="zh-CN" sz="422" kern="0" dirty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91" name="数字经济持续保持高位增长…">
            <a:extLst>
              <a:ext uri="{FF2B5EF4-FFF2-40B4-BE49-F238E27FC236}">
                <a16:creationId xmlns:a16="http://schemas.microsoft.com/office/drawing/2014/main" id="{46E903A5-ACB8-3CBD-B924-48B481CB102A}"/>
              </a:ext>
            </a:extLst>
          </p:cNvPr>
          <p:cNvSpPr txBox="1"/>
          <p:nvPr/>
        </p:nvSpPr>
        <p:spPr>
          <a:xfrm>
            <a:off x="4574198" y="3763820"/>
            <a:ext cx="759375" cy="1605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2500">
                <a:solidFill>
                  <a:srgbClr val="1C2D4E"/>
                </a:solidFill>
                <a:latin typeface="Source Han Sans CN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899583">
              <a:defRPr/>
            </a:pPr>
            <a:r>
              <a:rPr lang="zh-CN" altLang="en-US" sz="879" kern="0" dirty="0">
                <a:latin typeface="微软雅黑" panose="020B0503020204020204" charset="-122"/>
                <a:sym typeface="+mn-ea"/>
              </a:rPr>
              <a:t>风控管理</a:t>
            </a:r>
          </a:p>
        </p:txBody>
      </p:sp>
      <p:sp>
        <p:nvSpPr>
          <p:cNvPr id="92" name="圆角矩形 91">
            <a:extLst>
              <a:ext uri="{FF2B5EF4-FFF2-40B4-BE49-F238E27FC236}">
                <a16:creationId xmlns:a16="http://schemas.microsoft.com/office/drawing/2014/main" id="{89D120FF-11EA-EDDC-4352-08DC610A7D64}"/>
              </a:ext>
            </a:extLst>
          </p:cNvPr>
          <p:cNvSpPr/>
          <p:nvPr/>
        </p:nvSpPr>
        <p:spPr>
          <a:xfrm>
            <a:off x="4510917" y="4101512"/>
            <a:ext cx="885938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lang="en-US" altLang="zh-CN" sz="422" kern="0" dirty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93" name="数字经济持续保持高位增长…">
            <a:extLst>
              <a:ext uri="{FF2B5EF4-FFF2-40B4-BE49-F238E27FC236}">
                <a16:creationId xmlns:a16="http://schemas.microsoft.com/office/drawing/2014/main" id="{DC971DCA-9792-8309-C418-78D1014CD633}"/>
              </a:ext>
            </a:extLst>
          </p:cNvPr>
          <p:cNvSpPr txBox="1"/>
          <p:nvPr/>
        </p:nvSpPr>
        <p:spPr>
          <a:xfrm>
            <a:off x="4574198" y="4147805"/>
            <a:ext cx="759375" cy="1605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2500">
                <a:solidFill>
                  <a:srgbClr val="1C2D4E"/>
                </a:solidFill>
                <a:latin typeface="Source Han Sans CN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899583">
              <a:defRPr/>
            </a:pPr>
            <a:r>
              <a:rPr lang="zh-CN" altLang="en-US" sz="879" kern="0" dirty="0">
                <a:latin typeface="微软雅黑" panose="020B0503020204020204" charset="-122"/>
                <a:sym typeface="+mn-ea"/>
              </a:rPr>
              <a:t>领域隔离</a:t>
            </a:r>
          </a:p>
        </p:txBody>
      </p:sp>
      <p:sp>
        <p:nvSpPr>
          <p:cNvPr id="94" name="圆角矩形 93">
            <a:extLst>
              <a:ext uri="{FF2B5EF4-FFF2-40B4-BE49-F238E27FC236}">
                <a16:creationId xmlns:a16="http://schemas.microsoft.com/office/drawing/2014/main" id="{CA77DD04-76C4-0102-C8D0-8890D0F1D7B6}"/>
              </a:ext>
            </a:extLst>
          </p:cNvPr>
          <p:cNvSpPr/>
          <p:nvPr/>
        </p:nvSpPr>
        <p:spPr>
          <a:xfrm>
            <a:off x="4510917" y="4475689"/>
            <a:ext cx="885938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lang="en-US" altLang="zh-CN" sz="422" kern="0" dirty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95" name="数字经济持续保持高位增长…">
            <a:extLst>
              <a:ext uri="{FF2B5EF4-FFF2-40B4-BE49-F238E27FC236}">
                <a16:creationId xmlns:a16="http://schemas.microsoft.com/office/drawing/2014/main" id="{3EA73FBE-22F3-7264-7A6F-C28196CC0AA8}"/>
              </a:ext>
            </a:extLst>
          </p:cNvPr>
          <p:cNvSpPr txBox="1"/>
          <p:nvPr/>
        </p:nvSpPr>
        <p:spPr>
          <a:xfrm>
            <a:off x="4574198" y="4521982"/>
            <a:ext cx="759375" cy="1605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2500">
                <a:solidFill>
                  <a:srgbClr val="1C2D4E"/>
                </a:solidFill>
                <a:latin typeface="Source Han Sans CN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899583">
              <a:defRPr/>
            </a:pPr>
            <a:r>
              <a:rPr lang="zh-CN" altLang="en-US" sz="879" kern="0" dirty="0">
                <a:latin typeface="微软雅黑" panose="020B0503020204020204" charset="-122"/>
                <a:sym typeface="+mn-ea"/>
              </a:rPr>
              <a:t>用户管理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24BDE67B-E071-8BF1-6045-EFA047CC471D}"/>
              </a:ext>
            </a:extLst>
          </p:cNvPr>
          <p:cNvSpPr txBox="1"/>
          <p:nvPr/>
        </p:nvSpPr>
        <p:spPr>
          <a:xfrm>
            <a:off x="2570646" y="5078463"/>
            <a:ext cx="2215350" cy="135293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2500">
                <a:solidFill>
                  <a:srgbClr val="1C2D4E"/>
                </a:solidFill>
                <a:latin typeface="Source Han Sans CN Regular"/>
                <a:ea typeface="Source Han Sans CN Regular"/>
                <a:cs typeface="Source Han Sans CN Regular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321503" hangingPunct="0">
              <a:defRPr/>
            </a:pPr>
            <a:r>
              <a:rPr lang="zh-CN" altLang="en-US" sz="879" kern="0" dirty="0">
                <a:sym typeface="FZLanTingHeiS-R-GB"/>
              </a:rPr>
              <a:t>关系抽取排列、</a:t>
            </a:r>
            <a:r>
              <a:rPr lang="en-US" altLang="zh-CN" sz="879" kern="0" dirty="0">
                <a:sym typeface="FZLanTingHeiS-R-GB"/>
              </a:rPr>
              <a:t>OCR</a:t>
            </a:r>
            <a:r>
              <a:rPr lang="zh-CN" altLang="en-US" sz="879" kern="0" dirty="0">
                <a:sym typeface="FZLanTingHeiS-R-GB"/>
              </a:rPr>
              <a:t>效果识别、报销规范审核</a:t>
            </a:r>
          </a:p>
        </p:txBody>
      </p:sp>
      <p:sp>
        <p:nvSpPr>
          <p:cNvPr id="99" name="数字经济持续保持高位增长…">
            <a:extLst>
              <a:ext uri="{FF2B5EF4-FFF2-40B4-BE49-F238E27FC236}">
                <a16:creationId xmlns:a16="http://schemas.microsoft.com/office/drawing/2014/main" id="{D0C0B26B-C8CD-F410-0637-7AE6F75F1CB6}"/>
              </a:ext>
            </a:extLst>
          </p:cNvPr>
          <p:cNvSpPr txBox="1"/>
          <p:nvPr/>
        </p:nvSpPr>
        <p:spPr>
          <a:xfrm>
            <a:off x="1160213" y="5065839"/>
            <a:ext cx="506250" cy="1605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2500">
                <a:solidFill>
                  <a:srgbClr val="1C2D4E"/>
                </a:solidFill>
                <a:latin typeface="Source Han Sans CN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321503" hangingPunct="0">
              <a:defRPr/>
            </a:pPr>
            <a:r>
              <a:rPr lang="en-US" altLang="zh-CN" sz="879" b="1" kern="0" dirty="0">
                <a:sym typeface="FZLanTingHeiS-R-GB"/>
              </a:rPr>
              <a:t>LLM</a:t>
            </a:r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715D8BA3-D16A-084C-1BD2-9D8BD07115B9}"/>
              </a:ext>
            </a:extLst>
          </p:cNvPr>
          <p:cNvSpPr txBox="1"/>
          <p:nvPr/>
        </p:nvSpPr>
        <p:spPr>
          <a:xfrm>
            <a:off x="2155614" y="5835698"/>
            <a:ext cx="1238530" cy="160540"/>
          </a:xfrm>
          <a:prstGeom prst="rect">
            <a:avLst/>
          </a:prstGeom>
          <a:ln w="3175">
            <a:miter lim="400000"/>
          </a:ln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2558542" hangingPunct="1">
              <a:defRPr sz="2500">
                <a:solidFill>
                  <a:srgbClr val="1C2D4E"/>
                </a:solidFill>
                <a:latin typeface="微软雅黑" panose="020B0503020204020204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899583">
              <a:defRPr/>
            </a:pPr>
            <a:r>
              <a:rPr lang="zh-CN" altLang="en-US" sz="879" kern="0" dirty="0">
                <a:sym typeface="+mn-ea"/>
              </a:rPr>
              <a:t>出差申请</a:t>
            </a:r>
          </a:p>
        </p:txBody>
      </p:sp>
      <p:sp>
        <p:nvSpPr>
          <p:cNvPr id="155" name="数字经济持续保持高位增长…">
            <a:extLst>
              <a:ext uri="{FF2B5EF4-FFF2-40B4-BE49-F238E27FC236}">
                <a16:creationId xmlns:a16="http://schemas.microsoft.com/office/drawing/2014/main" id="{549E97BA-1D9B-C094-D094-FF59D2223E43}"/>
              </a:ext>
            </a:extLst>
          </p:cNvPr>
          <p:cNvSpPr txBox="1"/>
          <p:nvPr/>
        </p:nvSpPr>
        <p:spPr>
          <a:xfrm>
            <a:off x="1165195" y="5449815"/>
            <a:ext cx="506250" cy="1605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2500">
                <a:solidFill>
                  <a:srgbClr val="1C2D4E"/>
                </a:solidFill>
                <a:latin typeface="Source Han Sans CN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321503" hangingPunct="0">
              <a:defRPr/>
            </a:pPr>
            <a:r>
              <a:rPr lang="en-US" altLang="zh-CN" sz="879" b="1" kern="0" dirty="0">
                <a:sym typeface="FZLanTingHeiS-R-GB"/>
              </a:rPr>
              <a:t>RAG</a:t>
            </a:r>
          </a:p>
        </p:txBody>
      </p:sp>
      <p:sp>
        <p:nvSpPr>
          <p:cNvPr id="159" name="圆角矩形 158">
            <a:extLst>
              <a:ext uri="{FF2B5EF4-FFF2-40B4-BE49-F238E27FC236}">
                <a16:creationId xmlns:a16="http://schemas.microsoft.com/office/drawing/2014/main" id="{36D860BE-0415-4F5D-2EDB-7E95773B1A63}"/>
              </a:ext>
            </a:extLst>
          </p:cNvPr>
          <p:cNvSpPr/>
          <p:nvPr/>
        </p:nvSpPr>
        <p:spPr>
          <a:xfrm>
            <a:off x="917733" y="5365553"/>
            <a:ext cx="2252813" cy="329063"/>
          </a:xfrm>
          <a:prstGeom prst="roundRect">
            <a:avLst>
              <a:gd name="adj" fmla="val 4387"/>
            </a:avLst>
          </a:prstGeom>
          <a:noFill/>
          <a:ln w="12700">
            <a:solidFill>
              <a:srgbClr val="021C7A">
                <a:alpha val="30112"/>
              </a:srgbClr>
            </a:solidFill>
            <a:prstDash val="solid"/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lang="en-US" altLang="zh-CN" sz="422" kern="0" dirty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173" name="数字经济持续保持高位增长…">
            <a:extLst>
              <a:ext uri="{FF2B5EF4-FFF2-40B4-BE49-F238E27FC236}">
                <a16:creationId xmlns:a16="http://schemas.microsoft.com/office/drawing/2014/main" id="{9D4639DE-9D26-043E-19A6-AF94FBB00F3B}"/>
              </a:ext>
            </a:extLst>
          </p:cNvPr>
          <p:cNvSpPr txBox="1"/>
          <p:nvPr/>
        </p:nvSpPr>
        <p:spPr>
          <a:xfrm>
            <a:off x="1165195" y="5835697"/>
            <a:ext cx="506250" cy="1605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2500">
                <a:solidFill>
                  <a:srgbClr val="1C2D4E"/>
                </a:solidFill>
                <a:latin typeface="Source Han Sans CN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321503" hangingPunct="0">
              <a:defRPr/>
            </a:pPr>
            <a:r>
              <a:rPr lang="zh-CN" altLang="en-US" sz="879" b="1" kern="0" dirty="0">
                <a:sym typeface="FZLanTingHeiS-R-GB"/>
              </a:rPr>
              <a:t>财务</a:t>
            </a:r>
            <a:r>
              <a:rPr lang="en-US" altLang="zh-CN" sz="879" b="1" kern="0" dirty="0">
                <a:sym typeface="FZLanTingHeiS-R-GB"/>
              </a:rPr>
              <a:t>IT</a:t>
            </a:r>
            <a:endParaRPr lang="zh-CN" altLang="en-US" sz="879" b="1" kern="0" dirty="0">
              <a:sym typeface="FZLanTingHeiS-R-GB"/>
            </a:endParaRPr>
          </a:p>
        </p:txBody>
      </p:sp>
      <p:sp>
        <p:nvSpPr>
          <p:cNvPr id="174" name="圆角矩形 173">
            <a:extLst>
              <a:ext uri="{FF2B5EF4-FFF2-40B4-BE49-F238E27FC236}">
                <a16:creationId xmlns:a16="http://schemas.microsoft.com/office/drawing/2014/main" id="{A47E45A3-CB0D-E3FA-EE37-97EDF7AB2F49}"/>
              </a:ext>
            </a:extLst>
          </p:cNvPr>
          <p:cNvSpPr/>
          <p:nvPr/>
        </p:nvSpPr>
        <p:spPr>
          <a:xfrm>
            <a:off x="909897" y="5751436"/>
            <a:ext cx="4591407" cy="329063"/>
          </a:xfrm>
          <a:prstGeom prst="roundRect">
            <a:avLst>
              <a:gd name="adj" fmla="val 4387"/>
            </a:avLst>
          </a:prstGeom>
          <a:noFill/>
          <a:ln w="12700">
            <a:solidFill>
              <a:srgbClr val="021C7A">
                <a:alpha val="30112"/>
              </a:srgbClr>
            </a:solidFill>
            <a:prstDash val="solid"/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lang="en-US" altLang="zh-CN" sz="422" kern="0" dirty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182" name="数字经济持续保持高位增长…">
            <a:extLst>
              <a:ext uri="{FF2B5EF4-FFF2-40B4-BE49-F238E27FC236}">
                <a16:creationId xmlns:a16="http://schemas.microsoft.com/office/drawing/2014/main" id="{7831BFB1-73BB-D836-A603-871E9C1278DC}"/>
              </a:ext>
            </a:extLst>
          </p:cNvPr>
          <p:cNvSpPr txBox="1"/>
          <p:nvPr/>
        </p:nvSpPr>
        <p:spPr>
          <a:xfrm>
            <a:off x="8037272" y="3696246"/>
            <a:ext cx="759375" cy="2415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442786">
              <a:defRPr sz="4500" b="1">
                <a:gradFill flip="none" rotWithShape="1">
                  <a:gsLst>
                    <a:gs pos="0">
                      <a:srgbClr val="F8AE59"/>
                    </a:gs>
                    <a:gs pos="100000">
                      <a:srgbClr val="F69550"/>
                    </a:gs>
                  </a:gsLst>
                  <a:lin ang="3600000" scaled="0"/>
                </a:gradFill>
                <a:latin typeface="Source Han Sans CN" charset="-122"/>
                <a:ea typeface="Source Han Sans CN" charset="-122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155684" hangingPunct="0">
              <a:defRPr/>
            </a:pPr>
            <a:r>
              <a:rPr lang="en-US" altLang="zh-CN" sz="1406" kern="0" dirty="0">
                <a:sym typeface="FZLanTingHeiS-R-GB"/>
              </a:rPr>
              <a:t>200%</a:t>
            </a:r>
          </a:p>
        </p:txBody>
      </p:sp>
      <p:sp>
        <p:nvSpPr>
          <p:cNvPr id="183" name="数字经济持续保持高位增长…">
            <a:extLst>
              <a:ext uri="{FF2B5EF4-FFF2-40B4-BE49-F238E27FC236}">
                <a16:creationId xmlns:a16="http://schemas.microsoft.com/office/drawing/2014/main" id="{96AE26BA-F7FF-61A8-EF46-DF7339DDA0FC}"/>
              </a:ext>
            </a:extLst>
          </p:cNvPr>
          <p:cNvSpPr txBox="1"/>
          <p:nvPr/>
        </p:nvSpPr>
        <p:spPr>
          <a:xfrm>
            <a:off x="8037272" y="3004803"/>
            <a:ext cx="759375" cy="2415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442786">
              <a:defRPr sz="4500" b="1">
                <a:gradFill flip="none" rotWithShape="1">
                  <a:gsLst>
                    <a:gs pos="0">
                      <a:srgbClr val="F8AE59"/>
                    </a:gs>
                    <a:gs pos="100000">
                      <a:srgbClr val="F69550"/>
                    </a:gs>
                  </a:gsLst>
                  <a:lin ang="3600000" scaled="0"/>
                </a:gradFill>
                <a:latin typeface="Source Han Sans CN" charset="-122"/>
                <a:ea typeface="Source Han Sans CN" charset="-122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155684" hangingPunct="0">
              <a:defRPr/>
            </a:pPr>
            <a:r>
              <a:rPr lang="en-US" altLang="zh-CN" sz="1406" kern="0" dirty="0">
                <a:sym typeface="FZLanTingHeiS-R-GB"/>
              </a:rPr>
              <a:t>85%</a:t>
            </a:r>
          </a:p>
        </p:txBody>
      </p:sp>
      <p:sp>
        <p:nvSpPr>
          <p:cNvPr id="188" name="数字经济持续保持高位增长…">
            <a:extLst>
              <a:ext uri="{FF2B5EF4-FFF2-40B4-BE49-F238E27FC236}">
                <a16:creationId xmlns:a16="http://schemas.microsoft.com/office/drawing/2014/main" id="{EF427CAE-3978-65A5-8F19-2092D9C1EB35}"/>
              </a:ext>
            </a:extLst>
          </p:cNvPr>
          <p:cNvSpPr txBox="1"/>
          <p:nvPr/>
        </p:nvSpPr>
        <p:spPr>
          <a:xfrm>
            <a:off x="6380702" y="3004803"/>
            <a:ext cx="1082731" cy="2415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442786">
              <a:defRPr sz="4500" b="1">
                <a:gradFill flip="none" rotWithShape="1">
                  <a:gsLst>
                    <a:gs pos="0">
                      <a:srgbClr val="F8AE59"/>
                    </a:gs>
                    <a:gs pos="100000">
                      <a:srgbClr val="F69550"/>
                    </a:gs>
                  </a:gsLst>
                  <a:lin ang="3600000" scaled="0"/>
                </a:gradFill>
                <a:latin typeface="Source Han Sans CN" charset="-122"/>
                <a:ea typeface="Source Han Sans CN" charset="-122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155684" hangingPunct="0">
              <a:defRPr/>
            </a:pPr>
            <a:r>
              <a:rPr lang="en-US" altLang="zh-CN" sz="1406" kern="0" dirty="0">
                <a:sym typeface="FZLanTingHeiS-R-GB"/>
              </a:rPr>
              <a:t>2000+/</a:t>
            </a:r>
            <a:r>
              <a:rPr lang="zh-CN" altLang="en-US" sz="1406" kern="0" dirty="0">
                <a:sym typeface="FZLanTingHeiS-R-GB"/>
              </a:rPr>
              <a:t>月度</a:t>
            </a:r>
            <a:endParaRPr lang="en-US" altLang="zh-CN" sz="1406" kern="0" dirty="0">
              <a:sym typeface="FZLanTingHeiS-R-GB"/>
            </a:endParaRPr>
          </a:p>
        </p:txBody>
      </p:sp>
      <p:sp>
        <p:nvSpPr>
          <p:cNvPr id="191" name="圆角矩形 190">
            <a:extLst>
              <a:ext uri="{FF2B5EF4-FFF2-40B4-BE49-F238E27FC236}">
                <a16:creationId xmlns:a16="http://schemas.microsoft.com/office/drawing/2014/main" id="{E5CED01F-28AF-E36B-CFFD-4788C251D28C}"/>
              </a:ext>
            </a:extLst>
          </p:cNvPr>
          <p:cNvSpPr/>
          <p:nvPr/>
        </p:nvSpPr>
        <p:spPr>
          <a:xfrm>
            <a:off x="3256327" y="5368176"/>
            <a:ext cx="2252813" cy="329063"/>
          </a:xfrm>
          <a:prstGeom prst="roundRect">
            <a:avLst>
              <a:gd name="adj" fmla="val 4387"/>
            </a:avLst>
          </a:prstGeom>
          <a:noFill/>
          <a:ln w="12700">
            <a:solidFill>
              <a:srgbClr val="021C7A">
                <a:alpha val="30112"/>
              </a:srgbClr>
            </a:solidFill>
            <a:prstDash val="solid"/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lang="en-US" altLang="zh-CN" sz="422" kern="0" dirty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192" name="Rectangle 11">
            <a:extLst>
              <a:ext uri="{FF2B5EF4-FFF2-40B4-BE49-F238E27FC236}">
                <a16:creationId xmlns:a16="http://schemas.microsoft.com/office/drawing/2014/main" id="{0C531338-8A4B-5D6D-33C8-99A8CC243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9171" y="1750447"/>
            <a:ext cx="706338" cy="1623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spAutoFit/>
          </a:bodyPr>
          <a:lstStyle/>
          <a:p>
            <a:pPr algn="ctr" defTabSz="321503" hangingPunct="0">
              <a:defRPr/>
            </a:pPr>
            <a:r>
              <a:rPr lang="zh-CN" altLang="en-US" sz="1055" kern="0" dirty="0">
                <a:solidFill>
                  <a:srgbClr val="1C2D4E"/>
                </a:solidFill>
                <a:latin typeface="Source Han Sans CN Regular"/>
                <a:ea typeface="Source Han Sans CN Regular"/>
                <a:cs typeface="Source Han Sans CN Regular"/>
                <a:sym typeface="FZLanTingHeiS-R-GB"/>
              </a:rPr>
              <a:t>枯燥性强</a:t>
            </a:r>
            <a:endParaRPr lang="en-US" altLang="zh-CN" sz="1055" kern="0" dirty="0">
              <a:solidFill>
                <a:srgbClr val="1C2D4E"/>
              </a:solidFill>
              <a:latin typeface="Source Han Sans CN Regular"/>
              <a:ea typeface="Source Han Sans CN Regular"/>
              <a:cs typeface="Source Han Sans CN Regular"/>
              <a:sym typeface="FZLanTingHeiS-R-GB"/>
            </a:endParaRPr>
          </a:p>
        </p:txBody>
      </p:sp>
      <p:sp>
        <p:nvSpPr>
          <p:cNvPr id="239" name="文本框 7">
            <a:extLst>
              <a:ext uri="{FF2B5EF4-FFF2-40B4-BE49-F238E27FC236}">
                <a16:creationId xmlns:a16="http://schemas.microsoft.com/office/drawing/2014/main" id="{2CF4A99C-F292-8F40-F452-1D25ABE56B1C}"/>
              </a:ext>
            </a:extLst>
          </p:cNvPr>
          <p:cNvSpPr txBox="1"/>
          <p:nvPr/>
        </p:nvSpPr>
        <p:spPr>
          <a:xfrm>
            <a:off x="6703476" y="2455477"/>
            <a:ext cx="1706097" cy="2511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7225" tIns="17225" rIns="17225" bIns="17225" numCol="1" anchor="ctr">
            <a:spAutoFit/>
          </a:bodyPr>
          <a:lstStyle/>
          <a:p>
            <a:pPr algn="ctr" defTabSz="546748" hangingPunct="0">
              <a:defRPr sz="4000">
                <a:gradFill flip="none" rotWithShape="1">
                  <a:gsLst>
                    <a:gs pos="0">
                      <a:srgbClr val="B6EBFF"/>
                    </a:gs>
                    <a:gs pos="100000">
                      <a:srgbClr val="B8B9FF"/>
                    </a:gs>
                  </a:gsLst>
                  <a:lin ang="3600000" scaled="0"/>
                </a:gra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lang="zh-CN" altLang="en-US" sz="1406" b="1" kern="0" dirty="0">
                <a:gradFill flip="none" rotWithShape="1">
                  <a:gsLst>
                    <a:gs pos="0">
                      <a:srgbClr val="75DFFF"/>
                    </a:gs>
                    <a:gs pos="99000">
                      <a:srgbClr val="3F86FF"/>
                    </a:gs>
                  </a:gsLst>
                  <a:lin ang="3600000" scaled="0"/>
                </a:gradFill>
                <a:latin typeface="Source Han Sans CN Bold Bold"/>
                <a:sym typeface="Source Han Sans CN Bold Bold"/>
              </a:rPr>
              <a:t>差旅审核</a:t>
            </a:r>
            <a:r>
              <a:rPr lang="en-US" altLang="zh-CN" sz="1406" b="1" kern="0" dirty="0">
                <a:gradFill flip="none" rotWithShape="1">
                  <a:gsLst>
                    <a:gs pos="0">
                      <a:srgbClr val="75DFFF"/>
                    </a:gs>
                    <a:gs pos="99000">
                      <a:srgbClr val="3F86FF"/>
                    </a:gs>
                  </a:gsLst>
                  <a:lin ang="3600000" scaled="0"/>
                </a:gradFill>
                <a:latin typeface="Source Han Sans CN Bold Bold"/>
                <a:sym typeface="Source Han Sans CN Bold Bold"/>
              </a:rPr>
              <a:t>-</a:t>
            </a:r>
            <a:r>
              <a:rPr lang="zh-CN" altLang="en-US" sz="1406" b="1" kern="0" dirty="0">
                <a:gradFill flip="none" rotWithShape="1">
                  <a:gsLst>
                    <a:gs pos="0">
                      <a:srgbClr val="75DFFF"/>
                    </a:gs>
                    <a:gs pos="99000">
                      <a:srgbClr val="3F86FF"/>
                    </a:gs>
                  </a:gsLst>
                  <a:lin ang="3600000" scaled="0"/>
                </a:gradFill>
                <a:latin typeface="Source Han Sans CN Bold Bold"/>
                <a:sym typeface="Source Han Sans CN Bold Bold"/>
              </a:rPr>
              <a:t>智能助手</a:t>
            </a:r>
            <a:endParaRPr sz="1406" b="1" kern="0" dirty="0">
              <a:gradFill flip="none" rotWithShape="1">
                <a:gsLst>
                  <a:gs pos="0">
                    <a:srgbClr val="75DFFF"/>
                  </a:gs>
                  <a:gs pos="99000">
                    <a:srgbClr val="3F86FF"/>
                  </a:gs>
                </a:gsLst>
                <a:lin ang="3600000" scaled="0"/>
              </a:gradFill>
              <a:latin typeface="Source Han Sans CN Bold Bold"/>
              <a:sym typeface="Source Han Sans CN Bold Bold"/>
            </a:endParaRPr>
          </a:p>
        </p:txBody>
      </p:sp>
      <p:sp>
        <p:nvSpPr>
          <p:cNvPr id="246" name="文本框 245">
            <a:extLst>
              <a:ext uri="{FF2B5EF4-FFF2-40B4-BE49-F238E27FC236}">
                <a16:creationId xmlns:a16="http://schemas.microsoft.com/office/drawing/2014/main" id="{F64E9E3E-3CC2-E272-865F-2B733CE5D1B6}"/>
              </a:ext>
            </a:extLst>
          </p:cNvPr>
          <p:cNvSpPr txBox="1"/>
          <p:nvPr/>
        </p:nvSpPr>
        <p:spPr>
          <a:xfrm>
            <a:off x="6194306" y="5252768"/>
            <a:ext cx="2797158" cy="2984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3500">
                <a:solidFill>
                  <a:srgbClr val="1C2D4E"/>
                </a:solidFill>
                <a:latin typeface="Source Han Sans CN Regular"/>
                <a:ea typeface="Source Han Sans CN Regular"/>
                <a:cs typeface="Source Han Sans CN Regular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defTabSz="321503" hangingPunct="0">
              <a:lnSpc>
                <a:spcPts val="1231"/>
              </a:lnSpc>
              <a:defRPr/>
            </a:pPr>
            <a:r>
              <a:rPr lang="zh-CN" altLang="en-US" sz="984" b="1" kern="0" dirty="0">
                <a:sym typeface="FZLanTingHeiS-R-GB"/>
              </a:rPr>
              <a:t>辅助决策</a:t>
            </a:r>
            <a:endParaRPr lang="en-US" altLang="zh-CN" sz="984" b="1" kern="0" dirty="0">
              <a:sym typeface="FZLanTingHeiS-R-GB"/>
            </a:endParaRPr>
          </a:p>
          <a:p>
            <a:pPr defTabSz="321503" hangingPunct="0">
              <a:lnSpc>
                <a:spcPts val="1231"/>
              </a:lnSpc>
              <a:defRPr/>
            </a:pPr>
            <a:r>
              <a:rPr lang="zh-CN" altLang="en-US" sz="879" kern="0" dirty="0">
                <a:sym typeface="FZLanTingHeiS-R-GB"/>
              </a:rPr>
              <a:t>随着</a:t>
            </a:r>
            <a:r>
              <a:rPr lang="en-US" altLang="zh-CN" sz="879" kern="0" dirty="0">
                <a:sym typeface="FZLanTingHeiS-R-GB"/>
              </a:rPr>
              <a:t>AI</a:t>
            </a:r>
            <a:r>
              <a:rPr lang="zh-CN" altLang="en-US" sz="879" kern="0" dirty="0">
                <a:sym typeface="FZLanTingHeiS-R-GB"/>
              </a:rPr>
              <a:t>持续深入业务及</a:t>
            </a:r>
            <a:r>
              <a:rPr lang="en-US" altLang="zh-CN" sz="879" kern="0" dirty="0">
                <a:sym typeface="FZLanTingHeiS-R-GB"/>
              </a:rPr>
              <a:t>IT</a:t>
            </a:r>
            <a:r>
              <a:rPr lang="zh-CN" altLang="en-US" sz="879" kern="0" dirty="0">
                <a:sym typeface="FZLanTingHeiS-R-GB"/>
              </a:rPr>
              <a:t>，可获取多样数据进行整合</a:t>
            </a:r>
          </a:p>
        </p:txBody>
      </p:sp>
      <p:pic>
        <p:nvPicPr>
          <p:cNvPr id="257" name="图片 256">
            <a:extLst>
              <a:ext uri="{FF2B5EF4-FFF2-40B4-BE49-F238E27FC236}">
                <a16:creationId xmlns:a16="http://schemas.microsoft.com/office/drawing/2014/main" id="{79114104-896D-5A4B-BCAC-11B680C428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696" y="1643764"/>
            <a:ext cx="2025000" cy="4519608"/>
          </a:xfrm>
          <a:prstGeom prst="rect">
            <a:avLst/>
          </a:prstGeom>
        </p:spPr>
      </p:pic>
      <p:pic>
        <p:nvPicPr>
          <p:cNvPr id="258" name="图片 257">
            <a:extLst>
              <a:ext uri="{FF2B5EF4-FFF2-40B4-BE49-F238E27FC236}">
                <a16:creationId xmlns:a16="http://schemas.microsoft.com/office/drawing/2014/main" id="{5ED21E11-4DC5-32B0-1B0E-71767695EC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528721" y="-665946"/>
            <a:ext cx="414776" cy="5680509"/>
          </a:xfrm>
          <a:prstGeom prst="rect">
            <a:avLst/>
          </a:prstGeom>
          <a:effectLst>
            <a:outerShdw sx="102000" sy="102000" algn="ctr" rotWithShape="0">
              <a:srgbClr val="021C7A"/>
            </a:outerShdw>
          </a:effectLst>
        </p:spPr>
      </p:pic>
      <p:sp>
        <p:nvSpPr>
          <p:cNvPr id="135" name="圆角矩形 170">
            <a:extLst>
              <a:ext uri="{FF2B5EF4-FFF2-40B4-BE49-F238E27FC236}">
                <a16:creationId xmlns:a16="http://schemas.microsoft.com/office/drawing/2014/main" id="{1F0F62CD-1486-431C-9CDA-7957794B60B8}"/>
              </a:ext>
            </a:extLst>
          </p:cNvPr>
          <p:cNvSpPr/>
          <p:nvPr/>
        </p:nvSpPr>
        <p:spPr>
          <a:xfrm>
            <a:off x="3609473" y="6236273"/>
            <a:ext cx="1771875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lang="en-US" altLang="zh-CN" sz="422" kern="0" dirty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136" name="圆角矩形 171">
            <a:extLst>
              <a:ext uri="{FF2B5EF4-FFF2-40B4-BE49-F238E27FC236}">
                <a16:creationId xmlns:a16="http://schemas.microsoft.com/office/drawing/2014/main" id="{A61C7157-C39E-45FF-BF39-2EE9A918AEA6}"/>
              </a:ext>
            </a:extLst>
          </p:cNvPr>
          <p:cNvSpPr/>
          <p:nvPr/>
        </p:nvSpPr>
        <p:spPr>
          <a:xfrm>
            <a:off x="1813775" y="6236273"/>
            <a:ext cx="1746563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lang="en-US" altLang="zh-CN" sz="422" kern="0" dirty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D63B64D0-8579-4879-8F52-F938D54B9BF8}"/>
              </a:ext>
            </a:extLst>
          </p:cNvPr>
          <p:cNvSpPr txBox="1"/>
          <p:nvPr/>
        </p:nvSpPr>
        <p:spPr>
          <a:xfrm>
            <a:off x="3888802" y="6282566"/>
            <a:ext cx="1238530" cy="160540"/>
          </a:xfrm>
          <a:prstGeom prst="rect">
            <a:avLst/>
          </a:prstGeom>
          <a:ln w="3175">
            <a:miter lim="400000"/>
          </a:ln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2558542" hangingPunct="1">
              <a:defRPr sz="2500">
                <a:solidFill>
                  <a:srgbClr val="1C2D4E"/>
                </a:solidFill>
                <a:latin typeface="微软雅黑" panose="020B0503020204020204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899583">
              <a:defRPr/>
            </a:pPr>
            <a:r>
              <a:rPr lang="zh-CN" altLang="en-US" sz="879" kern="0" dirty="0">
                <a:sym typeface="+mn-ea"/>
              </a:rPr>
              <a:t>昇腾</a:t>
            </a: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93949967-D70B-4B1B-AAD8-4BD8919CE87D}"/>
              </a:ext>
            </a:extLst>
          </p:cNvPr>
          <p:cNvSpPr txBox="1"/>
          <p:nvPr/>
        </p:nvSpPr>
        <p:spPr>
          <a:xfrm>
            <a:off x="2067792" y="6282566"/>
            <a:ext cx="1238530" cy="160540"/>
          </a:xfrm>
          <a:prstGeom prst="rect">
            <a:avLst/>
          </a:prstGeom>
          <a:ln w="3175">
            <a:miter lim="400000"/>
          </a:ln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2558542" hangingPunct="1">
              <a:defRPr sz="2500">
                <a:solidFill>
                  <a:srgbClr val="1C2D4E"/>
                </a:solidFill>
                <a:latin typeface="微软雅黑" panose="020B0503020204020204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899583">
              <a:defRPr/>
            </a:pPr>
            <a:r>
              <a:rPr lang="zh-CN" altLang="en-US" sz="879" kern="0" dirty="0">
                <a:sym typeface="+mn-ea"/>
              </a:rPr>
              <a:t>鲲鹏</a:t>
            </a:r>
          </a:p>
        </p:txBody>
      </p:sp>
      <p:sp>
        <p:nvSpPr>
          <p:cNvPr id="140" name="数字经济持续保持高位增长…">
            <a:extLst>
              <a:ext uri="{FF2B5EF4-FFF2-40B4-BE49-F238E27FC236}">
                <a16:creationId xmlns:a16="http://schemas.microsoft.com/office/drawing/2014/main" id="{C59BDC67-3B45-4815-9A4C-2436D8707344}"/>
              </a:ext>
            </a:extLst>
          </p:cNvPr>
          <p:cNvSpPr txBox="1"/>
          <p:nvPr/>
        </p:nvSpPr>
        <p:spPr>
          <a:xfrm>
            <a:off x="1077373" y="6282565"/>
            <a:ext cx="506250" cy="1605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2500">
                <a:solidFill>
                  <a:srgbClr val="1C2D4E"/>
                </a:solidFill>
                <a:latin typeface="Source Han Sans CN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321503" hangingPunct="0">
              <a:defRPr/>
            </a:pPr>
            <a:r>
              <a:rPr lang="zh-CN" altLang="en-US" sz="879" b="1" kern="0" dirty="0">
                <a:sym typeface="FZLanTingHeiS-R-GB"/>
              </a:rPr>
              <a:t>硬件</a:t>
            </a:r>
          </a:p>
        </p:txBody>
      </p:sp>
      <p:sp>
        <p:nvSpPr>
          <p:cNvPr id="142" name="圆角矩形 173">
            <a:extLst>
              <a:ext uri="{FF2B5EF4-FFF2-40B4-BE49-F238E27FC236}">
                <a16:creationId xmlns:a16="http://schemas.microsoft.com/office/drawing/2014/main" id="{E11ECCDF-8045-49AC-B4B3-DBB4E9A7F3EC}"/>
              </a:ext>
            </a:extLst>
          </p:cNvPr>
          <p:cNvSpPr/>
          <p:nvPr/>
        </p:nvSpPr>
        <p:spPr>
          <a:xfrm>
            <a:off x="822075" y="6198304"/>
            <a:ext cx="4789787" cy="329063"/>
          </a:xfrm>
          <a:prstGeom prst="roundRect">
            <a:avLst>
              <a:gd name="adj" fmla="val 4387"/>
            </a:avLst>
          </a:prstGeom>
          <a:noFill/>
          <a:ln w="12700">
            <a:solidFill>
              <a:srgbClr val="021C7A">
                <a:alpha val="30112"/>
              </a:srgbClr>
            </a:solidFill>
            <a:prstDash val="solid"/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lang="en-US" altLang="zh-CN" sz="422" kern="0" dirty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</p:spTree>
    <p:extLst>
      <p:ext uri="{BB962C8B-B14F-4D97-AF65-F5344CB8AC3E}">
        <p14:creationId xmlns:p14="http://schemas.microsoft.com/office/powerpoint/2010/main" val="4206435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圆角矩形">
            <a:extLst>
              <a:ext uri="{FF2B5EF4-FFF2-40B4-BE49-F238E27FC236}">
                <a16:creationId xmlns:a16="http://schemas.microsoft.com/office/drawing/2014/main" id="{6CD85C35-1E3A-A2A8-D115-497DC17DEFD7}"/>
              </a:ext>
            </a:extLst>
          </p:cNvPr>
          <p:cNvSpPr/>
          <p:nvPr/>
        </p:nvSpPr>
        <p:spPr>
          <a:xfrm>
            <a:off x="9432958" y="1650402"/>
            <a:ext cx="1974366" cy="2657923"/>
          </a:xfrm>
          <a:prstGeom prst="roundRect">
            <a:avLst>
              <a:gd name="adj" fmla="val 2834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sz="422" kern="0" dirty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grpSp>
        <p:nvGrpSpPr>
          <p:cNvPr id="101" name="组合 100"/>
          <p:cNvGrpSpPr/>
          <p:nvPr/>
        </p:nvGrpSpPr>
        <p:grpSpPr>
          <a:xfrm>
            <a:off x="9485226" y="1267504"/>
            <a:ext cx="316406" cy="316406"/>
            <a:chOff x="4496422" y="7967815"/>
            <a:chExt cx="815247" cy="804745"/>
          </a:xfrm>
          <a:solidFill>
            <a:srgbClr val="021C7A">
              <a:alpha val="30000"/>
            </a:srgbClr>
          </a:solidFill>
        </p:grpSpPr>
        <p:sp>
          <p:nvSpPr>
            <p:cNvPr id="103" name="任意多边形: 形状 51"/>
            <p:cNvSpPr/>
            <p:nvPr/>
          </p:nvSpPr>
          <p:spPr>
            <a:xfrm>
              <a:off x="4496422" y="8448115"/>
              <a:ext cx="815247" cy="324445"/>
            </a:xfrm>
            <a:custGeom>
              <a:avLst/>
              <a:gdLst>
                <a:gd name="connsiteX0" fmla="*/ 595410 w 815247"/>
                <a:gd name="connsiteY0" fmla="*/ 119634 h 324445"/>
                <a:gd name="connsiteX1" fmla="*/ 688564 w 815247"/>
                <a:gd name="connsiteY1" fmla="*/ 155353 h 324445"/>
                <a:gd name="connsiteX2" fmla="*/ 688469 w 815247"/>
                <a:gd name="connsiteY2" fmla="*/ 112681 h 324445"/>
                <a:gd name="connsiteX3" fmla="*/ 686183 w 815247"/>
                <a:gd name="connsiteY3" fmla="*/ 108585 h 324445"/>
                <a:gd name="connsiteX4" fmla="*/ 687421 w 815247"/>
                <a:gd name="connsiteY4" fmla="*/ 14097 h 324445"/>
                <a:gd name="connsiteX5" fmla="*/ 699042 w 815247"/>
                <a:gd name="connsiteY5" fmla="*/ 0 h 324445"/>
                <a:gd name="connsiteX6" fmla="*/ 713805 w 815247"/>
                <a:gd name="connsiteY6" fmla="*/ 107918 h 324445"/>
                <a:gd name="connsiteX7" fmla="*/ 710757 w 815247"/>
                <a:gd name="connsiteY7" fmla="*/ 115824 h 324445"/>
                <a:gd name="connsiteX8" fmla="*/ 710662 w 815247"/>
                <a:gd name="connsiteY8" fmla="*/ 155734 h 324445"/>
                <a:gd name="connsiteX9" fmla="*/ 752763 w 815247"/>
                <a:gd name="connsiteY9" fmla="*/ 126111 h 324445"/>
                <a:gd name="connsiteX10" fmla="*/ 804007 w 815247"/>
                <a:gd name="connsiteY10" fmla="*/ 120110 h 324445"/>
                <a:gd name="connsiteX11" fmla="*/ 771432 w 815247"/>
                <a:gd name="connsiteY11" fmla="*/ 174593 h 324445"/>
                <a:gd name="connsiteX12" fmla="*/ 711043 w 815247"/>
                <a:gd name="connsiteY12" fmla="*/ 187547 h 324445"/>
                <a:gd name="connsiteX13" fmla="*/ 711043 w 815247"/>
                <a:gd name="connsiteY13" fmla="*/ 260699 h 324445"/>
                <a:gd name="connsiteX14" fmla="*/ 722759 w 815247"/>
                <a:gd name="connsiteY14" fmla="*/ 264319 h 324445"/>
                <a:gd name="connsiteX15" fmla="*/ 761430 w 815247"/>
                <a:gd name="connsiteY15" fmla="*/ 297085 h 324445"/>
                <a:gd name="connsiteX16" fmla="*/ 770765 w 815247"/>
                <a:gd name="connsiteY16" fmla="*/ 302514 h 324445"/>
                <a:gd name="connsiteX17" fmla="*/ 802769 w 815247"/>
                <a:gd name="connsiteY17" fmla="*/ 302514 h 324445"/>
                <a:gd name="connsiteX18" fmla="*/ 815246 w 815247"/>
                <a:gd name="connsiteY18" fmla="*/ 313182 h 324445"/>
                <a:gd name="connsiteX19" fmla="*/ 803150 w 815247"/>
                <a:gd name="connsiteY19" fmla="*/ 324326 h 324445"/>
                <a:gd name="connsiteX20" fmla="*/ 795911 w 815247"/>
                <a:gd name="connsiteY20" fmla="*/ 324422 h 324445"/>
                <a:gd name="connsiteX21" fmla="*/ 19147 w 815247"/>
                <a:gd name="connsiteY21" fmla="*/ 324422 h 324445"/>
                <a:gd name="connsiteX22" fmla="*/ 10384 w 815247"/>
                <a:gd name="connsiteY22" fmla="*/ 324231 h 324445"/>
                <a:gd name="connsiteX23" fmla="*/ 2 w 815247"/>
                <a:gd name="connsiteY23" fmla="*/ 313277 h 324445"/>
                <a:gd name="connsiteX24" fmla="*/ 10670 w 815247"/>
                <a:gd name="connsiteY24" fmla="*/ 302705 h 324445"/>
                <a:gd name="connsiteX25" fmla="*/ 45055 w 815247"/>
                <a:gd name="connsiteY25" fmla="*/ 302419 h 324445"/>
                <a:gd name="connsiteX26" fmla="*/ 52199 w 815247"/>
                <a:gd name="connsiteY26" fmla="*/ 299180 h 324445"/>
                <a:gd name="connsiteX27" fmla="*/ 104110 w 815247"/>
                <a:gd name="connsiteY27" fmla="*/ 261080 h 324445"/>
                <a:gd name="connsiteX28" fmla="*/ 104110 w 815247"/>
                <a:gd name="connsiteY28" fmla="*/ 187643 h 324445"/>
                <a:gd name="connsiteX29" fmla="*/ 38387 w 815247"/>
                <a:gd name="connsiteY29" fmla="*/ 170021 h 324445"/>
                <a:gd name="connsiteX30" fmla="*/ 11527 w 815247"/>
                <a:gd name="connsiteY30" fmla="*/ 121063 h 324445"/>
                <a:gd name="connsiteX31" fmla="*/ 104491 w 815247"/>
                <a:gd name="connsiteY31" fmla="*/ 154972 h 324445"/>
                <a:gd name="connsiteX32" fmla="*/ 104396 w 815247"/>
                <a:gd name="connsiteY32" fmla="*/ 113633 h 324445"/>
                <a:gd name="connsiteX33" fmla="*/ 102395 w 815247"/>
                <a:gd name="connsiteY33" fmla="*/ 109347 h 324445"/>
                <a:gd name="connsiteX34" fmla="*/ 108206 w 815247"/>
                <a:gd name="connsiteY34" fmla="*/ 7906 h 324445"/>
                <a:gd name="connsiteX35" fmla="*/ 115064 w 815247"/>
                <a:gd name="connsiteY35" fmla="*/ 286 h 324445"/>
                <a:gd name="connsiteX36" fmla="*/ 129066 w 815247"/>
                <a:gd name="connsiteY36" fmla="*/ 108871 h 324445"/>
                <a:gd name="connsiteX37" fmla="*/ 126589 w 815247"/>
                <a:gd name="connsiteY37" fmla="*/ 115348 h 324445"/>
                <a:gd name="connsiteX38" fmla="*/ 126494 w 815247"/>
                <a:gd name="connsiteY38" fmla="*/ 155734 h 324445"/>
                <a:gd name="connsiteX39" fmla="*/ 219934 w 815247"/>
                <a:gd name="connsiteY39" fmla="*/ 120015 h 324445"/>
                <a:gd name="connsiteX40" fmla="*/ 187740 w 815247"/>
                <a:gd name="connsiteY40" fmla="*/ 174403 h 324445"/>
                <a:gd name="connsiteX41" fmla="*/ 127065 w 815247"/>
                <a:gd name="connsiteY41" fmla="*/ 187833 h 324445"/>
                <a:gd name="connsiteX42" fmla="*/ 126494 w 815247"/>
                <a:gd name="connsiteY42" fmla="*/ 192500 h 324445"/>
                <a:gd name="connsiteX43" fmla="*/ 126494 w 815247"/>
                <a:gd name="connsiteY43" fmla="*/ 260604 h 324445"/>
                <a:gd name="connsiteX44" fmla="*/ 144687 w 815247"/>
                <a:gd name="connsiteY44" fmla="*/ 266986 h 324445"/>
                <a:gd name="connsiteX45" fmla="*/ 177071 w 815247"/>
                <a:gd name="connsiteY45" fmla="*/ 296704 h 324445"/>
                <a:gd name="connsiteX46" fmla="*/ 186882 w 815247"/>
                <a:gd name="connsiteY46" fmla="*/ 302800 h 324445"/>
                <a:gd name="connsiteX47" fmla="*/ 336520 w 815247"/>
                <a:gd name="connsiteY47" fmla="*/ 302514 h 324445"/>
                <a:gd name="connsiteX48" fmla="*/ 344426 w 815247"/>
                <a:gd name="connsiteY48" fmla="*/ 299276 h 324445"/>
                <a:gd name="connsiteX49" fmla="*/ 396146 w 815247"/>
                <a:gd name="connsiteY49" fmla="*/ 260890 h 324445"/>
                <a:gd name="connsiteX50" fmla="*/ 396146 w 815247"/>
                <a:gd name="connsiteY50" fmla="*/ 187738 h 324445"/>
                <a:gd name="connsiteX51" fmla="*/ 330996 w 815247"/>
                <a:gd name="connsiteY51" fmla="*/ 170593 h 324445"/>
                <a:gd name="connsiteX52" fmla="*/ 304135 w 815247"/>
                <a:gd name="connsiteY52" fmla="*/ 120872 h 324445"/>
                <a:gd name="connsiteX53" fmla="*/ 396432 w 815247"/>
                <a:gd name="connsiteY53" fmla="*/ 155258 h 324445"/>
                <a:gd name="connsiteX54" fmla="*/ 396337 w 815247"/>
                <a:gd name="connsiteY54" fmla="*/ 113728 h 324445"/>
                <a:gd name="connsiteX55" fmla="*/ 394051 w 815247"/>
                <a:gd name="connsiteY55" fmla="*/ 108871 h 324445"/>
                <a:gd name="connsiteX56" fmla="*/ 394908 w 815247"/>
                <a:gd name="connsiteY56" fmla="*/ 15050 h 324445"/>
                <a:gd name="connsiteX57" fmla="*/ 406910 w 815247"/>
                <a:gd name="connsiteY57" fmla="*/ 381 h 324445"/>
                <a:gd name="connsiteX58" fmla="*/ 422721 w 815247"/>
                <a:gd name="connsiteY58" fmla="*/ 106966 h 324445"/>
                <a:gd name="connsiteX59" fmla="*/ 418911 w 815247"/>
                <a:gd name="connsiteY59" fmla="*/ 118491 h 324445"/>
                <a:gd name="connsiteX60" fmla="*/ 418721 w 815247"/>
                <a:gd name="connsiteY60" fmla="*/ 155543 h 324445"/>
                <a:gd name="connsiteX61" fmla="*/ 512066 w 815247"/>
                <a:gd name="connsiteY61" fmla="*/ 120205 h 324445"/>
                <a:gd name="connsiteX62" fmla="*/ 479395 w 815247"/>
                <a:gd name="connsiteY62" fmla="*/ 174784 h 324445"/>
                <a:gd name="connsiteX63" fmla="*/ 419197 w 815247"/>
                <a:gd name="connsiteY63" fmla="*/ 187833 h 324445"/>
                <a:gd name="connsiteX64" fmla="*/ 418721 w 815247"/>
                <a:gd name="connsiteY64" fmla="*/ 193072 h 324445"/>
                <a:gd name="connsiteX65" fmla="*/ 418721 w 815247"/>
                <a:gd name="connsiteY65" fmla="*/ 261176 h 324445"/>
                <a:gd name="connsiteX66" fmla="*/ 470823 w 815247"/>
                <a:gd name="connsiteY66" fmla="*/ 299276 h 324445"/>
                <a:gd name="connsiteX67" fmla="*/ 477109 w 815247"/>
                <a:gd name="connsiteY67" fmla="*/ 302514 h 324445"/>
                <a:gd name="connsiteX68" fmla="*/ 629890 w 815247"/>
                <a:gd name="connsiteY68" fmla="*/ 302514 h 324445"/>
                <a:gd name="connsiteX69" fmla="*/ 636272 w 815247"/>
                <a:gd name="connsiteY69" fmla="*/ 299371 h 324445"/>
                <a:gd name="connsiteX70" fmla="*/ 688183 w 815247"/>
                <a:gd name="connsiteY70" fmla="*/ 261176 h 324445"/>
                <a:gd name="connsiteX71" fmla="*/ 688183 w 815247"/>
                <a:gd name="connsiteY71" fmla="*/ 187738 h 324445"/>
                <a:gd name="connsiteX72" fmla="*/ 621984 w 815247"/>
                <a:gd name="connsiteY72" fmla="*/ 169545 h 324445"/>
                <a:gd name="connsiteX73" fmla="*/ 595410 w 815247"/>
                <a:gd name="connsiteY73" fmla="*/ 119634 h 324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815247" h="324445">
                  <a:moveTo>
                    <a:pt x="595410" y="119634"/>
                  </a:moveTo>
                  <a:cubicBezTo>
                    <a:pt x="631319" y="119920"/>
                    <a:pt x="663990" y="124206"/>
                    <a:pt x="688564" y="155353"/>
                  </a:cubicBezTo>
                  <a:cubicBezTo>
                    <a:pt x="688564" y="140018"/>
                    <a:pt x="688659" y="126301"/>
                    <a:pt x="688469" y="112681"/>
                  </a:cubicBezTo>
                  <a:cubicBezTo>
                    <a:pt x="688469" y="111252"/>
                    <a:pt x="687135" y="109823"/>
                    <a:pt x="686183" y="108585"/>
                  </a:cubicBezTo>
                  <a:cubicBezTo>
                    <a:pt x="663990" y="76486"/>
                    <a:pt x="664275" y="45720"/>
                    <a:pt x="687421" y="14097"/>
                  </a:cubicBezTo>
                  <a:cubicBezTo>
                    <a:pt x="691041" y="9144"/>
                    <a:pt x="695136" y="4667"/>
                    <a:pt x="699042" y="0"/>
                  </a:cubicBezTo>
                  <a:cubicBezTo>
                    <a:pt x="728950" y="27527"/>
                    <a:pt x="742095" y="70961"/>
                    <a:pt x="713805" y="107918"/>
                  </a:cubicBezTo>
                  <a:cubicBezTo>
                    <a:pt x="712186" y="110109"/>
                    <a:pt x="710853" y="113157"/>
                    <a:pt x="710757" y="115824"/>
                  </a:cubicBezTo>
                  <a:cubicBezTo>
                    <a:pt x="710471" y="128302"/>
                    <a:pt x="710662" y="140780"/>
                    <a:pt x="710662" y="155734"/>
                  </a:cubicBezTo>
                  <a:cubicBezTo>
                    <a:pt x="722473" y="140494"/>
                    <a:pt x="736189" y="131159"/>
                    <a:pt x="752763" y="126111"/>
                  </a:cubicBezTo>
                  <a:cubicBezTo>
                    <a:pt x="769146" y="121063"/>
                    <a:pt x="786005" y="119348"/>
                    <a:pt x="804007" y="120110"/>
                  </a:cubicBezTo>
                  <a:cubicBezTo>
                    <a:pt x="797911" y="141827"/>
                    <a:pt x="788958" y="160877"/>
                    <a:pt x="771432" y="174593"/>
                  </a:cubicBezTo>
                  <a:cubicBezTo>
                    <a:pt x="753715" y="188500"/>
                    <a:pt x="732950" y="190214"/>
                    <a:pt x="711043" y="187547"/>
                  </a:cubicBezTo>
                  <a:cubicBezTo>
                    <a:pt x="711043" y="212217"/>
                    <a:pt x="711043" y="236125"/>
                    <a:pt x="711043" y="260699"/>
                  </a:cubicBezTo>
                  <a:cubicBezTo>
                    <a:pt x="714853" y="261842"/>
                    <a:pt x="718854" y="262985"/>
                    <a:pt x="722759" y="264319"/>
                  </a:cubicBezTo>
                  <a:cubicBezTo>
                    <a:pt x="739809" y="270320"/>
                    <a:pt x="752953" y="281178"/>
                    <a:pt x="761430" y="297085"/>
                  </a:cubicBezTo>
                  <a:cubicBezTo>
                    <a:pt x="763621" y="301276"/>
                    <a:pt x="766193" y="302609"/>
                    <a:pt x="770765" y="302514"/>
                  </a:cubicBezTo>
                  <a:cubicBezTo>
                    <a:pt x="781433" y="302228"/>
                    <a:pt x="792101" y="302324"/>
                    <a:pt x="802769" y="302514"/>
                  </a:cubicBezTo>
                  <a:cubicBezTo>
                    <a:pt x="810294" y="302609"/>
                    <a:pt x="815151" y="306991"/>
                    <a:pt x="815246" y="313182"/>
                  </a:cubicBezTo>
                  <a:cubicBezTo>
                    <a:pt x="815342" y="319373"/>
                    <a:pt x="810579" y="323850"/>
                    <a:pt x="803150" y="324326"/>
                  </a:cubicBezTo>
                  <a:cubicBezTo>
                    <a:pt x="800769" y="324517"/>
                    <a:pt x="798387" y="324422"/>
                    <a:pt x="795911" y="324422"/>
                  </a:cubicBezTo>
                  <a:cubicBezTo>
                    <a:pt x="537021" y="324422"/>
                    <a:pt x="278037" y="324422"/>
                    <a:pt x="19147" y="324422"/>
                  </a:cubicBezTo>
                  <a:cubicBezTo>
                    <a:pt x="16194" y="324422"/>
                    <a:pt x="13241" y="324517"/>
                    <a:pt x="10384" y="324231"/>
                  </a:cubicBezTo>
                  <a:cubicBezTo>
                    <a:pt x="3716" y="323660"/>
                    <a:pt x="-93" y="319659"/>
                    <a:pt x="2" y="313277"/>
                  </a:cubicBezTo>
                  <a:cubicBezTo>
                    <a:pt x="97" y="306895"/>
                    <a:pt x="4002" y="302800"/>
                    <a:pt x="10670" y="302705"/>
                  </a:cubicBezTo>
                  <a:cubicBezTo>
                    <a:pt x="22100" y="302514"/>
                    <a:pt x="33625" y="302800"/>
                    <a:pt x="45055" y="302419"/>
                  </a:cubicBezTo>
                  <a:cubicBezTo>
                    <a:pt x="47532" y="302324"/>
                    <a:pt x="51151" y="301085"/>
                    <a:pt x="52199" y="299180"/>
                  </a:cubicBezTo>
                  <a:cubicBezTo>
                    <a:pt x="63438" y="278320"/>
                    <a:pt x="80869" y="266033"/>
                    <a:pt x="104110" y="261080"/>
                  </a:cubicBezTo>
                  <a:cubicBezTo>
                    <a:pt x="104110" y="236696"/>
                    <a:pt x="104110" y="212598"/>
                    <a:pt x="104110" y="187643"/>
                  </a:cubicBezTo>
                  <a:cubicBezTo>
                    <a:pt x="79536" y="190595"/>
                    <a:pt x="56866" y="187738"/>
                    <a:pt x="38387" y="170021"/>
                  </a:cubicBezTo>
                  <a:cubicBezTo>
                    <a:pt x="24386" y="156496"/>
                    <a:pt x="16480" y="139637"/>
                    <a:pt x="11527" y="121063"/>
                  </a:cubicBezTo>
                  <a:cubicBezTo>
                    <a:pt x="41531" y="114872"/>
                    <a:pt x="78107" y="128111"/>
                    <a:pt x="104491" y="154972"/>
                  </a:cubicBezTo>
                  <a:cubicBezTo>
                    <a:pt x="104491" y="140494"/>
                    <a:pt x="104586" y="127064"/>
                    <a:pt x="104396" y="113633"/>
                  </a:cubicBezTo>
                  <a:cubicBezTo>
                    <a:pt x="104396" y="112205"/>
                    <a:pt x="103443" y="110585"/>
                    <a:pt x="102395" y="109347"/>
                  </a:cubicBezTo>
                  <a:cubicBezTo>
                    <a:pt x="76297" y="76772"/>
                    <a:pt x="82298" y="38481"/>
                    <a:pt x="108206" y="7906"/>
                  </a:cubicBezTo>
                  <a:cubicBezTo>
                    <a:pt x="110396" y="5334"/>
                    <a:pt x="112778" y="2762"/>
                    <a:pt x="115064" y="286"/>
                  </a:cubicBezTo>
                  <a:cubicBezTo>
                    <a:pt x="144496" y="27718"/>
                    <a:pt x="158403" y="71152"/>
                    <a:pt x="129066" y="108871"/>
                  </a:cubicBezTo>
                  <a:cubicBezTo>
                    <a:pt x="127732" y="110585"/>
                    <a:pt x="126589" y="113157"/>
                    <a:pt x="126589" y="115348"/>
                  </a:cubicBezTo>
                  <a:cubicBezTo>
                    <a:pt x="126399" y="128111"/>
                    <a:pt x="126494" y="140875"/>
                    <a:pt x="126494" y="155734"/>
                  </a:cubicBezTo>
                  <a:cubicBezTo>
                    <a:pt x="150973" y="124778"/>
                    <a:pt x="183739" y="120205"/>
                    <a:pt x="219934" y="120015"/>
                  </a:cubicBezTo>
                  <a:cubicBezTo>
                    <a:pt x="213743" y="141732"/>
                    <a:pt x="205075" y="160592"/>
                    <a:pt x="187740" y="174403"/>
                  </a:cubicBezTo>
                  <a:cubicBezTo>
                    <a:pt x="169928" y="188690"/>
                    <a:pt x="148973" y="190405"/>
                    <a:pt x="127065" y="187833"/>
                  </a:cubicBezTo>
                  <a:cubicBezTo>
                    <a:pt x="126779" y="189928"/>
                    <a:pt x="126494" y="191167"/>
                    <a:pt x="126494" y="192500"/>
                  </a:cubicBezTo>
                  <a:cubicBezTo>
                    <a:pt x="126494" y="215170"/>
                    <a:pt x="126494" y="237744"/>
                    <a:pt x="126494" y="260604"/>
                  </a:cubicBezTo>
                  <a:cubicBezTo>
                    <a:pt x="132780" y="262795"/>
                    <a:pt x="138971" y="264509"/>
                    <a:pt x="144687" y="266986"/>
                  </a:cubicBezTo>
                  <a:cubicBezTo>
                    <a:pt x="158783" y="273272"/>
                    <a:pt x="169737" y="283178"/>
                    <a:pt x="177071" y="296704"/>
                  </a:cubicBezTo>
                  <a:cubicBezTo>
                    <a:pt x="179358" y="300895"/>
                    <a:pt x="181739" y="302800"/>
                    <a:pt x="186882" y="302800"/>
                  </a:cubicBezTo>
                  <a:cubicBezTo>
                    <a:pt x="236793" y="302609"/>
                    <a:pt x="286609" y="302705"/>
                    <a:pt x="336520" y="302514"/>
                  </a:cubicBezTo>
                  <a:cubicBezTo>
                    <a:pt x="339187" y="302514"/>
                    <a:pt x="343092" y="301276"/>
                    <a:pt x="344426" y="299276"/>
                  </a:cubicBezTo>
                  <a:cubicBezTo>
                    <a:pt x="361571" y="274415"/>
                    <a:pt x="366238" y="270796"/>
                    <a:pt x="396146" y="260890"/>
                  </a:cubicBezTo>
                  <a:cubicBezTo>
                    <a:pt x="396146" y="236792"/>
                    <a:pt x="396146" y="212598"/>
                    <a:pt x="396146" y="187738"/>
                  </a:cubicBezTo>
                  <a:cubicBezTo>
                    <a:pt x="371858" y="190786"/>
                    <a:pt x="349474" y="187738"/>
                    <a:pt x="330996" y="170593"/>
                  </a:cubicBezTo>
                  <a:cubicBezTo>
                    <a:pt x="318518" y="159068"/>
                    <a:pt x="306516" y="136874"/>
                    <a:pt x="304135" y="120872"/>
                  </a:cubicBezTo>
                  <a:cubicBezTo>
                    <a:pt x="328805" y="118205"/>
                    <a:pt x="372048" y="123253"/>
                    <a:pt x="396432" y="155258"/>
                  </a:cubicBezTo>
                  <a:cubicBezTo>
                    <a:pt x="396432" y="140494"/>
                    <a:pt x="396528" y="127159"/>
                    <a:pt x="396337" y="113728"/>
                  </a:cubicBezTo>
                  <a:cubicBezTo>
                    <a:pt x="396337" y="112109"/>
                    <a:pt x="395099" y="110204"/>
                    <a:pt x="394051" y="108871"/>
                  </a:cubicBezTo>
                  <a:cubicBezTo>
                    <a:pt x="370620" y="78581"/>
                    <a:pt x="373477" y="44672"/>
                    <a:pt x="394908" y="15050"/>
                  </a:cubicBezTo>
                  <a:cubicBezTo>
                    <a:pt x="398623" y="9906"/>
                    <a:pt x="402909" y="5239"/>
                    <a:pt x="406910" y="381"/>
                  </a:cubicBezTo>
                  <a:cubicBezTo>
                    <a:pt x="436913" y="27813"/>
                    <a:pt x="449582" y="70676"/>
                    <a:pt x="422721" y="106966"/>
                  </a:cubicBezTo>
                  <a:cubicBezTo>
                    <a:pt x="420435" y="110109"/>
                    <a:pt x="419007" y="114586"/>
                    <a:pt x="418911" y="118491"/>
                  </a:cubicBezTo>
                  <a:cubicBezTo>
                    <a:pt x="418435" y="130207"/>
                    <a:pt x="418721" y="141922"/>
                    <a:pt x="418721" y="155543"/>
                  </a:cubicBezTo>
                  <a:cubicBezTo>
                    <a:pt x="443295" y="124682"/>
                    <a:pt x="476157" y="120015"/>
                    <a:pt x="512066" y="120205"/>
                  </a:cubicBezTo>
                  <a:cubicBezTo>
                    <a:pt x="505684" y="142018"/>
                    <a:pt x="496921" y="161068"/>
                    <a:pt x="479395" y="174784"/>
                  </a:cubicBezTo>
                  <a:cubicBezTo>
                    <a:pt x="461679" y="188690"/>
                    <a:pt x="441009" y="190405"/>
                    <a:pt x="419197" y="187833"/>
                  </a:cubicBezTo>
                  <a:cubicBezTo>
                    <a:pt x="419007" y="190024"/>
                    <a:pt x="418721" y="191548"/>
                    <a:pt x="418721" y="193072"/>
                  </a:cubicBezTo>
                  <a:cubicBezTo>
                    <a:pt x="418721" y="215741"/>
                    <a:pt x="418721" y="238316"/>
                    <a:pt x="418721" y="261176"/>
                  </a:cubicBezTo>
                  <a:cubicBezTo>
                    <a:pt x="442152" y="266129"/>
                    <a:pt x="459583" y="278416"/>
                    <a:pt x="470823" y="299276"/>
                  </a:cubicBezTo>
                  <a:cubicBezTo>
                    <a:pt x="471775" y="300990"/>
                    <a:pt x="475013" y="302514"/>
                    <a:pt x="477109" y="302514"/>
                  </a:cubicBezTo>
                  <a:cubicBezTo>
                    <a:pt x="528068" y="302705"/>
                    <a:pt x="578931" y="302705"/>
                    <a:pt x="629890" y="302514"/>
                  </a:cubicBezTo>
                  <a:cubicBezTo>
                    <a:pt x="632081" y="302514"/>
                    <a:pt x="635319" y="301085"/>
                    <a:pt x="636272" y="299371"/>
                  </a:cubicBezTo>
                  <a:cubicBezTo>
                    <a:pt x="647511" y="278511"/>
                    <a:pt x="664942" y="266129"/>
                    <a:pt x="688183" y="261176"/>
                  </a:cubicBezTo>
                  <a:cubicBezTo>
                    <a:pt x="688183" y="236887"/>
                    <a:pt x="688183" y="212789"/>
                    <a:pt x="688183" y="187738"/>
                  </a:cubicBezTo>
                  <a:cubicBezTo>
                    <a:pt x="663418" y="190691"/>
                    <a:pt x="640463" y="187738"/>
                    <a:pt x="621984" y="169545"/>
                  </a:cubicBezTo>
                  <a:cubicBezTo>
                    <a:pt x="608363" y="155924"/>
                    <a:pt x="600648" y="139255"/>
                    <a:pt x="595410" y="1196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srgbClr val="000000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104" name="任意多边形: 形状 52"/>
            <p:cNvSpPr/>
            <p:nvPr/>
          </p:nvSpPr>
          <p:spPr>
            <a:xfrm>
              <a:off x="4716071" y="8044753"/>
              <a:ext cx="375951" cy="190806"/>
            </a:xfrm>
            <a:custGeom>
              <a:avLst/>
              <a:gdLst>
                <a:gd name="connsiteX0" fmla="*/ 0 w 375951"/>
                <a:gd name="connsiteY0" fmla="*/ 54366 h 190806"/>
                <a:gd name="connsiteX1" fmla="*/ 37529 w 375951"/>
                <a:gd name="connsiteY1" fmla="*/ 52366 h 190806"/>
                <a:gd name="connsiteX2" fmla="*/ 103727 w 375951"/>
                <a:gd name="connsiteY2" fmla="*/ 26838 h 190806"/>
                <a:gd name="connsiteX3" fmla="*/ 232315 w 375951"/>
                <a:gd name="connsiteY3" fmla="*/ 6074 h 190806"/>
                <a:gd name="connsiteX4" fmla="*/ 265652 w 375951"/>
                <a:gd name="connsiteY4" fmla="*/ 22552 h 190806"/>
                <a:gd name="connsiteX5" fmla="*/ 367379 w 375951"/>
                <a:gd name="connsiteY5" fmla="*/ 53699 h 190806"/>
                <a:gd name="connsiteX6" fmla="*/ 375952 w 375951"/>
                <a:gd name="connsiteY6" fmla="*/ 53699 h 190806"/>
                <a:gd name="connsiteX7" fmla="*/ 375952 w 375951"/>
                <a:gd name="connsiteY7" fmla="*/ 105134 h 190806"/>
                <a:gd name="connsiteX8" fmla="*/ 332232 w 375951"/>
                <a:gd name="connsiteY8" fmla="*/ 112564 h 190806"/>
                <a:gd name="connsiteX9" fmla="*/ 317564 w 375951"/>
                <a:gd name="connsiteY9" fmla="*/ 116373 h 190806"/>
                <a:gd name="connsiteX10" fmla="*/ 263081 w 375951"/>
                <a:gd name="connsiteY10" fmla="*/ 157902 h 190806"/>
                <a:gd name="connsiteX11" fmla="*/ 205645 w 375951"/>
                <a:gd name="connsiteY11" fmla="*/ 190764 h 190806"/>
                <a:gd name="connsiteX12" fmla="*/ 150876 w 375951"/>
                <a:gd name="connsiteY12" fmla="*/ 187430 h 190806"/>
                <a:gd name="connsiteX13" fmla="*/ 118110 w 375951"/>
                <a:gd name="connsiteY13" fmla="*/ 165142 h 190806"/>
                <a:gd name="connsiteX14" fmla="*/ 101822 w 375951"/>
                <a:gd name="connsiteY14" fmla="*/ 142472 h 190806"/>
                <a:gd name="connsiteX15" fmla="*/ 44768 w 375951"/>
                <a:gd name="connsiteY15" fmla="*/ 112849 h 190806"/>
                <a:gd name="connsiteX16" fmla="*/ 191 w 375951"/>
                <a:gd name="connsiteY16" fmla="*/ 105134 h 190806"/>
                <a:gd name="connsiteX17" fmla="*/ 0 w 375951"/>
                <a:gd name="connsiteY17" fmla="*/ 54366 h 190806"/>
                <a:gd name="connsiteX18" fmla="*/ 237744 w 375951"/>
                <a:gd name="connsiteY18" fmla="*/ 96752 h 190806"/>
                <a:gd name="connsiteX19" fmla="*/ 237744 w 375951"/>
                <a:gd name="connsiteY19" fmla="*/ 89608 h 190806"/>
                <a:gd name="connsiteX20" fmla="*/ 193929 w 375951"/>
                <a:gd name="connsiteY20" fmla="*/ 40650 h 190806"/>
                <a:gd name="connsiteX21" fmla="*/ 139351 w 375951"/>
                <a:gd name="connsiteY21" fmla="*/ 80179 h 190806"/>
                <a:gd name="connsiteX22" fmla="*/ 138398 w 375951"/>
                <a:gd name="connsiteY22" fmla="*/ 105610 h 190806"/>
                <a:gd name="connsiteX23" fmla="*/ 200311 w 375951"/>
                <a:gd name="connsiteY23" fmla="*/ 151806 h 190806"/>
                <a:gd name="connsiteX24" fmla="*/ 237744 w 375951"/>
                <a:gd name="connsiteY24" fmla="*/ 96752 h 19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75951" h="190806">
                  <a:moveTo>
                    <a:pt x="0" y="54366"/>
                  </a:moveTo>
                  <a:cubicBezTo>
                    <a:pt x="13049" y="53699"/>
                    <a:pt x="25241" y="53223"/>
                    <a:pt x="37529" y="52366"/>
                  </a:cubicBezTo>
                  <a:cubicBezTo>
                    <a:pt x="62103" y="50460"/>
                    <a:pt x="84201" y="41888"/>
                    <a:pt x="103727" y="26838"/>
                  </a:cubicBezTo>
                  <a:cubicBezTo>
                    <a:pt x="142875" y="-3261"/>
                    <a:pt x="186881" y="-4594"/>
                    <a:pt x="232315" y="6074"/>
                  </a:cubicBezTo>
                  <a:cubicBezTo>
                    <a:pt x="244126" y="8836"/>
                    <a:pt x="255937" y="15123"/>
                    <a:pt x="265652" y="22552"/>
                  </a:cubicBezTo>
                  <a:cubicBezTo>
                    <a:pt x="295846" y="45888"/>
                    <a:pt x="329946" y="54937"/>
                    <a:pt x="367379" y="53699"/>
                  </a:cubicBezTo>
                  <a:cubicBezTo>
                    <a:pt x="370046" y="53604"/>
                    <a:pt x="372618" y="53699"/>
                    <a:pt x="375952" y="53699"/>
                  </a:cubicBezTo>
                  <a:cubicBezTo>
                    <a:pt x="375952" y="71130"/>
                    <a:pt x="375952" y="87989"/>
                    <a:pt x="375952" y="105134"/>
                  </a:cubicBezTo>
                  <a:cubicBezTo>
                    <a:pt x="361474" y="107610"/>
                    <a:pt x="346805" y="109992"/>
                    <a:pt x="332232" y="112564"/>
                  </a:cubicBezTo>
                  <a:cubicBezTo>
                    <a:pt x="327279" y="113421"/>
                    <a:pt x="322421" y="114945"/>
                    <a:pt x="317564" y="116373"/>
                  </a:cubicBezTo>
                  <a:cubicBezTo>
                    <a:pt x="294132" y="123327"/>
                    <a:pt x="275177" y="136281"/>
                    <a:pt x="263081" y="157902"/>
                  </a:cubicBezTo>
                  <a:cubicBezTo>
                    <a:pt x="250508" y="180477"/>
                    <a:pt x="230315" y="190383"/>
                    <a:pt x="205645" y="190764"/>
                  </a:cubicBezTo>
                  <a:cubicBezTo>
                    <a:pt x="187357" y="191050"/>
                    <a:pt x="168974" y="189906"/>
                    <a:pt x="150876" y="187430"/>
                  </a:cubicBezTo>
                  <a:cubicBezTo>
                    <a:pt x="136970" y="185525"/>
                    <a:pt x="126111" y="176952"/>
                    <a:pt x="118110" y="165142"/>
                  </a:cubicBezTo>
                  <a:cubicBezTo>
                    <a:pt x="112871" y="157426"/>
                    <a:pt x="107823" y="149521"/>
                    <a:pt x="101822" y="142472"/>
                  </a:cubicBezTo>
                  <a:cubicBezTo>
                    <a:pt x="86868" y="124946"/>
                    <a:pt x="66389" y="117517"/>
                    <a:pt x="44768" y="112849"/>
                  </a:cubicBezTo>
                  <a:cubicBezTo>
                    <a:pt x="30194" y="109706"/>
                    <a:pt x="15431" y="107801"/>
                    <a:pt x="191" y="105134"/>
                  </a:cubicBezTo>
                  <a:cubicBezTo>
                    <a:pt x="0" y="88656"/>
                    <a:pt x="0" y="71701"/>
                    <a:pt x="0" y="54366"/>
                  </a:cubicBezTo>
                  <a:close/>
                  <a:moveTo>
                    <a:pt x="237744" y="96752"/>
                  </a:moveTo>
                  <a:cubicBezTo>
                    <a:pt x="237744" y="94371"/>
                    <a:pt x="237744" y="91990"/>
                    <a:pt x="237744" y="89608"/>
                  </a:cubicBezTo>
                  <a:cubicBezTo>
                    <a:pt x="237173" y="64272"/>
                    <a:pt x="218027" y="42841"/>
                    <a:pt x="193929" y="40650"/>
                  </a:cubicBezTo>
                  <a:cubicBezTo>
                    <a:pt x="167259" y="38173"/>
                    <a:pt x="144399" y="54366"/>
                    <a:pt x="139351" y="80179"/>
                  </a:cubicBezTo>
                  <a:cubicBezTo>
                    <a:pt x="137732" y="88370"/>
                    <a:pt x="138113" y="97133"/>
                    <a:pt x="138398" y="105610"/>
                  </a:cubicBezTo>
                  <a:cubicBezTo>
                    <a:pt x="139351" y="137043"/>
                    <a:pt x="169926" y="159712"/>
                    <a:pt x="200311" y="151806"/>
                  </a:cubicBezTo>
                  <a:cubicBezTo>
                    <a:pt x="224600" y="145425"/>
                    <a:pt x="237839" y="125994"/>
                    <a:pt x="237744" y="967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srgbClr val="000000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112" name="任意多边形: 形状 53"/>
            <p:cNvSpPr/>
            <p:nvPr/>
          </p:nvSpPr>
          <p:spPr>
            <a:xfrm>
              <a:off x="4564766" y="8069710"/>
              <a:ext cx="128063" cy="107180"/>
            </a:xfrm>
            <a:custGeom>
              <a:avLst/>
              <a:gdLst>
                <a:gd name="connsiteX0" fmla="*/ 89106 w 128063"/>
                <a:gd name="connsiteY0" fmla="*/ 28646 h 107180"/>
                <a:gd name="connsiteX1" fmla="*/ 128064 w 128063"/>
                <a:gd name="connsiteY1" fmla="*/ 28646 h 107180"/>
                <a:gd name="connsiteX2" fmla="*/ 128064 w 128063"/>
                <a:gd name="connsiteY2" fmla="*/ 78843 h 107180"/>
                <a:gd name="connsiteX3" fmla="*/ 89678 w 128063"/>
                <a:gd name="connsiteY3" fmla="*/ 78843 h 107180"/>
                <a:gd name="connsiteX4" fmla="*/ 89106 w 128063"/>
                <a:gd name="connsiteY4" fmla="*/ 90845 h 107180"/>
                <a:gd name="connsiteX5" fmla="*/ 71866 w 128063"/>
                <a:gd name="connsiteY5" fmla="*/ 107037 h 107180"/>
                <a:gd name="connsiteX6" fmla="*/ 17574 w 128063"/>
                <a:gd name="connsiteY6" fmla="*/ 107037 h 107180"/>
                <a:gd name="connsiteX7" fmla="*/ 143 w 128063"/>
                <a:gd name="connsiteY7" fmla="*/ 89511 h 107180"/>
                <a:gd name="connsiteX8" fmla="*/ 143 w 128063"/>
                <a:gd name="connsiteY8" fmla="*/ 17597 h 107180"/>
                <a:gd name="connsiteX9" fmla="*/ 16335 w 128063"/>
                <a:gd name="connsiteY9" fmla="*/ 357 h 107180"/>
                <a:gd name="connsiteX10" fmla="*/ 73009 w 128063"/>
                <a:gd name="connsiteY10" fmla="*/ 357 h 107180"/>
                <a:gd name="connsiteX11" fmla="*/ 89011 w 128063"/>
                <a:gd name="connsiteY11" fmla="*/ 16169 h 107180"/>
                <a:gd name="connsiteX12" fmla="*/ 89106 w 128063"/>
                <a:gd name="connsiteY12" fmla="*/ 28646 h 107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063" h="107180">
                  <a:moveTo>
                    <a:pt x="89106" y="28646"/>
                  </a:moveTo>
                  <a:cubicBezTo>
                    <a:pt x="102537" y="28646"/>
                    <a:pt x="114919" y="28646"/>
                    <a:pt x="128064" y="28646"/>
                  </a:cubicBezTo>
                  <a:cubicBezTo>
                    <a:pt x="128064" y="45601"/>
                    <a:pt x="128064" y="61984"/>
                    <a:pt x="128064" y="78843"/>
                  </a:cubicBezTo>
                  <a:cubicBezTo>
                    <a:pt x="115586" y="78843"/>
                    <a:pt x="102918" y="78843"/>
                    <a:pt x="89678" y="78843"/>
                  </a:cubicBezTo>
                  <a:cubicBezTo>
                    <a:pt x="89487" y="83034"/>
                    <a:pt x="89487" y="86939"/>
                    <a:pt x="89106" y="90845"/>
                  </a:cubicBezTo>
                  <a:cubicBezTo>
                    <a:pt x="88059" y="100941"/>
                    <a:pt x="81963" y="106942"/>
                    <a:pt x="71866" y="107037"/>
                  </a:cubicBezTo>
                  <a:cubicBezTo>
                    <a:pt x="53769" y="107228"/>
                    <a:pt x="35671" y="107228"/>
                    <a:pt x="17574" y="107037"/>
                  </a:cubicBezTo>
                  <a:cubicBezTo>
                    <a:pt x="6715" y="106942"/>
                    <a:pt x="238" y="100370"/>
                    <a:pt x="143" y="89511"/>
                  </a:cubicBezTo>
                  <a:cubicBezTo>
                    <a:pt x="-48" y="65508"/>
                    <a:pt x="-48" y="41600"/>
                    <a:pt x="143" y="17597"/>
                  </a:cubicBezTo>
                  <a:cubicBezTo>
                    <a:pt x="238" y="7501"/>
                    <a:pt x="6334" y="643"/>
                    <a:pt x="16335" y="357"/>
                  </a:cubicBezTo>
                  <a:cubicBezTo>
                    <a:pt x="35195" y="-119"/>
                    <a:pt x="54150" y="-119"/>
                    <a:pt x="73009" y="357"/>
                  </a:cubicBezTo>
                  <a:cubicBezTo>
                    <a:pt x="82344" y="643"/>
                    <a:pt x="88059" y="6834"/>
                    <a:pt x="89011" y="16169"/>
                  </a:cubicBezTo>
                  <a:cubicBezTo>
                    <a:pt x="89392" y="20074"/>
                    <a:pt x="89106" y="24074"/>
                    <a:pt x="89106" y="286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srgbClr val="000000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113" name="任意多边形: 形状 54"/>
            <p:cNvSpPr/>
            <p:nvPr/>
          </p:nvSpPr>
          <p:spPr>
            <a:xfrm>
              <a:off x="5115359" y="8069745"/>
              <a:ext cx="128087" cy="107207"/>
            </a:xfrm>
            <a:custGeom>
              <a:avLst/>
              <a:gdLst>
                <a:gd name="connsiteX0" fmla="*/ 38862 w 128087"/>
                <a:gd name="connsiteY0" fmla="*/ 28802 h 107207"/>
                <a:gd name="connsiteX1" fmla="*/ 38862 w 128087"/>
                <a:gd name="connsiteY1" fmla="*/ 17753 h 107207"/>
                <a:gd name="connsiteX2" fmla="*/ 55912 w 128087"/>
                <a:gd name="connsiteY2" fmla="*/ 322 h 107207"/>
                <a:gd name="connsiteX3" fmla="*/ 111062 w 128087"/>
                <a:gd name="connsiteY3" fmla="*/ 322 h 107207"/>
                <a:gd name="connsiteX4" fmla="*/ 128016 w 128087"/>
                <a:gd name="connsiteY4" fmla="*/ 18515 h 107207"/>
                <a:gd name="connsiteX5" fmla="*/ 128016 w 128087"/>
                <a:gd name="connsiteY5" fmla="*/ 88810 h 107207"/>
                <a:gd name="connsiteX6" fmla="*/ 109728 w 128087"/>
                <a:gd name="connsiteY6" fmla="*/ 107098 h 107207"/>
                <a:gd name="connsiteX7" fmla="*/ 59436 w 128087"/>
                <a:gd name="connsiteY7" fmla="*/ 107098 h 107207"/>
                <a:gd name="connsiteX8" fmla="*/ 38957 w 128087"/>
                <a:gd name="connsiteY8" fmla="*/ 86809 h 107207"/>
                <a:gd name="connsiteX9" fmla="*/ 38957 w 128087"/>
                <a:gd name="connsiteY9" fmla="*/ 79094 h 107207"/>
                <a:gd name="connsiteX10" fmla="*/ 0 w 128087"/>
                <a:gd name="connsiteY10" fmla="*/ 79094 h 107207"/>
                <a:gd name="connsiteX11" fmla="*/ 0 w 128087"/>
                <a:gd name="connsiteY11" fmla="*/ 28802 h 107207"/>
                <a:gd name="connsiteX12" fmla="*/ 19241 w 128087"/>
                <a:gd name="connsiteY12" fmla="*/ 28802 h 107207"/>
                <a:gd name="connsiteX13" fmla="*/ 38862 w 128087"/>
                <a:gd name="connsiteY13" fmla="*/ 28802 h 107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8087" h="107207">
                  <a:moveTo>
                    <a:pt x="38862" y="28802"/>
                  </a:moveTo>
                  <a:cubicBezTo>
                    <a:pt x="38862" y="24516"/>
                    <a:pt x="38672" y="21087"/>
                    <a:pt x="38862" y="17753"/>
                  </a:cubicBezTo>
                  <a:cubicBezTo>
                    <a:pt x="39529" y="7180"/>
                    <a:pt x="45434" y="608"/>
                    <a:pt x="55912" y="322"/>
                  </a:cubicBezTo>
                  <a:cubicBezTo>
                    <a:pt x="74295" y="-59"/>
                    <a:pt x="92678" y="-154"/>
                    <a:pt x="111062" y="322"/>
                  </a:cubicBezTo>
                  <a:cubicBezTo>
                    <a:pt x="121825" y="608"/>
                    <a:pt x="127921" y="7466"/>
                    <a:pt x="128016" y="18515"/>
                  </a:cubicBezTo>
                  <a:cubicBezTo>
                    <a:pt x="128111" y="41947"/>
                    <a:pt x="128111" y="65378"/>
                    <a:pt x="128016" y="88810"/>
                  </a:cubicBezTo>
                  <a:cubicBezTo>
                    <a:pt x="127921" y="100716"/>
                    <a:pt x="121634" y="107002"/>
                    <a:pt x="109728" y="107098"/>
                  </a:cubicBezTo>
                  <a:cubicBezTo>
                    <a:pt x="92964" y="107288"/>
                    <a:pt x="76200" y="107193"/>
                    <a:pt x="59436" y="107098"/>
                  </a:cubicBezTo>
                  <a:cubicBezTo>
                    <a:pt x="45053" y="107098"/>
                    <a:pt x="39243" y="101192"/>
                    <a:pt x="38957" y="86809"/>
                  </a:cubicBezTo>
                  <a:cubicBezTo>
                    <a:pt x="38862" y="84428"/>
                    <a:pt x="38957" y="82047"/>
                    <a:pt x="38957" y="79094"/>
                  </a:cubicBezTo>
                  <a:cubicBezTo>
                    <a:pt x="25718" y="79094"/>
                    <a:pt x="13145" y="79094"/>
                    <a:pt x="0" y="79094"/>
                  </a:cubicBezTo>
                  <a:cubicBezTo>
                    <a:pt x="0" y="62425"/>
                    <a:pt x="0" y="46138"/>
                    <a:pt x="0" y="28802"/>
                  </a:cubicBezTo>
                  <a:cubicBezTo>
                    <a:pt x="6668" y="28802"/>
                    <a:pt x="12954" y="28802"/>
                    <a:pt x="19241" y="28802"/>
                  </a:cubicBezTo>
                  <a:cubicBezTo>
                    <a:pt x="25432" y="28802"/>
                    <a:pt x="31718" y="28802"/>
                    <a:pt x="38862" y="288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srgbClr val="000000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114" name="任意多边形: 形状 55"/>
            <p:cNvSpPr/>
            <p:nvPr/>
          </p:nvSpPr>
          <p:spPr>
            <a:xfrm>
              <a:off x="4508209" y="7967815"/>
              <a:ext cx="201957" cy="80059"/>
            </a:xfrm>
            <a:custGeom>
              <a:avLst/>
              <a:gdLst>
                <a:gd name="connsiteX0" fmla="*/ 84799 w 201957"/>
                <a:gd name="connsiteY0" fmla="*/ 80059 h 80059"/>
                <a:gd name="connsiteX1" fmla="*/ 84799 w 201957"/>
                <a:gd name="connsiteY1" fmla="*/ 51484 h 80059"/>
                <a:gd name="connsiteX2" fmla="*/ 58986 w 201957"/>
                <a:gd name="connsiteY2" fmla="*/ 55961 h 80059"/>
                <a:gd name="connsiteX3" fmla="*/ 13266 w 201957"/>
                <a:gd name="connsiteY3" fmla="*/ 52818 h 80059"/>
                <a:gd name="connsiteX4" fmla="*/ 122 w 201957"/>
                <a:gd name="connsiteY4" fmla="*/ 42150 h 80059"/>
                <a:gd name="connsiteX5" fmla="*/ 13266 w 201957"/>
                <a:gd name="connsiteY5" fmla="*/ 30815 h 80059"/>
                <a:gd name="connsiteX6" fmla="*/ 73178 w 201957"/>
                <a:gd name="connsiteY6" fmla="*/ 30148 h 80059"/>
                <a:gd name="connsiteX7" fmla="*/ 85180 w 201957"/>
                <a:gd name="connsiteY7" fmla="*/ 32625 h 80059"/>
                <a:gd name="connsiteX8" fmla="*/ 85275 w 201957"/>
                <a:gd name="connsiteY8" fmla="*/ 20147 h 80059"/>
                <a:gd name="connsiteX9" fmla="*/ 89276 w 201957"/>
                <a:gd name="connsiteY9" fmla="*/ 7383 h 80059"/>
                <a:gd name="connsiteX10" fmla="*/ 113183 w 201957"/>
                <a:gd name="connsiteY10" fmla="*/ 7764 h 80059"/>
                <a:gd name="connsiteX11" fmla="*/ 117184 w 201957"/>
                <a:gd name="connsiteY11" fmla="*/ 19766 h 80059"/>
                <a:gd name="connsiteX12" fmla="*/ 117279 w 201957"/>
                <a:gd name="connsiteY12" fmla="*/ 32244 h 80059"/>
                <a:gd name="connsiteX13" fmla="*/ 148331 w 201957"/>
                <a:gd name="connsiteY13" fmla="*/ 27195 h 80059"/>
                <a:gd name="connsiteX14" fmla="*/ 193003 w 201957"/>
                <a:gd name="connsiteY14" fmla="*/ 32529 h 80059"/>
                <a:gd name="connsiteX15" fmla="*/ 201957 w 201957"/>
                <a:gd name="connsiteY15" fmla="*/ 41864 h 80059"/>
                <a:gd name="connsiteX16" fmla="*/ 193003 w 201957"/>
                <a:gd name="connsiteY16" fmla="*/ 51294 h 80059"/>
                <a:gd name="connsiteX17" fmla="*/ 134043 w 201957"/>
                <a:gd name="connsiteY17" fmla="*/ 54532 h 80059"/>
                <a:gd name="connsiteX18" fmla="*/ 117565 w 201957"/>
                <a:gd name="connsiteY18" fmla="*/ 51389 h 80059"/>
                <a:gd name="connsiteX19" fmla="*/ 117565 w 201957"/>
                <a:gd name="connsiteY19" fmla="*/ 80059 h 80059"/>
                <a:gd name="connsiteX20" fmla="*/ 84799 w 201957"/>
                <a:gd name="connsiteY20" fmla="*/ 80059 h 80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1957" h="80059">
                  <a:moveTo>
                    <a:pt x="84799" y="80059"/>
                  </a:moveTo>
                  <a:cubicBezTo>
                    <a:pt x="84799" y="70248"/>
                    <a:pt x="84799" y="61295"/>
                    <a:pt x="84799" y="51484"/>
                  </a:cubicBezTo>
                  <a:cubicBezTo>
                    <a:pt x="75655" y="53103"/>
                    <a:pt x="67368" y="54723"/>
                    <a:pt x="58986" y="55961"/>
                  </a:cubicBezTo>
                  <a:cubicBezTo>
                    <a:pt x="43556" y="58152"/>
                    <a:pt x="28030" y="58152"/>
                    <a:pt x="13266" y="52818"/>
                  </a:cubicBezTo>
                  <a:cubicBezTo>
                    <a:pt x="8028" y="50913"/>
                    <a:pt x="789" y="46341"/>
                    <a:pt x="122" y="42150"/>
                  </a:cubicBezTo>
                  <a:cubicBezTo>
                    <a:pt x="-1117" y="34720"/>
                    <a:pt x="7361" y="32815"/>
                    <a:pt x="13266" y="30815"/>
                  </a:cubicBezTo>
                  <a:cubicBezTo>
                    <a:pt x="33174" y="24147"/>
                    <a:pt x="53176" y="26052"/>
                    <a:pt x="73178" y="30148"/>
                  </a:cubicBezTo>
                  <a:cubicBezTo>
                    <a:pt x="76798" y="30910"/>
                    <a:pt x="80322" y="31577"/>
                    <a:pt x="85180" y="32625"/>
                  </a:cubicBezTo>
                  <a:cubicBezTo>
                    <a:pt x="85180" y="27957"/>
                    <a:pt x="84704" y="23957"/>
                    <a:pt x="85275" y="20147"/>
                  </a:cubicBezTo>
                  <a:cubicBezTo>
                    <a:pt x="86037" y="15765"/>
                    <a:pt x="86990" y="11098"/>
                    <a:pt x="89276" y="7383"/>
                  </a:cubicBezTo>
                  <a:cubicBezTo>
                    <a:pt x="95467" y="-2618"/>
                    <a:pt x="107183" y="-2427"/>
                    <a:pt x="113183" y="7764"/>
                  </a:cubicBezTo>
                  <a:cubicBezTo>
                    <a:pt x="115279" y="11289"/>
                    <a:pt x="116422" y="15575"/>
                    <a:pt x="117184" y="19766"/>
                  </a:cubicBezTo>
                  <a:cubicBezTo>
                    <a:pt x="117851" y="23576"/>
                    <a:pt x="117279" y="27672"/>
                    <a:pt x="117279" y="32244"/>
                  </a:cubicBezTo>
                  <a:cubicBezTo>
                    <a:pt x="128138" y="30434"/>
                    <a:pt x="138139" y="28529"/>
                    <a:pt x="148331" y="27195"/>
                  </a:cubicBezTo>
                  <a:cubicBezTo>
                    <a:pt x="163571" y="25195"/>
                    <a:pt x="178716" y="26338"/>
                    <a:pt x="193003" y="32529"/>
                  </a:cubicBezTo>
                  <a:cubicBezTo>
                    <a:pt x="196813" y="34244"/>
                    <a:pt x="202052" y="38721"/>
                    <a:pt x="201957" y="41864"/>
                  </a:cubicBezTo>
                  <a:cubicBezTo>
                    <a:pt x="201957" y="45102"/>
                    <a:pt x="196908" y="49674"/>
                    <a:pt x="193003" y="51294"/>
                  </a:cubicBezTo>
                  <a:cubicBezTo>
                    <a:pt x="173858" y="59199"/>
                    <a:pt x="153951" y="58056"/>
                    <a:pt x="134043" y="54532"/>
                  </a:cubicBezTo>
                  <a:cubicBezTo>
                    <a:pt x="128805" y="53580"/>
                    <a:pt x="123661" y="52532"/>
                    <a:pt x="117565" y="51389"/>
                  </a:cubicBezTo>
                  <a:cubicBezTo>
                    <a:pt x="117565" y="61200"/>
                    <a:pt x="117565" y="70344"/>
                    <a:pt x="117565" y="80059"/>
                  </a:cubicBezTo>
                  <a:cubicBezTo>
                    <a:pt x="106516" y="80059"/>
                    <a:pt x="96324" y="80059"/>
                    <a:pt x="84799" y="800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srgbClr val="000000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115" name="任意多边形: 形状 56"/>
            <p:cNvSpPr/>
            <p:nvPr/>
          </p:nvSpPr>
          <p:spPr>
            <a:xfrm>
              <a:off x="5097547" y="7968053"/>
              <a:ext cx="202882" cy="79725"/>
            </a:xfrm>
            <a:custGeom>
              <a:avLst/>
              <a:gdLst>
                <a:gd name="connsiteX0" fmla="*/ 117538 w 202882"/>
                <a:gd name="connsiteY0" fmla="*/ 51246 h 79725"/>
                <a:gd name="connsiteX1" fmla="*/ 117538 w 202882"/>
                <a:gd name="connsiteY1" fmla="*/ 79726 h 79725"/>
                <a:gd name="connsiteX2" fmla="*/ 85249 w 202882"/>
                <a:gd name="connsiteY2" fmla="*/ 79726 h 79725"/>
                <a:gd name="connsiteX3" fmla="*/ 85249 w 202882"/>
                <a:gd name="connsiteY3" fmla="*/ 51246 h 79725"/>
                <a:gd name="connsiteX4" fmla="*/ 59436 w 202882"/>
                <a:gd name="connsiteY4" fmla="*/ 55532 h 79725"/>
                <a:gd name="connsiteX5" fmla="*/ 14383 w 202882"/>
                <a:gd name="connsiteY5" fmla="*/ 52960 h 79725"/>
                <a:gd name="connsiteX6" fmla="*/ 0 w 202882"/>
                <a:gd name="connsiteY6" fmla="*/ 41530 h 79725"/>
                <a:gd name="connsiteX7" fmla="*/ 13907 w 202882"/>
                <a:gd name="connsiteY7" fmla="*/ 30481 h 79725"/>
                <a:gd name="connsiteX8" fmla="*/ 73057 w 202882"/>
                <a:gd name="connsiteY8" fmla="*/ 30005 h 79725"/>
                <a:gd name="connsiteX9" fmla="*/ 84201 w 202882"/>
                <a:gd name="connsiteY9" fmla="*/ 32291 h 79725"/>
                <a:gd name="connsiteX10" fmla="*/ 86106 w 202882"/>
                <a:gd name="connsiteY10" fmla="*/ 14765 h 79725"/>
                <a:gd name="connsiteX11" fmla="*/ 101537 w 202882"/>
                <a:gd name="connsiteY11" fmla="*/ 1 h 79725"/>
                <a:gd name="connsiteX12" fmla="*/ 116681 w 202882"/>
                <a:gd name="connsiteY12" fmla="*/ 16099 h 79725"/>
                <a:gd name="connsiteX13" fmla="*/ 117634 w 202882"/>
                <a:gd name="connsiteY13" fmla="*/ 31910 h 79725"/>
                <a:gd name="connsiteX14" fmla="*/ 148114 w 202882"/>
                <a:gd name="connsiteY14" fmla="*/ 27052 h 79725"/>
                <a:gd name="connsiteX15" fmla="*/ 192786 w 202882"/>
                <a:gd name="connsiteY15" fmla="*/ 32291 h 79725"/>
                <a:gd name="connsiteX16" fmla="*/ 202883 w 202882"/>
                <a:gd name="connsiteY16" fmla="*/ 41435 h 79725"/>
                <a:gd name="connsiteX17" fmla="*/ 192596 w 202882"/>
                <a:gd name="connsiteY17" fmla="*/ 51246 h 79725"/>
                <a:gd name="connsiteX18" fmla="*/ 133636 w 202882"/>
                <a:gd name="connsiteY18" fmla="*/ 54199 h 79725"/>
                <a:gd name="connsiteX19" fmla="*/ 117538 w 202882"/>
                <a:gd name="connsiteY19" fmla="*/ 51246 h 7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2882" h="79725">
                  <a:moveTo>
                    <a:pt x="117538" y="51246"/>
                  </a:moveTo>
                  <a:cubicBezTo>
                    <a:pt x="117538" y="61247"/>
                    <a:pt x="117538" y="70201"/>
                    <a:pt x="117538" y="79726"/>
                  </a:cubicBezTo>
                  <a:cubicBezTo>
                    <a:pt x="106585" y="79726"/>
                    <a:pt x="96393" y="79726"/>
                    <a:pt x="85249" y="79726"/>
                  </a:cubicBezTo>
                  <a:cubicBezTo>
                    <a:pt x="85249" y="70581"/>
                    <a:pt x="85249" y="61342"/>
                    <a:pt x="85249" y="51246"/>
                  </a:cubicBezTo>
                  <a:cubicBezTo>
                    <a:pt x="76009" y="52865"/>
                    <a:pt x="67723" y="55437"/>
                    <a:pt x="59436" y="55532"/>
                  </a:cubicBezTo>
                  <a:cubicBezTo>
                    <a:pt x="44387" y="55627"/>
                    <a:pt x="29242" y="54770"/>
                    <a:pt x="14383" y="52960"/>
                  </a:cubicBezTo>
                  <a:cubicBezTo>
                    <a:pt x="8287" y="52198"/>
                    <a:pt x="0" y="49817"/>
                    <a:pt x="0" y="41530"/>
                  </a:cubicBezTo>
                  <a:cubicBezTo>
                    <a:pt x="0" y="33720"/>
                    <a:pt x="8001" y="32386"/>
                    <a:pt x="13907" y="30481"/>
                  </a:cubicBezTo>
                  <a:cubicBezTo>
                    <a:pt x="33528" y="24100"/>
                    <a:pt x="53340" y="25909"/>
                    <a:pt x="73057" y="30005"/>
                  </a:cubicBezTo>
                  <a:cubicBezTo>
                    <a:pt x="76676" y="30767"/>
                    <a:pt x="80296" y="31529"/>
                    <a:pt x="84201" y="32291"/>
                  </a:cubicBezTo>
                  <a:cubicBezTo>
                    <a:pt x="84773" y="26290"/>
                    <a:pt x="84868" y="20385"/>
                    <a:pt x="86106" y="14765"/>
                  </a:cubicBezTo>
                  <a:cubicBezTo>
                    <a:pt x="88201" y="5240"/>
                    <a:pt x="94298" y="-94"/>
                    <a:pt x="101537" y="1"/>
                  </a:cubicBezTo>
                  <a:cubicBezTo>
                    <a:pt x="108680" y="192"/>
                    <a:pt x="115348" y="6955"/>
                    <a:pt x="116681" y="16099"/>
                  </a:cubicBezTo>
                  <a:cubicBezTo>
                    <a:pt x="117443" y="21052"/>
                    <a:pt x="117348" y="26100"/>
                    <a:pt x="117634" y="31910"/>
                  </a:cubicBezTo>
                  <a:cubicBezTo>
                    <a:pt x="128016" y="30196"/>
                    <a:pt x="138017" y="28386"/>
                    <a:pt x="148114" y="27052"/>
                  </a:cubicBezTo>
                  <a:cubicBezTo>
                    <a:pt x="163354" y="25052"/>
                    <a:pt x="178499" y="26100"/>
                    <a:pt x="192786" y="32291"/>
                  </a:cubicBezTo>
                  <a:cubicBezTo>
                    <a:pt x="196787" y="34006"/>
                    <a:pt x="199549" y="38292"/>
                    <a:pt x="202883" y="41435"/>
                  </a:cubicBezTo>
                  <a:cubicBezTo>
                    <a:pt x="199454" y="44769"/>
                    <a:pt x="196691" y="49627"/>
                    <a:pt x="192596" y="51246"/>
                  </a:cubicBezTo>
                  <a:cubicBezTo>
                    <a:pt x="173450" y="59056"/>
                    <a:pt x="153543" y="57913"/>
                    <a:pt x="133636" y="54199"/>
                  </a:cubicBezTo>
                  <a:cubicBezTo>
                    <a:pt x="128683" y="53341"/>
                    <a:pt x="123539" y="52389"/>
                    <a:pt x="117538" y="512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srgbClr val="000000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116" name="任意多边形: 形状 57"/>
            <p:cNvSpPr/>
            <p:nvPr/>
          </p:nvSpPr>
          <p:spPr>
            <a:xfrm>
              <a:off x="4892889" y="8353009"/>
              <a:ext cx="22356" cy="44003"/>
            </a:xfrm>
            <a:custGeom>
              <a:avLst/>
              <a:gdLst>
                <a:gd name="connsiteX0" fmla="*/ 22254 w 22356"/>
                <a:gd name="connsiteY0" fmla="*/ 21954 h 44003"/>
                <a:gd name="connsiteX1" fmla="*/ 22159 w 22356"/>
                <a:gd name="connsiteY1" fmla="*/ 33098 h 44003"/>
                <a:gd name="connsiteX2" fmla="*/ 10824 w 22356"/>
                <a:gd name="connsiteY2" fmla="*/ 43957 h 44003"/>
                <a:gd name="connsiteX3" fmla="*/ 251 w 22356"/>
                <a:gd name="connsiteY3" fmla="*/ 33193 h 44003"/>
                <a:gd name="connsiteX4" fmla="*/ 251 w 22356"/>
                <a:gd name="connsiteY4" fmla="*/ 10905 h 44003"/>
                <a:gd name="connsiteX5" fmla="*/ 10729 w 22356"/>
                <a:gd name="connsiteY5" fmla="*/ 46 h 44003"/>
                <a:gd name="connsiteX6" fmla="*/ 22159 w 22356"/>
                <a:gd name="connsiteY6" fmla="*/ 10810 h 44003"/>
                <a:gd name="connsiteX7" fmla="*/ 22254 w 22356"/>
                <a:gd name="connsiteY7" fmla="*/ 21954 h 44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6" h="44003">
                  <a:moveTo>
                    <a:pt x="22254" y="21954"/>
                  </a:moveTo>
                  <a:cubicBezTo>
                    <a:pt x="22254" y="25669"/>
                    <a:pt x="22540" y="29383"/>
                    <a:pt x="22159" y="33098"/>
                  </a:cubicBezTo>
                  <a:cubicBezTo>
                    <a:pt x="21587" y="39766"/>
                    <a:pt x="16730" y="44528"/>
                    <a:pt x="10824" y="43957"/>
                  </a:cubicBezTo>
                  <a:cubicBezTo>
                    <a:pt x="4442" y="43385"/>
                    <a:pt x="537" y="39670"/>
                    <a:pt x="251" y="33193"/>
                  </a:cubicBezTo>
                  <a:cubicBezTo>
                    <a:pt x="-35" y="25764"/>
                    <a:pt x="-130" y="18334"/>
                    <a:pt x="251" y="10905"/>
                  </a:cubicBezTo>
                  <a:cubicBezTo>
                    <a:pt x="537" y="4523"/>
                    <a:pt x="4347" y="618"/>
                    <a:pt x="10729" y="46"/>
                  </a:cubicBezTo>
                  <a:cubicBezTo>
                    <a:pt x="16634" y="-525"/>
                    <a:pt x="21587" y="4238"/>
                    <a:pt x="22159" y="10810"/>
                  </a:cubicBezTo>
                  <a:cubicBezTo>
                    <a:pt x="22444" y="14524"/>
                    <a:pt x="22254" y="18239"/>
                    <a:pt x="22254" y="21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srgbClr val="000000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117" name="任意多边形: 形状 58"/>
            <p:cNvSpPr/>
            <p:nvPr/>
          </p:nvSpPr>
          <p:spPr>
            <a:xfrm>
              <a:off x="4892760" y="8265044"/>
              <a:ext cx="22432" cy="43719"/>
            </a:xfrm>
            <a:custGeom>
              <a:avLst/>
              <a:gdLst>
                <a:gd name="connsiteX0" fmla="*/ 22288 w 22432"/>
                <a:gd name="connsiteY0" fmla="*/ 22003 h 43719"/>
                <a:gd name="connsiteX1" fmla="*/ 22193 w 22432"/>
                <a:gd name="connsiteY1" fmla="*/ 33909 h 43719"/>
                <a:gd name="connsiteX2" fmla="*/ 11525 w 22432"/>
                <a:gd name="connsiteY2" fmla="*/ 43720 h 43719"/>
                <a:gd name="connsiteX3" fmla="*/ 381 w 22432"/>
                <a:gd name="connsiteY3" fmla="*/ 33623 h 43719"/>
                <a:gd name="connsiteX4" fmla="*/ 476 w 22432"/>
                <a:gd name="connsiteY4" fmla="*/ 9811 h 43719"/>
                <a:gd name="connsiteX5" fmla="*/ 11049 w 22432"/>
                <a:gd name="connsiteY5" fmla="*/ 0 h 43719"/>
                <a:gd name="connsiteX6" fmla="*/ 22193 w 22432"/>
                <a:gd name="connsiteY6" fmla="*/ 10096 h 43719"/>
                <a:gd name="connsiteX7" fmla="*/ 22288 w 22432"/>
                <a:gd name="connsiteY7" fmla="*/ 22003 h 43719"/>
                <a:gd name="connsiteX8" fmla="*/ 22288 w 22432"/>
                <a:gd name="connsiteY8" fmla="*/ 22003 h 4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32" h="43719">
                  <a:moveTo>
                    <a:pt x="22288" y="22003"/>
                  </a:moveTo>
                  <a:cubicBezTo>
                    <a:pt x="22288" y="26003"/>
                    <a:pt x="22670" y="30004"/>
                    <a:pt x="22193" y="33909"/>
                  </a:cubicBezTo>
                  <a:cubicBezTo>
                    <a:pt x="21431" y="39910"/>
                    <a:pt x="17621" y="43720"/>
                    <a:pt x="11525" y="43720"/>
                  </a:cubicBezTo>
                  <a:cubicBezTo>
                    <a:pt x="5144" y="43720"/>
                    <a:pt x="762" y="40100"/>
                    <a:pt x="381" y="33623"/>
                  </a:cubicBezTo>
                  <a:cubicBezTo>
                    <a:pt x="-95" y="25717"/>
                    <a:pt x="-191" y="17716"/>
                    <a:pt x="476" y="9811"/>
                  </a:cubicBezTo>
                  <a:cubicBezTo>
                    <a:pt x="953" y="3905"/>
                    <a:pt x="4953" y="0"/>
                    <a:pt x="11049" y="0"/>
                  </a:cubicBezTo>
                  <a:cubicBezTo>
                    <a:pt x="17431" y="0"/>
                    <a:pt x="21526" y="3715"/>
                    <a:pt x="22193" y="10096"/>
                  </a:cubicBezTo>
                  <a:cubicBezTo>
                    <a:pt x="22670" y="14002"/>
                    <a:pt x="22288" y="18002"/>
                    <a:pt x="22288" y="22003"/>
                  </a:cubicBezTo>
                  <a:cubicBezTo>
                    <a:pt x="22288" y="22003"/>
                    <a:pt x="22288" y="22003"/>
                    <a:pt x="22288" y="220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srgbClr val="000000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118" name="任意多边形: 形状 59"/>
            <p:cNvSpPr/>
            <p:nvPr/>
          </p:nvSpPr>
          <p:spPr>
            <a:xfrm>
              <a:off x="4986028" y="8261104"/>
              <a:ext cx="39890" cy="35282"/>
            </a:xfrm>
            <a:custGeom>
              <a:avLst/>
              <a:gdLst>
                <a:gd name="connsiteX0" fmla="*/ 39891 w 39890"/>
                <a:gd name="connsiteY0" fmla="*/ 22799 h 35282"/>
                <a:gd name="connsiteX1" fmla="*/ 24746 w 39890"/>
                <a:gd name="connsiteY1" fmla="*/ 34039 h 35282"/>
                <a:gd name="connsiteX2" fmla="*/ 3505 w 39890"/>
                <a:gd name="connsiteY2" fmla="*/ 18799 h 35282"/>
                <a:gd name="connsiteX3" fmla="*/ 2267 w 39890"/>
                <a:gd name="connsiteY3" fmla="*/ 5083 h 35282"/>
                <a:gd name="connsiteX4" fmla="*/ 15411 w 39890"/>
                <a:gd name="connsiteY4" fmla="*/ 1368 h 35282"/>
                <a:gd name="connsiteX5" fmla="*/ 36557 w 39890"/>
                <a:gd name="connsiteY5" fmla="*/ 16703 h 35282"/>
                <a:gd name="connsiteX6" fmla="*/ 39891 w 39890"/>
                <a:gd name="connsiteY6" fmla="*/ 22799 h 35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0" h="35282">
                  <a:moveTo>
                    <a:pt x="39891" y="22799"/>
                  </a:moveTo>
                  <a:cubicBezTo>
                    <a:pt x="39700" y="32229"/>
                    <a:pt x="31413" y="37944"/>
                    <a:pt x="24746" y="34039"/>
                  </a:cubicBezTo>
                  <a:cubicBezTo>
                    <a:pt x="17221" y="29657"/>
                    <a:pt x="10173" y="24419"/>
                    <a:pt x="3505" y="18799"/>
                  </a:cubicBezTo>
                  <a:cubicBezTo>
                    <a:pt x="-781" y="15179"/>
                    <a:pt x="-1067" y="9845"/>
                    <a:pt x="2267" y="5083"/>
                  </a:cubicBezTo>
                  <a:cubicBezTo>
                    <a:pt x="5505" y="511"/>
                    <a:pt x="10458" y="-1585"/>
                    <a:pt x="15411" y="1368"/>
                  </a:cubicBezTo>
                  <a:cubicBezTo>
                    <a:pt x="22841" y="5940"/>
                    <a:pt x="29794" y="11179"/>
                    <a:pt x="36557" y="16703"/>
                  </a:cubicBezTo>
                  <a:cubicBezTo>
                    <a:pt x="38748" y="18323"/>
                    <a:pt x="39319" y="21656"/>
                    <a:pt x="39891" y="227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srgbClr val="000000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119" name="任意多边形: 形状 60"/>
            <p:cNvSpPr/>
            <p:nvPr/>
          </p:nvSpPr>
          <p:spPr>
            <a:xfrm>
              <a:off x="4773195" y="8262360"/>
              <a:ext cx="37734" cy="34307"/>
            </a:xfrm>
            <a:custGeom>
              <a:avLst/>
              <a:gdLst>
                <a:gd name="connsiteX0" fmla="*/ 8026 w 37734"/>
                <a:gd name="connsiteY0" fmla="*/ 34307 h 34307"/>
                <a:gd name="connsiteX1" fmla="*/ 502 w 37734"/>
                <a:gd name="connsiteY1" fmla="*/ 27068 h 34307"/>
                <a:gd name="connsiteX2" fmla="*/ 2597 w 37734"/>
                <a:gd name="connsiteY2" fmla="*/ 15543 h 34307"/>
                <a:gd name="connsiteX3" fmla="*/ 23171 w 37734"/>
                <a:gd name="connsiteY3" fmla="*/ 684 h 34307"/>
                <a:gd name="connsiteX4" fmla="*/ 35554 w 37734"/>
                <a:gd name="connsiteY4" fmla="*/ 3160 h 34307"/>
                <a:gd name="connsiteX5" fmla="*/ 36506 w 37734"/>
                <a:gd name="connsiteY5" fmla="*/ 15733 h 34307"/>
                <a:gd name="connsiteX6" fmla="*/ 12408 w 37734"/>
                <a:gd name="connsiteY6" fmla="*/ 33640 h 34307"/>
                <a:gd name="connsiteX7" fmla="*/ 8026 w 37734"/>
                <a:gd name="connsiteY7" fmla="*/ 34307 h 3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734" h="34307">
                  <a:moveTo>
                    <a:pt x="8026" y="34307"/>
                  </a:moveTo>
                  <a:cubicBezTo>
                    <a:pt x="6026" y="32497"/>
                    <a:pt x="1549" y="30402"/>
                    <a:pt x="502" y="27068"/>
                  </a:cubicBezTo>
                  <a:cubicBezTo>
                    <a:pt x="-641" y="23734"/>
                    <a:pt x="216" y="17829"/>
                    <a:pt x="2597" y="15543"/>
                  </a:cubicBezTo>
                  <a:cubicBezTo>
                    <a:pt x="8693" y="9733"/>
                    <a:pt x="15646" y="4399"/>
                    <a:pt x="23171" y="684"/>
                  </a:cubicBezTo>
                  <a:cubicBezTo>
                    <a:pt x="26314" y="-935"/>
                    <a:pt x="33268" y="493"/>
                    <a:pt x="35554" y="3160"/>
                  </a:cubicBezTo>
                  <a:cubicBezTo>
                    <a:pt x="37840" y="5827"/>
                    <a:pt x="38602" y="13733"/>
                    <a:pt x="36506" y="15733"/>
                  </a:cubicBezTo>
                  <a:cubicBezTo>
                    <a:pt x="29267" y="22591"/>
                    <a:pt x="20599" y="27830"/>
                    <a:pt x="12408" y="33640"/>
                  </a:cubicBezTo>
                  <a:cubicBezTo>
                    <a:pt x="11836" y="34117"/>
                    <a:pt x="10884" y="33926"/>
                    <a:pt x="8026" y="343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srgbClr val="000000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120" name="任意多边形: 形状 61"/>
            <p:cNvSpPr/>
            <p:nvPr/>
          </p:nvSpPr>
          <p:spPr>
            <a:xfrm>
              <a:off x="4649004" y="8384157"/>
              <a:ext cx="35278" cy="37479"/>
            </a:xfrm>
            <a:custGeom>
              <a:avLst/>
              <a:gdLst>
                <a:gd name="connsiteX0" fmla="*/ 12203 w 35278"/>
                <a:gd name="connsiteY0" fmla="*/ 37479 h 37479"/>
                <a:gd name="connsiteX1" fmla="*/ 1820 w 35278"/>
                <a:gd name="connsiteY1" fmla="*/ 21191 h 37479"/>
                <a:gd name="connsiteX2" fmla="*/ 18299 w 35278"/>
                <a:gd name="connsiteY2" fmla="*/ 1855 h 37479"/>
                <a:gd name="connsiteX3" fmla="*/ 30967 w 35278"/>
                <a:gd name="connsiteY3" fmla="*/ 1379 h 37479"/>
                <a:gd name="connsiteX4" fmla="*/ 34777 w 35278"/>
                <a:gd name="connsiteY4" fmla="*/ 13380 h 37479"/>
                <a:gd name="connsiteX5" fmla="*/ 16298 w 35278"/>
                <a:gd name="connsiteY5" fmla="*/ 36145 h 37479"/>
                <a:gd name="connsiteX6" fmla="*/ 12203 w 35278"/>
                <a:gd name="connsiteY6" fmla="*/ 37479 h 37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278" h="37479">
                  <a:moveTo>
                    <a:pt x="12203" y="37479"/>
                  </a:moveTo>
                  <a:cubicBezTo>
                    <a:pt x="2582" y="37574"/>
                    <a:pt x="-3133" y="28335"/>
                    <a:pt x="1820" y="21191"/>
                  </a:cubicBezTo>
                  <a:cubicBezTo>
                    <a:pt x="6583" y="14142"/>
                    <a:pt x="11917" y="7284"/>
                    <a:pt x="18299" y="1855"/>
                  </a:cubicBezTo>
                  <a:cubicBezTo>
                    <a:pt x="20966" y="-431"/>
                    <a:pt x="28109" y="-621"/>
                    <a:pt x="30967" y="1379"/>
                  </a:cubicBezTo>
                  <a:cubicBezTo>
                    <a:pt x="33824" y="3379"/>
                    <a:pt x="36396" y="10904"/>
                    <a:pt x="34777" y="13380"/>
                  </a:cubicBezTo>
                  <a:cubicBezTo>
                    <a:pt x="29633" y="21667"/>
                    <a:pt x="22775" y="28811"/>
                    <a:pt x="16298" y="36145"/>
                  </a:cubicBezTo>
                  <a:cubicBezTo>
                    <a:pt x="15346" y="37193"/>
                    <a:pt x="12965" y="37193"/>
                    <a:pt x="12203" y="37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srgbClr val="000000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121" name="任意多边形: 形状 62"/>
            <p:cNvSpPr/>
            <p:nvPr/>
          </p:nvSpPr>
          <p:spPr>
            <a:xfrm>
              <a:off x="5114484" y="8383897"/>
              <a:ext cx="35069" cy="37025"/>
            </a:xfrm>
            <a:custGeom>
              <a:avLst/>
              <a:gdLst>
                <a:gd name="connsiteX0" fmla="*/ 35070 w 35069"/>
                <a:gd name="connsiteY0" fmla="*/ 28975 h 37025"/>
                <a:gd name="connsiteX1" fmla="*/ 28212 w 35069"/>
                <a:gd name="connsiteY1" fmla="*/ 36500 h 37025"/>
                <a:gd name="connsiteX2" fmla="*/ 16686 w 35069"/>
                <a:gd name="connsiteY2" fmla="*/ 34595 h 37025"/>
                <a:gd name="connsiteX3" fmla="*/ 1065 w 35069"/>
                <a:gd name="connsiteY3" fmla="*/ 15640 h 37025"/>
                <a:gd name="connsiteX4" fmla="*/ 2208 w 35069"/>
                <a:gd name="connsiteY4" fmla="*/ 2972 h 37025"/>
                <a:gd name="connsiteX5" fmla="*/ 14591 w 35069"/>
                <a:gd name="connsiteY5" fmla="*/ 876 h 37025"/>
                <a:gd name="connsiteX6" fmla="*/ 34212 w 35069"/>
                <a:gd name="connsiteY6" fmla="*/ 23641 h 37025"/>
                <a:gd name="connsiteX7" fmla="*/ 35070 w 35069"/>
                <a:gd name="connsiteY7" fmla="*/ 28975 h 3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069" h="37025">
                  <a:moveTo>
                    <a:pt x="35070" y="28975"/>
                  </a:moveTo>
                  <a:cubicBezTo>
                    <a:pt x="33450" y="30880"/>
                    <a:pt x="31450" y="35357"/>
                    <a:pt x="28212" y="36500"/>
                  </a:cubicBezTo>
                  <a:cubicBezTo>
                    <a:pt x="24878" y="37643"/>
                    <a:pt x="19163" y="36881"/>
                    <a:pt x="16686" y="34595"/>
                  </a:cubicBezTo>
                  <a:cubicBezTo>
                    <a:pt x="10686" y="29070"/>
                    <a:pt x="5066" y="22689"/>
                    <a:pt x="1065" y="15640"/>
                  </a:cubicBezTo>
                  <a:cubicBezTo>
                    <a:pt x="-744" y="12497"/>
                    <a:pt x="-173" y="5544"/>
                    <a:pt x="2208" y="2972"/>
                  </a:cubicBezTo>
                  <a:cubicBezTo>
                    <a:pt x="4590" y="400"/>
                    <a:pt x="12495" y="-1029"/>
                    <a:pt x="14591" y="876"/>
                  </a:cubicBezTo>
                  <a:cubicBezTo>
                    <a:pt x="21925" y="7544"/>
                    <a:pt x="27831" y="15831"/>
                    <a:pt x="34212" y="23641"/>
                  </a:cubicBezTo>
                  <a:cubicBezTo>
                    <a:pt x="34784" y="24213"/>
                    <a:pt x="34593" y="25546"/>
                    <a:pt x="35070" y="289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srgbClr val="000000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122" name="任意多边形: 形状 63"/>
            <p:cNvSpPr/>
            <p:nvPr/>
          </p:nvSpPr>
          <p:spPr>
            <a:xfrm>
              <a:off x="4707247" y="8318859"/>
              <a:ext cx="38731" cy="36964"/>
            </a:xfrm>
            <a:custGeom>
              <a:avLst/>
              <a:gdLst>
                <a:gd name="connsiteX0" fmla="*/ 38732 w 38731"/>
                <a:gd name="connsiteY0" fmla="*/ 9622 h 36964"/>
                <a:gd name="connsiteX1" fmla="*/ 33779 w 38731"/>
                <a:gd name="connsiteY1" fmla="*/ 18290 h 36964"/>
                <a:gd name="connsiteX2" fmla="*/ 19206 w 38731"/>
                <a:gd name="connsiteY2" fmla="*/ 33149 h 36964"/>
                <a:gd name="connsiteX3" fmla="*/ 3585 w 38731"/>
                <a:gd name="connsiteY3" fmla="*/ 33625 h 36964"/>
                <a:gd name="connsiteX4" fmla="*/ 3489 w 38731"/>
                <a:gd name="connsiteY4" fmla="*/ 18004 h 36964"/>
                <a:gd name="connsiteX5" fmla="*/ 19396 w 38731"/>
                <a:gd name="connsiteY5" fmla="*/ 2288 h 36964"/>
                <a:gd name="connsiteX6" fmla="*/ 31017 w 38731"/>
                <a:gd name="connsiteY6" fmla="*/ 573 h 36964"/>
                <a:gd name="connsiteX7" fmla="*/ 38732 w 38731"/>
                <a:gd name="connsiteY7" fmla="*/ 9622 h 36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731" h="36964">
                  <a:moveTo>
                    <a:pt x="38732" y="9622"/>
                  </a:moveTo>
                  <a:cubicBezTo>
                    <a:pt x="36636" y="13432"/>
                    <a:pt x="35589" y="16194"/>
                    <a:pt x="33779" y="18290"/>
                  </a:cubicBezTo>
                  <a:cubicBezTo>
                    <a:pt x="29112" y="23433"/>
                    <a:pt x="24159" y="28291"/>
                    <a:pt x="19206" y="33149"/>
                  </a:cubicBezTo>
                  <a:cubicBezTo>
                    <a:pt x="14253" y="38006"/>
                    <a:pt x="8823" y="38292"/>
                    <a:pt x="3585" y="33625"/>
                  </a:cubicBezTo>
                  <a:cubicBezTo>
                    <a:pt x="-1083" y="29529"/>
                    <a:pt x="-1273" y="23243"/>
                    <a:pt x="3489" y="18004"/>
                  </a:cubicBezTo>
                  <a:cubicBezTo>
                    <a:pt x="8538" y="12479"/>
                    <a:pt x="13491" y="6764"/>
                    <a:pt x="19396" y="2288"/>
                  </a:cubicBezTo>
                  <a:cubicBezTo>
                    <a:pt x="22254" y="192"/>
                    <a:pt x="27683" y="-665"/>
                    <a:pt x="31017" y="573"/>
                  </a:cubicBezTo>
                  <a:cubicBezTo>
                    <a:pt x="34160" y="1811"/>
                    <a:pt x="36160" y="6383"/>
                    <a:pt x="38732" y="9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srgbClr val="000000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123" name="任意多边形: 形状 64"/>
            <p:cNvSpPr/>
            <p:nvPr/>
          </p:nvSpPr>
          <p:spPr>
            <a:xfrm>
              <a:off x="5053432" y="8318099"/>
              <a:ext cx="36959" cy="36979"/>
            </a:xfrm>
            <a:custGeom>
              <a:avLst/>
              <a:gdLst>
                <a:gd name="connsiteX0" fmla="*/ 11635 w 36959"/>
                <a:gd name="connsiteY0" fmla="*/ 0 h 36979"/>
                <a:gd name="connsiteX1" fmla="*/ 15540 w 36959"/>
                <a:gd name="connsiteY1" fmla="*/ 1048 h 36979"/>
                <a:gd name="connsiteX2" fmla="*/ 36305 w 36959"/>
                <a:gd name="connsiteY2" fmla="*/ 22765 h 36979"/>
                <a:gd name="connsiteX3" fmla="*/ 34018 w 36959"/>
                <a:gd name="connsiteY3" fmla="*/ 33909 h 36979"/>
                <a:gd name="connsiteX4" fmla="*/ 22969 w 36959"/>
                <a:gd name="connsiteY4" fmla="*/ 36385 h 36979"/>
                <a:gd name="connsiteX5" fmla="*/ 1538 w 36959"/>
                <a:gd name="connsiteY5" fmla="*/ 15335 h 36979"/>
                <a:gd name="connsiteX6" fmla="*/ 11635 w 36959"/>
                <a:gd name="connsiteY6" fmla="*/ 0 h 3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959" h="36979">
                  <a:moveTo>
                    <a:pt x="11635" y="0"/>
                  </a:moveTo>
                  <a:cubicBezTo>
                    <a:pt x="12587" y="191"/>
                    <a:pt x="14588" y="95"/>
                    <a:pt x="15540" y="1048"/>
                  </a:cubicBezTo>
                  <a:cubicBezTo>
                    <a:pt x="22684" y="8096"/>
                    <a:pt x="30209" y="14954"/>
                    <a:pt x="36305" y="22765"/>
                  </a:cubicBezTo>
                  <a:cubicBezTo>
                    <a:pt x="37924" y="24860"/>
                    <a:pt x="36305" y="31528"/>
                    <a:pt x="34018" y="33909"/>
                  </a:cubicBezTo>
                  <a:cubicBezTo>
                    <a:pt x="31637" y="36290"/>
                    <a:pt x="24970" y="37909"/>
                    <a:pt x="22969" y="36385"/>
                  </a:cubicBezTo>
                  <a:cubicBezTo>
                    <a:pt x="15159" y="30194"/>
                    <a:pt x="7539" y="23241"/>
                    <a:pt x="1538" y="15335"/>
                  </a:cubicBezTo>
                  <a:cubicBezTo>
                    <a:pt x="-3034" y="9239"/>
                    <a:pt x="3253" y="191"/>
                    <a:pt x="1163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srgbClr val="000000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124" name="任意多边形: 形状 65"/>
            <p:cNvSpPr/>
            <p:nvPr/>
          </p:nvSpPr>
          <p:spPr>
            <a:xfrm>
              <a:off x="4875805" y="8107045"/>
              <a:ext cx="56163" cy="69225"/>
            </a:xfrm>
            <a:custGeom>
              <a:avLst/>
              <a:gdLst>
                <a:gd name="connsiteX0" fmla="*/ 0 w 56163"/>
                <a:gd name="connsiteY0" fmla="*/ 34555 h 69225"/>
                <a:gd name="connsiteX1" fmla="*/ 2096 w 56163"/>
                <a:gd name="connsiteY1" fmla="*/ 18839 h 69225"/>
                <a:gd name="connsiteX2" fmla="*/ 31147 w 56163"/>
                <a:gd name="connsiteY2" fmla="*/ 170 h 69225"/>
                <a:gd name="connsiteX3" fmla="*/ 55817 w 56163"/>
                <a:gd name="connsiteY3" fmla="*/ 25220 h 69225"/>
                <a:gd name="connsiteX4" fmla="*/ 56007 w 56163"/>
                <a:gd name="connsiteY4" fmla="*/ 41984 h 69225"/>
                <a:gd name="connsiteX5" fmla="*/ 28289 w 56163"/>
                <a:gd name="connsiteY5" fmla="*/ 69226 h 69225"/>
                <a:gd name="connsiteX6" fmla="*/ 667 w 56163"/>
                <a:gd name="connsiteY6" fmla="*/ 41889 h 69225"/>
                <a:gd name="connsiteX7" fmla="*/ 667 w 56163"/>
                <a:gd name="connsiteY7" fmla="*/ 34745 h 69225"/>
                <a:gd name="connsiteX8" fmla="*/ 0 w 56163"/>
                <a:gd name="connsiteY8" fmla="*/ 34555 h 6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163" h="69225">
                  <a:moveTo>
                    <a:pt x="0" y="34555"/>
                  </a:moveTo>
                  <a:cubicBezTo>
                    <a:pt x="667" y="29316"/>
                    <a:pt x="571" y="23887"/>
                    <a:pt x="2096" y="18839"/>
                  </a:cubicBezTo>
                  <a:cubicBezTo>
                    <a:pt x="5810" y="6456"/>
                    <a:pt x="18288" y="-1259"/>
                    <a:pt x="31147" y="170"/>
                  </a:cubicBezTo>
                  <a:cubicBezTo>
                    <a:pt x="44577" y="1598"/>
                    <a:pt x="54769" y="11790"/>
                    <a:pt x="55817" y="25220"/>
                  </a:cubicBezTo>
                  <a:cubicBezTo>
                    <a:pt x="56293" y="30745"/>
                    <a:pt x="56197" y="36365"/>
                    <a:pt x="56007" y="41984"/>
                  </a:cubicBezTo>
                  <a:cubicBezTo>
                    <a:pt x="55245" y="57510"/>
                    <a:pt x="43148" y="69226"/>
                    <a:pt x="28289" y="69226"/>
                  </a:cubicBezTo>
                  <a:cubicBezTo>
                    <a:pt x="13335" y="69226"/>
                    <a:pt x="1524" y="57415"/>
                    <a:pt x="667" y="41889"/>
                  </a:cubicBezTo>
                  <a:cubicBezTo>
                    <a:pt x="571" y="39508"/>
                    <a:pt x="667" y="37127"/>
                    <a:pt x="667" y="34745"/>
                  </a:cubicBezTo>
                  <a:cubicBezTo>
                    <a:pt x="381" y="34650"/>
                    <a:pt x="191" y="34555"/>
                    <a:pt x="0" y="345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srgbClr val="000000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0DAA7D9E-0BDE-A815-987C-48496D251E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528721" y="-665946"/>
            <a:ext cx="414776" cy="5680509"/>
          </a:xfrm>
          <a:prstGeom prst="rect">
            <a:avLst/>
          </a:prstGeom>
          <a:effectLst>
            <a:outerShdw sx="102000" sy="102000" algn="ctr" rotWithShape="0">
              <a:srgbClr val="021C7A"/>
            </a:outerShdw>
          </a:effectLst>
        </p:spPr>
      </p:pic>
      <p:sp>
        <p:nvSpPr>
          <p:cNvPr id="96" name="圆角矩形">
            <a:extLst>
              <a:ext uri="{FF2B5EF4-FFF2-40B4-BE49-F238E27FC236}">
                <a16:creationId xmlns:a16="http://schemas.microsoft.com/office/drawing/2014/main" id="{8D616483-0F19-5593-9386-6B985ED2ABCF}"/>
              </a:ext>
            </a:extLst>
          </p:cNvPr>
          <p:cNvSpPr/>
          <p:nvPr/>
        </p:nvSpPr>
        <p:spPr>
          <a:xfrm>
            <a:off x="807969" y="4915361"/>
            <a:ext cx="4805201" cy="1233510"/>
          </a:xfrm>
          <a:prstGeom prst="roundRect">
            <a:avLst>
              <a:gd name="adj" fmla="val 2834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sz="422" kern="0" dirty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171" name="圆角矩形 170">
            <a:extLst>
              <a:ext uri="{FF2B5EF4-FFF2-40B4-BE49-F238E27FC236}">
                <a16:creationId xmlns:a16="http://schemas.microsoft.com/office/drawing/2014/main" id="{E4A2CEDC-2B03-FC8D-1533-115D6594350F}"/>
              </a:ext>
            </a:extLst>
          </p:cNvPr>
          <p:cNvSpPr/>
          <p:nvPr/>
        </p:nvSpPr>
        <p:spPr>
          <a:xfrm>
            <a:off x="3697295" y="5789405"/>
            <a:ext cx="1771875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lang="en-US" altLang="zh-CN" sz="422" kern="0" dirty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172" name="圆角矩形 171">
            <a:extLst>
              <a:ext uri="{FF2B5EF4-FFF2-40B4-BE49-F238E27FC236}">
                <a16:creationId xmlns:a16="http://schemas.microsoft.com/office/drawing/2014/main" id="{E629DA6B-A6C0-6FAC-E675-BE22C3755896}"/>
              </a:ext>
            </a:extLst>
          </p:cNvPr>
          <p:cNvSpPr/>
          <p:nvPr/>
        </p:nvSpPr>
        <p:spPr>
          <a:xfrm>
            <a:off x="1901597" y="5789405"/>
            <a:ext cx="1746563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lang="en-US" altLang="zh-CN" sz="422" kern="0" dirty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B7DF61B5-E38A-791F-2981-CDA397697634}"/>
              </a:ext>
            </a:extLst>
          </p:cNvPr>
          <p:cNvSpPr txBox="1"/>
          <p:nvPr/>
        </p:nvSpPr>
        <p:spPr>
          <a:xfrm>
            <a:off x="3976624" y="5835698"/>
            <a:ext cx="1238530" cy="160540"/>
          </a:xfrm>
          <a:prstGeom prst="rect">
            <a:avLst/>
          </a:prstGeom>
          <a:ln w="3175">
            <a:miter lim="400000"/>
          </a:ln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2558542" hangingPunct="1">
              <a:defRPr sz="2500">
                <a:solidFill>
                  <a:srgbClr val="1C2D4E"/>
                </a:solidFill>
                <a:latin typeface="微软雅黑" panose="020B0503020204020204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899583">
              <a:defRPr/>
            </a:pPr>
            <a:r>
              <a:rPr lang="zh-CN" altLang="en-US" sz="879" kern="0" dirty="0">
                <a:sym typeface="+mn-ea"/>
              </a:rPr>
              <a:t>巡检报告模板</a:t>
            </a:r>
          </a:p>
        </p:txBody>
      </p:sp>
      <p:sp>
        <p:nvSpPr>
          <p:cNvPr id="160" name="圆角矩形 159">
            <a:extLst>
              <a:ext uri="{FF2B5EF4-FFF2-40B4-BE49-F238E27FC236}">
                <a16:creationId xmlns:a16="http://schemas.microsoft.com/office/drawing/2014/main" id="{5AFB533B-4030-BBA4-07B2-5EB5D8007B3C}"/>
              </a:ext>
            </a:extLst>
          </p:cNvPr>
          <p:cNvSpPr/>
          <p:nvPr/>
        </p:nvSpPr>
        <p:spPr>
          <a:xfrm>
            <a:off x="4092832" y="5403522"/>
            <a:ext cx="1376338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lang="en-US" altLang="zh-CN" sz="422" kern="0" dirty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163" name="圆角矩形 162">
            <a:extLst>
              <a:ext uri="{FF2B5EF4-FFF2-40B4-BE49-F238E27FC236}">
                <a16:creationId xmlns:a16="http://schemas.microsoft.com/office/drawing/2014/main" id="{7742EE9F-34C2-B637-4E25-979DE6BABFA9}"/>
              </a:ext>
            </a:extLst>
          </p:cNvPr>
          <p:cNvSpPr/>
          <p:nvPr/>
        </p:nvSpPr>
        <p:spPr>
          <a:xfrm>
            <a:off x="1901597" y="5403522"/>
            <a:ext cx="1227656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lang="en-US" altLang="zh-CN" sz="422" kern="0" dirty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156" name="圆角矩形 155">
            <a:extLst>
              <a:ext uri="{FF2B5EF4-FFF2-40B4-BE49-F238E27FC236}">
                <a16:creationId xmlns:a16="http://schemas.microsoft.com/office/drawing/2014/main" id="{50407EAC-3E55-5666-67DD-3B5A8AD46A1E}"/>
              </a:ext>
            </a:extLst>
          </p:cNvPr>
          <p:cNvSpPr/>
          <p:nvPr/>
        </p:nvSpPr>
        <p:spPr>
          <a:xfrm>
            <a:off x="917733" y="4981577"/>
            <a:ext cx="4591407" cy="329063"/>
          </a:xfrm>
          <a:prstGeom prst="roundRect">
            <a:avLst>
              <a:gd name="adj" fmla="val 4387"/>
            </a:avLst>
          </a:prstGeom>
          <a:noFill/>
          <a:ln w="12700">
            <a:solidFill>
              <a:srgbClr val="021C7A">
                <a:alpha val="30112"/>
              </a:srgbClr>
            </a:solidFill>
            <a:prstDash val="solid"/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lang="en-US" altLang="zh-CN" sz="422" kern="0" dirty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157" name="圆角矩形 156">
            <a:extLst>
              <a:ext uri="{FF2B5EF4-FFF2-40B4-BE49-F238E27FC236}">
                <a16:creationId xmlns:a16="http://schemas.microsoft.com/office/drawing/2014/main" id="{A5C9B5C3-EE28-BFF7-DA6C-4589ABAF090F}"/>
              </a:ext>
            </a:extLst>
          </p:cNvPr>
          <p:cNvSpPr/>
          <p:nvPr/>
        </p:nvSpPr>
        <p:spPr>
          <a:xfrm>
            <a:off x="1900107" y="5019546"/>
            <a:ext cx="3569063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lang="en-US" altLang="zh-CN" sz="422" kern="0" dirty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82" name="圆角矩形">
            <a:extLst>
              <a:ext uri="{FF2B5EF4-FFF2-40B4-BE49-F238E27FC236}">
                <a16:creationId xmlns:a16="http://schemas.microsoft.com/office/drawing/2014/main" id="{E0F7683B-AB7F-1C3E-60D3-41404897FB86}"/>
              </a:ext>
            </a:extLst>
          </p:cNvPr>
          <p:cNvSpPr/>
          <p:nvPr/>
        </p:nvSpPr>
        <p:spPr>
          <a:xfrm>
            <a:off x="804826" y="3208238"/>
            <a:ext cx="4808280" cy="1622010"/>
          </a:xfrm>
          <a:prstGeom prst="roundRect">
            <a:avLst>
              <a:gd name="adj" fmla="val 287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sz="422" kern="0" dirty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60" name="圆角矩形 59">
            <a:extLst>
              <a:ext uri="{FF2B5EF4-FFF2-40B4-BE49-F238E27FC236}">
                <a16:creationId xmlns:a16="http://schemas.microsoft.com/office/drawing/2014/main" id="{AA58DC12-F879-FE20-48E0-41341B03D4AB}"/>
              </a:ext>
            </a:extLst>
          </p:cNvPr>
          <p:cNvSpPr/>
          <p:nvPr/>
        </p:nvSpPr>
        <p:spPr>
          <a:xfrm>
            <a:off x="2207202" y="3503339"/>
            <a:ext cx="3294101" cy="1265625"/>
          </a:xfrm>
          <a:prstGeom prst="roundRect">
            <a:avLst>
              <a:gd name="adj" fmla="val 4387"/>
            </a:avLst>
          </a:prstGeom>
          <a:noFill/>
          <a:ln w="12700">
            <a:solidFill>
              <a:srgbClr val="021C7A">
                <a:alpha val="30112"/>
              </a:srgbClr>
            </a:solidFill>
            <a:prstDash val="solid"/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lang="en-US" altLang="zh-CN" sz="422" kern="0" dirty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86" name="圆角矩形 85">
            <a:extLst>
              <a:ext uri="{FF2B5EF4-FFF2-40B4-BE49-F238E27FC236}">
                <a16:creationId xmlns:a16="http://schemas.microsoft.com/office/drawing/2014/main" id="{A522F674-C5C2-CCE8-7FF7-AB7D3A7AB339}"/>
              </a:ext>
            </a:extLst>
          </p:cNvPr>
          <p:cNvSpPr/>
          <p:nvPr/>
        </p:nvSpPr>
        <p:spPr>
          <a:xfrm>
            <a:off x="2313526" y="4467797"/>
            <a:ext cx="1012500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lang="en-US" altLang="zh-CN" sz="422" kern="0" dirty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88" name="圆角矩形 87">
            <a:extLst>
              <a:ext uri="{FF2B5EF4-FFF2-40B4-BE49-F238E27FC236}">
                <a16:creationId xmlns:a16="http://schemas.microsoft.com/office/drawing/2014/main" id="{F38C2A41-48FF-54F8-0945-54D96D59A61B}"/>
              </a:ext>
            </a:extLst>
          </p:cNvPr>
          <p:cNvSpPr/>
          <p:nvPr/>
        </p:nvSpPr>
        <p:spPr>
          <a:xfrm>
            <a:off x="3367229" y="4467797"/>
            <a:ext cx="1012500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lang="en-US" altLang="zh-CN" sz="422" kern="0" dirty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5" name="圆角矩形">
            <a:extLst>
              <a:ext uri="{FF2B5EF4-FFF2-40B4-BE49-F238E27FC236}">
                <a16:creationId xmlns:a16="http://schemas.microsoft.com/office/drawing/2014/main" id="{8FD2122B-73F4-43BA-D32F-B759C8E92F68}"/>
              </a:ext>
            </a:extLst>
          </p:cNvPr>
          <p:cNvSpPr/>
          <p:nvPr/>
        </p:nvSpPr>
        <p:spPr>
          <a:xfrm>
            <a:off x="803582" y="2546270"/>
            <a:ext cx="4808280" cy="582187"/>
          </a:xfrm>
          <a:prstGeom prst="roundRect">
            <a:avLst>
              <a:gd name="adj" fmla="val 7180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sz="422" kern="0" dirty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223803" y="1292739"/>
            <a:ext cx="904094" cy="270523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4000" b="1">
                <a:gradFill flip="none" rotWithShape="1">
                  <a:gsLst>
                    <a:gs pos="0">
                      <a:srgbClr val="F8AE59"/>
                    </a:gs>
                    <a:gs pos="100000">
                      <a:srgbClr val="F69550"/>
                    </a:gs>
                  </a:gsLst>
                  <a:lin ang="3600000" scaled="0"/>
                </a:gradFill>
                <a:ea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1219300" hangingPunct="0">
              <a:defRPr/>
            </a:pPr>
            <a:r>
              <a:rPr lang="zh-CN" altLang="en-US" sz="1758" kern="0" dirty="0">
                <a:latin typeface="FZLanTingHeiS-R-GB"/>
                <a:sym typeface="FZLanTingHeiS-R-GB"/>
              </a:rPr>
              <a:t>业务痛点</a:t>
            </a:r>
          </a:p>
        </p:txBody>
      </p:sp>
      <p:grpSp>
        <p:nvGrpSpPr>
          <p:cNvPr id="102" name="组合 101"/>
          <p:cNvGrpSpPr/>
          <p:nvPr/>
        </p:nvGrpSpPr>
        <p:grpSpPr>
          <a:xfrm>
            <a:off x="807969" y="1242635"/>
            <a:ext cx="316406" cy="316406"/>
            <a:chOff x="-386717" y="7122844"/>
            <a:chExt cx="775144" cy="879729"/>
          </a:xfrm>
          <a:solidFill>
            <a:srgbClr val="021C7A">
              <a:alpha val="30000"/>
            </a:srgbClr>
          </a:solidFill>
        </p:grpSpPr>
        <p:sp>
          <p:nvSpPr>
            <p:cNvPr id="105" name="任意多边形: 形状 91"/>
            <p:cNvSpPr/>
            <p:nvPr/>
          </p:nvSpPr>
          <p:spPr>
            <a:xfrm>
              <a:off x="110298" y="7122844"/>
              <a:ext cx="225505" cy="309086"/>
            </a:xfrm>
            <a:custGeom>
              <a:avLst/>
              <a:gdLst>
                <a:gd name="connsiteX0" fmla="*/ 21146 w 225505"/>
                <a:gd name="connsiteY0" fmla="*/ 95 h 309086"/>
                <a:gd name="connsiteX1" fmla="*/ 68294 w 225505"/>
                <a:gd name="connsiteY1" fmla="*/ 25908 h 309086"/>
                <a:gd name="connsiteX2" fmla="*/ 225266 w 225505"/>
                <a:gd name="connsiteY2" fmla="*/ 290798 h 309086"/>
                <a:gd name="connsiteX3" fmla="*/ 225362 w 225505"/>
                <a:gd name="connsiteY3" fmla="*/ 309086 h 309086"/>
                <a:gd name="connsiteX4" fmla="*/ 175165 w 225505"/>
                <a:gd name="connsiteY4" fmla="*/ 309086 h 309086"/>
                <a:gd name="connsiteX5" fmla="*/ 0 w 225505"/>
                <a:gd name="connsiteY5" fmla="*/ 46958 h 309086"/>
                <a:gd name="connsiteX6" fmla="*/ 17717 w 225505"/>
                <a:gd name="connsiteY6" fmla="*/ 0 h 309086"/>
                <a:gd name="connsiteX7" fmla="*/ 21146 w 225505"/>
                <a:gd name="connsiteY7" fmla="*/ 95 h 309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5505" h="309086">
                  <a:moveTo>
                    <a:pt x="21146" y="95"/>
                  </a:moveTo>
                  <a:cubicBezTo>
                    <a:pt x="36862" y="8668"/>
                    <a:pt x="53340" y="16192"/>
                    <a:pt x="68294" y="25908"/>
                  </a:cubicBezTo>
                  <a:cubicBezTo>
                    <a:pt x="164021" y="88392"/>
                    <a:pt x="216313" y="176879"/>
                    <a:pt x="225266" y="290798"/>
                  </a:cubicBezTo>
                  <a:cubicBezTo>
                    <a:pt x="225742" y="296704"/>
                    <a:pt x="225362" y="302705"/>
                    <a:pt x="225362" y="309086"/>
                  </a:cubicBezTo>
                  <a:cubicBezTo>
                    <a:pt x="208502" y="309086"/>
                    <a:pt x="192024" y="309086"/>
                    <a:pt x="175165" y="309086"/>
                  </a:cubicBezTo>
                  <a:cubicBezTo>
                    <a:pt x="169164" y="187262"/>
                    <a:pt x="110680" y="100203"/>
                    <a:pt x="0" y="46958"/>
                  </a:cubicBezTo>
                  <a:cubicBezTo>
                    <a:pt x="5810" y="31623"/>
                    <a:pt x="11811" y="15811"/>
                    <a:pt x="17717" y="0"/>
                  </a:cubicBezTo>
                  <a:cubicBezTo>
                    <a:pt x="18859" y="95"/>
                    <a:pt x="20003" y="95"/>
                    <a:pt x="21146" y="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0011" tIns="45006" rIns="90011" bIns="45006" numCol="1" spcCol="0" rtlCol="0" fromWordArt="0" anchor="ctr" anchorCtr="0" forceAA="0" compatLnSpc="1">
              <a:noAutofit/>
            </a:bodyPr>
            <a:lstStyle/>
            <a:p>
              <a:pPr defTabSz="900209">
                <a:defRPr/>
              </a:pPr>
              <a:endParaRPr lang="zh-CN" altLang="en-US" sz="1772">
                <a:solidFill>
                  <a:srgbClr val="000000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106" name="任意多边形: 形状 92"/>
            <p:cNvSpPr/>
            <p:nvPr/>
          </p:nvSpPr>
          <p:spPr>
            <a:xfrm>
              <a:off x="-334121" y="7122940"/>
              <a:ext cx="226296" cy="308990"/>
            </a:xfrm>
            <a:custGeom>
              <a:avLst/>
              <a:gdLst>
                <a:gd name="connsiteX0" fmla="*/ 206104 w 226296"/>
                <a:gd name="connsiteY0" fmla="*/ 0 h 308990"/>
                <a:gd name="connsiteX1" fmla="*/ 226297 w 226296"/>
                <a:gd name="connsiteY1" fmla="*/ 46672 h 308990"/>
                <a:gd name="connsiteX2" fmla="*/ 50465 w 226296"/>
                <a:gd name="connsiteY2" fmla="*/ 308991 h 308990"/>
                <a:gd name="connsiteX3" fmla="*/ 78 w 226296"/>
                <a:gd name="connsiteY3" fmla="*/ 308991 h 308990"/>
                <a:gd name="connsiteX4" fmla="*/ 7793 w 226296"/>
                <a:gd name="connsiteY4" fmla="*/ 237458 h 308990"/>
                <a:gd name="connsiteX5" fmla="*/ 199627 w 226296"/>
                <a:gd name="connsiteY5" fmla="*/ 3239 h 308990"/>
                <a:gd name="connsiteX6" fmla="*/ 204484 w 226296"/>
                <a:gd name="connsiteY6" fmla="*/ 95 h 308990"/>
                <a:gd name="connsiteX7" fmla="*/ 206104 w 226296"/>
                <a:gd name="connsiteY7" fmla="*/ 0 h 308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96" h="308990">
                  <a:moveTo>
                    <a:pt x="206104" y="0"/>
                  </a:moveTo>
                  <a:cubicBezTo>
                    <a:pt x="212771" y="15430"/>
                    <a:pt x="219439" y="30956"/>
                    <a:pt x="226297" y="46672"/>
                  </a:cubicBezTo>
                  <a:cubicBezTo>
                    <a:pt x="115711" y="99346"/>
                    <a:pt x="56752" y="186214"/>
                    <a:pt x="50465" y="308991"/>
                  </a:cubicBezTo>
                  <a:cubicBezTo>
                    <a:pt x="34082" y="308991"/>
                    <a:pt x="17413" y="308991"/>
                    <a:pt x="78" y="308991"/>
                  </a:cubicBezTo>
                  <a:cubicBezTo>
                    <a:pt x="-494" y="284607"/>
                    <a:pt x="2078" y="260795"/>
                    <a:pt x="7793" y="237458"/>
                  </a:cubicBezTo>
                  <a:cubicBezTo>
                    <a:pt x="34082" y="128588"/>
                    <a:pt x="98090" y="50483"/>
                    <a:pt x="199627" y="3239"/>
                  </a:cubicBezTo>
                  <a:cubicBezTo>
                    <a:pt x="201341" y="2477"/>
                    <a:pt x="202865" y="1143"/>
                    <a:pt x="204484" y="95"/>
                  </a:cubicBezTo>
                  <a:cubicBezTo>
                    <a:pt x="204961" y="0"/>
                    <a:pt x="205532" y="0"/>
                    <a:pt x="20610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0011" tIns="45006" rIns="90011" bIns="45006" numCol="1" spcCol="0" rtlCol="0" fromWordArt="0" anchor="ctr" anchorCtr="0" forceAA="0" compatLnSpc="1">
              <a:noAutofit/>
            </a:bodyPr>
            <a:lstStyle/>
            <a:p>
              <a:pPr defTabSz="900209">
                <a:defRPr/>
              </a:pPr>
              <a:endParaRPr lang="zh-CN" altLang="en-US" sz="1772">
                <a:solidFill>
                  <a:srgbClr val="000000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107" name="任意多边形: 形状 93"/>
            <p:cNvSpPr/>
            <p:nvPr/>
          </p:nvSpPr>
          <p:spPr>
            <a:xfrm>
              <a:off x="-386717" y="7502034"/>
              <a:ext cx="775144" cy="500253"/>
            </a:xfrm>
            <a:custGeom>
              <a:avLst/>
              <a:gdLst>
                <a:gd name="connsiteX0" fmla="*/ 232981 w 775144"/>
                <a:gd name="connsiteY0" fmla="*/ 191 h 500253"/>
                <a:gd name="connsiteX1" fmla="*/ 232981 w 775144"/>
                <a:gd name="connsiteY1" fmla="*/ 154591 h 500253"/>
                <a:gd name="connsiteX2" fmla="*/ 541877 w 775144"/>
                <a:gd name="connsiteY2" fmla="*/ 154591 h 500253"/>
                <a:gd name="connsiteX3" fmla="*/ 541877 w 775144"/>
                <a:gd name="connsiteY3" fmla="*/ 0 h 500253"/>
                <a:gd name="connsiteX4" fmla="*/ 775145 w 775144"/>
                <a:gd name="connsiteY4" fmla="*/ 168116 h 500253"/>
                <a:gd name="connsiteX5" fmla="*/ 745046 w 775144"/>
                <a:gd name="connsiteY5" fmla="*/ 209931 h 500253"/>
                <a:gd name="connsiteX6" fmla="*/ 690563 w 775144"/>
                <a:gd name="connsiteY6" fmla="*/ 170879 h 500253"/>
                <a:gd name="connsiteX7" fmla="*/ 690563 w 775144"/>
                <a:gd name="connsiteY7" fmla="*/ 500158 h 500253"/>
                <a:gd name="connsiteX8" fmla="*/ 490919 w 775144"/>
                <a:gd name="connsiteY8" fmla="*/ 500158 h 500253"/>
                <a:gd name="connsiteX9" fmla="*/ 490919 w 775144"/>
                <a:gd name="connsiteY9" fmla="*/ 278606 h 500253"/>
                <a:gd name="connsiteX10" fmla="*/ 284607 w 775144"/>
                <a:gd name="connsiteY10" fmla="*/ 278606 h 500253"/>
                <a:gd name="connsiteX11" fmla="*/ 284607 w 775144"/>
                <a:gd name="connsiteY11" fmla="*/ 500253 h 500253"/>
                <a:gd name="connsiteX12" fmla="*/ 85344 w 775144"/>
                <a:gd name="connsiteY12" fmla="*/ 500253 h 500253"/>
                <a:gd name="connsiteX13" fmla="*/ 85344 w 775144"/>
                <a:gd name="connsiteY13" fmla="*/ 170402 h 500253"/>
                <a:gd name="connsiteX14" fmla="*/ 30194 w 775144"/>
                <a:gd name="connsiteY14" fmla="*/ 210026 h 500253"/>
                <a:gd name="connsiteX15" fmla="*/ 0 w 775144"/>
                <a:gd name="connsiteY15" fmla="*/ 168307 h 500253"/>
                <a:gd name="connsiteX16" fmla="*/ 232981 w 775144"/>
                <a:gd name="connsiteY16" fmla="*/ 191 h 500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5144" h="500253">
                  <a:moveTo>
                    <a:pt x="232981" y="191"/>
                  </a:moveTo>
                  <a:cubicBezTo>
                    <a:pt x="232981" y="52864"/>
                    <a:pt x="232981" y="103442"/>
                    <a:pt x="232981" y="154591"/>
                  </a:cubicBezTo>
                  <a:cubicBezTo>
                    <a:pt x="336042" y="154591"/>
                    <a:pt x="438436" y="154591"/>
                    <a:pt x="541877" y="154591"/>
                  </a:cubicBezTo>
                  <a:cubicBezTo>
                    <a:pt x="541877" y="103823"/>
                    <a:pt x="541877" y="53054"/>
                    <a:pt x="541877" y="0"/>
                  </a:cubicBezTo>
                  <a:cubicBezTo>
                    <a:pt x="620554" y="56674"/>
                    <a:pt x="697421" y="112109"/>
                    <a:pt x="775145" y="168116"/>
                  </a:cubicBezTo>
                  <a:cubicBezTo>
                    <a:pt x="765048" y="182118"/>
                    <a:pt x="755237" y="195739"/>
                    <a:pt x="745046" y="209931"/>
                  </a:cubicBezTo>
                  <a:cubicBezTo>
                    <a:pt x="726853" y="196882"/>
                    <a:pt x="709232" y="184214"/>
                    <a:pt x="690563" y="170879"/>
                  </a:cubicBezTo>
                  <a:cubicBezTo>
                    <a:pt x="690563" y="281178"/>
                    <a:pt x="690563" y="390335"/>
                    <a:pt x="690563" y="500158"/>
                  </a:cubicBezTo>
                  <a:cubicBezTo>
                    <a:pt x="623792" y="500158"/>
                    <a:pt x="557784" y="500158"/>
                    <a:pt x="490919" y="500158"/>
                  </a:cubicBezTo>
                  <a:cubicBezTo>
                    <a:pt x="490919" y="426625"/>
                    <a:pt x="490919" y="352901"/>
                    <a:pt x="490919" y="278606"/>
                  </a:cubicBezTo>
                  <a:cubicBezTo>
                    <a:pt x="421767" y="278606"/>
                    <a:pt x="353473" y="278606"/>
                    <a:pt x="284607" y="278606"/>
                  </a:cubicBezTo>
                  <a:cubicBezTo>
                    <a:pt x="284607" y="352616"/>
                    <a:pt x="284607" y="426148"/>
                    <a:pt x="284607" y="500253"/>
                  </a:cubicBezTo>
                  <a:cubicBezTo>
                    <a:pt x="218027" y="500253"/>
                    <a:pt x="152114" y="500253"/>
                    <a:pt x="85344" y="500253"/>
                  </a:cubicBezTo>
                  <a:cubicBezTo>
                    <a:pt x="85344" y="390906"/>
                    <a:pt x="85344" y="281654"/>
                    <a:pt x="85344" y="170402"/>
                  </a:cubicBezTo>
                  <a:cubicBezTo>
                    <a:pt x="66389" y="184023"/>
                    <a:pt x="48863" y="196596"/>
                    <a:pt x="30194" y="210026"/>
                  </a:cubicBezTo>
                  <a:cubicBezTo>
                    <a:pt x="20288" y="196310"/>
                    <a:pt x="10477" y="182785"/>
                    <a:pt x="0" y="168307"/>
                  </a:cubicBezTo>
                  <a:cubicBezTo>
                    <a:pt x="77343" y="112490"/>
                    <a:pt x="154210" y="57055"/>
                    <a:pt x="232981" y="1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0011" tIns="45006" rIns="90011" bIns="45006" numCol="1" spcCol="0" rtlCol="0" fromWordArt="0" anchor="ctr" anchorCtr="0" forceAA="0" compatLnSpc="1">
              <a:noAutofit/>
            </a:bodyPr>
            <a:lstStyle/>
            <a:p>
              <a:pPr defTabSz="900209">
                <a:defRPr/>
              </a:pPr>
              <a:endParaRPr lang="zh-CN" altLang="en-US" sz="1772">
                <a:solidFill>
                  <a:srgbClr val="000000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108" name="任意多边形: 形状 94"/>
            <p:cNvSpPr/>
            <p:nvPr/>
          </p:nvSpPr>
          <p:spPr>
            <a:xfrm>
              <a:off x="-102342" y="7329259"/>
              <a:ext cx="206258" cy="275740"/>
            </a:xfrm>
            <a:custGeom>
              <a:avLst/>
              <a:gdLst>
                <a:gd name="connsiteX0" fmla="*/ 128916 w 206258"/>
                <a:gd name="connsiteY0" fmla="*/ 275646 h 275740"/>
                <a:gd name="connsiteX1" fmla="*/ 128916 w 206258"/>
                <a:gd name="connsiteY1" fmla="*/ 147344 h 275740"/>
                <a:gd name="connsiteX2" fmla="*/ 77481 w 206258"/>
                <a:gd name="connsiteY2" fmla="*/ 147344 h 275740"/>
                <a:gd name="connsiteX3" fmla="*/ 77481 w 206258"/>
                <a:gd name="connsiteY3" fmla="*/ 275741 h 275740"/>
                <a:gd name="connsiteX4" fmla="*/ 423 w 206258"/>
                <a:gd name="connsiteY4" fmla="*/ 275741 h 275740"/>
                <a:gd name="connsiteX5" fmla="*/ 42 w 206258"/>
                <a:gd name="connsiteY5" fmla="*/ 266883 h 275740"/>
                <a:gd name="connsiteX6" fmla="*/ 42 w 206258"/>
                <a:gd name="connsiteY6" fmla="*/ 105434 h 275740"/>
                <a:gd name="connsiteX7" fmla="*/ 96912 w 206258"/>
                <a:gd name="connsiteY7" fmla="*/ 278 h 275740"/>
                <a:gd name="connsiteX8" fmla="*/ 205687 w 206258"/>
                <a:gd name="connsiteY8" fmla="*/ 91242 h 275740"/>
                <a:gd name="connsiteX9" fmla="*/ 206259 w 206258"/>
                <a:gd name="connsiteY9" fmla="*/ 102386 h 275740"/>
                <a:gd name="connsiteX10" fmla="*/ 206259 w 206258"/>
                <a:gd name="connsiteY10" fmla="*/ 268978 h 275740"/>
                <a:gd name="connsiteX11" fmla="*/ 205973 w 206258"/>
                <a:gd name="connsiteY11" fmla="*/ 275550 h 275740"/>
                <a:gd name="connsiteX12" fmla="*/ 128916 w 206258"/>
                <a:gd name="connsiteY12" fmla="*/ 275646 h 27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6258" h="275740">
                  <a:moveTo>
                    <a:pt x="128916" y="275646"/>
                  </a:moveTo>
                  <a:cubicBezTo>
                    <a:pt x="128916" y="232593"/>
                    <a:pt x="128916" y="190302"/>
                    <a:pt x="128916" y="147344"/>
                  </a:cubicBezTo>
                  <a:cubicBezTo>
                    <a:pt x="111771" y="147344"/>
                    <a:pt x="95007" y="147344"/>
                    <a:pt x="77481" y="147344"/>
                  </a:cubicBezTo>
                  <a:cubicBezTo>
                    <a:pt x="77481" y="190206"/>
                    <a:pt x="77481" y="232688"/>
                    <a:pt x="77481" y="275741"/>
                  </a:cubicBezTo>
                  <a:cubicBezTo>
                    <a:pt x="51668" y="275741"/>
                    <a:pt x="26617" y="275741"/>
                    <a:pt x="423" y="275741"/>
                  </a:cubicBezTo>
                  <a:cubicBezTo>
                    <a:pt x="328" y="272883"/>
                    <a:pt x="42" y="269931"/>
                    <a:pt x="42" y="266883"/>
                  </a:cubicBezTo>
                  <a:cubicBezTo>
                    <a:pt x="42" y="213066"/>
                    <a:pt x="-53" y="159250"/>
                    <a:pt x="42" y="105434"/>
                  </a:cubicBezTo>
                  <a:cubicBezTo>
                    <a:pt x="138" y="48855"/>
                    <a:pt x="41095" y="4469"/>
                    <a:pt x="96912" y="278"/>
                  </a:cubicBezTo>
                  <a:cubicBezTo>
                    <a:pt x="150347" y="-3723"/>
                    <a:pt x="197781" y="35901"/>
                    <a:pt x="205687" y="91242"/>
                  </a:cubicBezTo>
                  <a:cubicBezTo>
                    <a:pt x="206163" y="94861"/>
                    <a:pt x="206259" y="98671"/>
                    <a:pt x="206259" y="102386"/>
                  </a:cubicBezTo>
                  <a:cubicBezTo>
                    <a:pt x="206259" y="157917"/>
                    <a:pt x="206259" y="213447"/>
                    <a:pt x="206259" y="268978"/>
                  </a:cubicBezTo>
                  <a:cubicBezTo>
                    <a:pt x="206259" y="270978"/>
                    <a:pt x="206068" y="272979"/>
                    <a:pt x="205973" y="275550"/>
                  </a:cubicBezTo>
                  <a:cubicBezTo>
                    <a:pt x="180636" y="275646"/>
                    <a:pt x="155300" y="275646"/>
                    <a:pt x="128916" y="2756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srgbClr val="000000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109" name="任意多边形: 形状 95"/>
            <p:cNvSpPr/>
            <p:nvPr/>
          </p:nvSpPr>
          <p:spPr>
            <a:xfrm>
              <a:off x="-50294" y="7832171"/>
              <a:ext cx="102203" cy="170402"/>
            </a:xfrm>
            <a:custGeom>
              <a:avLst/>
              <a:gdLst>
                <a:gd name="connsiteX0" fmla="*/ 102203 w 102203"/>
                <a:gd name="connsiteY0" fmla="*/ 170402 h 170402"/>
                <a:gd name="connsiteX1" fmla="*/ 0 w 102203"/>
                <a:gd name="connsiteY1" fmla="*/ 170402 h 170402"/>
                <a:gd name="connsiteX2" fmla="*/ 0 w 102203"/>
                <a:gd name="connsiteY2" fmla="*/ 0 h 170402"/>
                <a:gd name="connsiteX3" fmla="*/ 102203 w 102203"/>
                <a:gd name="connsiteY3" fmla="*/ 0 h 170402"/>
                <a:gd name="connsiteX4" fmla="*/ 102203 w 102203"/>
                <a:gd name="connsiteY4" fmla="*/ 170402 h 170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203" h="170402">
                  <a:moveTo>
                    <a:pt x="102203" y="170402"/>
                  </a:moveTo>
                  <a:cubicBezTo>
                    <a:pt x="67818" y="170402"/>
                    <a:pt x="34195" y="170402"/>
                    <a:pt x="0" y="170402"/>
                  </a:cubicBezTo>
                  <a:cubicBezTo>
                    <a:pt x="0" y="113538"/>
                    <a:pt x="0" y="57055"/>
                    <a:pt x="0" y="0"/>
                  </a:cubicBezTo>
                  <a:cubicBezTo>
                    <a:pt x="33909" y="0"/>
                    <a:pt x="67818" y="0"/>
                    <a:pt x="102203" y="0"/>
                  </a:cubicBezTo>
                  <a:cubicBezTo>
                    <a:pt x="102203" y="56674"/>
                    <a:pt x="102203" y="113157"/>
                    <a:pt x="102203" y="1704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0011" tIns="45006" rIns="90011" bIns="45006" numCol="1" spcCol="0" rtlCol="0" fromWordArt="0" anchor="ctr" anchorCtr="0" forceAA="0" compatLnSpc="1">
              <a:noAutofit/>
            </a:bodyPr>
            <a:lstStyle/>
            <a:p>
              <a:pPr defTabSz="900209">
                <a:defRPr/>
              </a:pPr>
              <a:endParaRPr lang="zh-CN" altLang="en-US" sz="1772">
                <a:solidFill>
                  <a:srgbClr val="000000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110" name="任意多边形: 形状 96"/>
            <p:cNvSpPr/>
            <p:nvPr/>
          </p:nvSpPr>
          <p:spPr>
            <a:xfrm>
              <a:off x="-231524" y="7219047"/>
              <a:ext cx="163133" cy="212883"/>
            </a:xfrm>
            <a:custGeom>
              <a:avLst/>
              <a:gdLst>
                <a:gd name="connsiteX0" fmla="*/ 143797 w 163133"/>
                <a:gd name="connsiteY0" fmla="*/ 0 h 212883"/>
                <a:gd name="connsiteX1" fmla="*/ 163133 w 163133"/>
                <a:gd name="connsiteY1" fmla="*/ 46292 h 212883"/>
                <a:gd name="connsiteX2" fmla="*/ 51309 w 163133"/>
                <a:gd name="connsiteY2" fmla="*/ 212884 h 212883"/>
                <a:gd name="connsiteX3" fmla="*/ 1303 w 163133"/>
                <a:gd name="connsiteY3" fmla="*/ 212884 h 212883"/>
                <a:gd name="connsiteX4" fmla="*/ 143797 w 163133"/>
                <a:gd name="connsiteY4" fmla="*/ 0 h 21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133" h="212883">
                  <a:moveTo>
                    <a:pt x="143797" y="0"/>
                  </a:moveTo>
                  <a:cubicBezTo>
                    <a:pt x="150179" y="15430"/>
                    <a:pt x="156466" y="30385"/>
                    <a:pt x="163133" y="46292"/>
                  </a:cubicBezTo>
                  <a:cubicBezTo>
                    <a:pt x="92934" y="79439"/>
                    <a:pt x="55500" y="134684"/>
                    <a:pt x="51309" y="212884"/>
                  </a:cubicBezTo>
                  <a:cubicBezTo>
                    <a:pt x="34641" y="212884"/>
                    <a:pt x="17972" y="212884"/>
                    <a:pt x="1303" y="212884"/>
                  </a:cubicBezTo>
                  <a:cubicBezTo>
                    <a:pt x="-10984" y="138303"/>
                    <a:pt x="65692" y="23241"/>
                    <a:pt x="14379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srgbClr val="000000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111" name="任意多边形: 形状 97"/>
            <p:cNvSpPr/>
            <p:nvPr/>
          </p:nvSpPr>
          <p:spPr>
            <a:xfrm>
              <a:off x="70198" y="7219142"/>
              <a:ext cx="161990" cy="213169"/>
            </a:xfrm>
            <a:custGeom>
              <a:avLst/>
              <a:gdLst>
                <a:gd name="connsiteX0" fmla="*/ 161830 w 161990"/>
                <a:gd name="connsiteY0" fmla="*/ 213169 h 213169"/>
                <a:gd name="connsiteX1" fmla="*/ 111823 w 161990"/>
                <a:gd name="connsiteY1" fmla="*/ 213169 h 213169"/>
                <a:gd name="connsiteX2" fmla="*/ 0 w 161990"/>
                <a:gd name="connsiteY2" fmla="*/ 46291 h 213169"/>
                <a:gd name="connsiteX3" fmla="*/ 19240 w 161990"/>
                <a:gd name="connsiteY3" fmla="*/ 0 h 213169"/>
                <a:gd name="connsiteX4" fmla="*/ 161830 w 161990"/>
                <a:gd name="connsiteY4" fmla="*/ 213169 h 213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90" h="213169">
                  <a:moveTo>
                    <a:pt x="161830" y="213169"/>
                  </a:moveTo>
                  <a:cubicBezTo>
                    <a:pt x="144970" y="213169"/>
                    <a:pt x="128683" y="213169"/>
                    <a:pt x="111823" y="213169"/>
                  </a:cubicBezTo>
                  <a:cubicBezTo>
                    <a:pt x="107823" y="135636"/>
                    <a:pt x="70961" y="79915"/>
                    <a:pt x="0" y="46291"/>
                  </a:cubicBezTo>
                  <a:cubicBezTo>
                    <a:pt x="6477" y="30766"/>
                    <a:pt x="12859" y="15335"/>
                    <a:pt x="19240" y="0"/>
                  </a:cubicBezTo>
                  <a:cubicBezTo>
                    <a:pt x="107537" y="32671"/>
                    <a:pt x="165449" y="127826"/>
                    <a:pt x="161830" y="2131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srgbClr val="000000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</p:grpSp>
      <p:sp>
        <p:nvSpPr>
          <p:cNvPr id="162" name="文本框 161"/>
          <p:cNvSpPr txBox="1"/>
          <p:nvPr/>
        </p:nvSpPr>
        <p:spPr>
          <a:xfrm>
            <a:off x="812820" y="1630499"/>
            <a:ext cx="3891983" cy="214080"/>
          </a:xfrm>
          <a:prstGeom prst="rect">
            <a:avLst/>
          </a:prstGeom>
          <a:ln w="3175">
            <a:miter lim="400000"/>
          </a:ln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2558542" hangingPunct="1">
              <a:defRPr sz="2500">
                <a:solidFill>
                  <a:prstClr val="black"/>
                </a:solidFill>
                <a:latin typeface="微软雅黑" panose="020B0503020204020204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lvl="0" defTabSz="914400">
              <a:lnSpc>
                <a:spcPct val="120000"/>
              </a:lnSpc>
              <a:defRPr/>
            </a:pPr>
            <a:r>
              <a:rPr lang="zh-CN" altLang="en-US" sz="1100" dirty="0">
                <a:solidFill>
                  <a:srgbClr val="000000"/>
                </a:solidFill>
                <a:latin typeface="+mn-ea"/>
              </a:rPr>
              <a:t>现网客户机房的服务器定期巡检，巡检报告编写投入高</a:t>
            </a:r>
          </a:p>
        </p:txBody>
      </p:sp>
      <p:sp>
        <p:nvSpPr>
          <p:cNvPr id="214" name="矩形: 圆角 102"/>
          <p:cNvSpPr/>
          <p:nvPr>
            <p:custDataLst>
              <p:tags r:id="rId1"/>
            </p:custDataLst>
          </p:nvPr>
        </p:nvSpPr>
        <p:spPr>
          <a:xfrm>
            <a:off x="6036022" y="1654435"/>
            <a:ext cx="961875" cy="354375"/>
          </a:xfrm>
          <a:prstGeom prst="roundRect">
            <a:avLst>
              <a:gd name="adj" fmla="val 6595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lang="zh-CN" altLang="en-US" sz="422" kern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215" name="Rectangle 11"/>
          <p:cNvSpPr>
            <a:spLocks noChangeArrowheads="1"/>
          </p:cNvSpPr>
          <p:nvPr/>
        </p:nvSpPr>
        <p:spPr bwMode="auto">
          <a:xfrm>
            <a:off x="6163790" y="1750447"/>
            <a:ext cx="706338" cy="1623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spAutoFit/>
          </a:bodyPr>
          <a:lstStyle/>
          <a:p>
            <a:pPr algn="ctr" defTabSz="321503" hangingPunct="0">
              <a:defRPr/>
            </a:pPr>
            <a:r>
              <a:rPr lang="zh-CN" altLang="en-US" sz="1055" kern="0" dirty="0">
                <a:solidFill>
                  <a:srgbClr val="1C2D4E"/>
                </a:solidFill>
                <a:latin typeface="Source Han Sans CN Regular"/>
                <a:ea typeface="Source Han Sans CN Regular"/>
                <a:cs typeface="Source Han Sans CN Regular"/>
                <a:sym typeface="FZLanTingHeiS-R-GB"/>
              </a:rPr>
              <a:t>高重复性</a:t>
            </a:r>
          </a:p>
        </p:txBody>
      </p:sp>
      <p:sp>
        <p:nvSpPr>
          <p:cNvPr id="216" name="矩形: 圆角 102"/>
          <p:cNvSpPr/>
          <p:nvPr>
            <p:custDataLst>
              <p:tags r:id="rId2"/>
            </p:custDataLst>
          </p:nvPr>
        </p:nvSpPr>
        <p:spPr>
          <a:xfrm>
            <a:off x="7078712" y="1653891"/>
            <a:ext cx="961875" cy="354375"/>
          </a:xfrm>
          <a:prstGeom prst="roundRect">
            <a:avLst>
              <a:gd name="adj" fmla="val 6595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lang="zh-CN" altLang="en-US" sz="422" kern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218" name="Rectangle 11"/>
          <p:cNvSpPr>
            <a:spLocks noChangeArrowheads="1"/>
          </p:cNvSpPr>
          <p:nvPr/>
        </p:nvSpPr>
        <p:spPr bwMode="auto">
          <a:xfrm>
            <a:off x="7206481" y="1749903"/>
            <a:ext cx="706338" cy="1623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spAutoFit/>
          </a:bodyPr>
          <a:lstStyle/>
          <a:p>
            <a:pPr algn="ctr" defTabSz="321503" hangingPunct="0">
              <a:defRPr/>
            </a:pPr>
            <a:r>
              <a:rPr lang="zh-CN" altLang="en-US" sz="1055" kern="0" dirty="0">
                <a:solidFill>
                  <a:srgbClr val="1C2D4E"/>
                </a:solidFill>
                <a:latin typeface="Source Han Sans CN Regular"/>
                <a:ea typeface="Source Han Sans CN Regular"/>
                <a:cs typeface="Source Han Sans CN Regular"/>
                <a:sym typeface="FZLanTingHeiS-R-GB"/>
              </a:rPr>
              <a:t>大工作量</a:t>
            </a:r>
            <a:endParaRPr lang="en-US" altLang="zh-CN" sz="1055" kern="0" dirty="0">
              <a:solidFill>
                <a:srgbClr val="1C2D4E"/>
              </a:solidFill>
              <a:latin typeface="Source Han Sans CN Regular"/>
              <a:ea typeface="Source Han Sans CN Regular"/>
              <a:cs typeface="Source Han Sans CN Regular"/>
              <a:sym typeface="FZLanTingHeiS-R-GB"/>
            </a:endParaRPr>
          </a:p>
        </p:txBody>
      </p:sp>
      <p:sp>
        <p:nvSpPr>
          <p:cNvPr id="222" name="梯形 221"/>
          <p:cNvSpPr/>
          <p:nvPr/>
        </p:nvSpPr>
        <p:spPr>
          <a:xfrm>
            <a:off x="6030396" y="2556312"/>
            <a:ext cx="3052256" cy="244406"/>
          </a:xfrm>
          <a:prstGeom prst="trapezoid">
            <a:avLst>
              <a:gd name="adj" fmla="val 131595"/>
            </a:avLst>
          </a:prstGeom>
          <a:gradFill>
            <a:gsLst>
              <a:gs pos="0">
                <a:srgbClr val="021C7A">
                  <a:alpha val="0"/>
                </a:srgbClr>
              </a:gs>
              <a:gs pos="100000">
                <a:srgbClr val="021C7A">
                  <a:alpha val="9785"/>
                </a:srgbClr>
              </a:gs>
            </a:gsLst>
            <a:lin ang="5400000" scaled="1"/>
          </a:gradFill>
          <a:ln w="3175"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lang="zh-CN" altLang="en-US" sz="422" kern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226" name="矩形: 圆角 102"/>
          <p:cNvSpPr/>
          <p:nvPr>
            <p:custDataLst>
              <p:tags r:id="rId3"/>
            </p:custDataLst>
          </p:nvPr>
        </p:nvSpPr>
        <p:spPr>
          <a:xfrm>
            <a:off x="8121403" y="1654435"/>
            <a:ext cx="961875" cy="354375"/>
          </a:xfrm>
          <a:prstGeom prst="roundRect">
            <a:avLst>
              <a:gd name="adj" fmla="val 6595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lang="zh-CN" altLang="en-US" sz="879" kern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223803" y="2082749"/>
            <a:ext cx="904094" cy="270523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4000" b="1">
                <a:gradFill flip="none" rotWithShape="1">
                  <a:gsLst>
                    <a:gs pos="0">
                      <a:srgbClr val="F8AE59"/>
                    </a:gs>
                    <a:gs pos="100000">
                      <a:srgbClr val="F69550"/>
                    </a:gs>
                  </a:gsLst>
                  <a:lin ang="3600000" scaled="0"/>
                </a:gradFill>
                <a:ea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1219300" hangingPunct="0">
              <a:defRPr/>
            </a:pPr>
            <a:r>
              <a:rPr lang="zh-CN" altLang="en-US" sz="1758" kern="0" dirty="0">
                <a:latin typeface="FZLanTingHeiS-R-GB"/>
                <a:sym typeface="FZLanTingHeiS-R-GB"/>
              </a:rPr>
              <a:t>解决方案</a:t>
            </a:r>
          </a:p>
        </p:txBody>
      </p:sp>
      <p:grpSp>
        <p:nvGrpSpPr>
          <p:cNvPr id="57" name="组合 56"/>
          <p:cNvGrpSpPr/>
          <p:nvPr/>
        </p:nvGrpSpPr>
        <p:grpSpPr>
          <a:xfrm>
            <a:off x="812820" y="2053613"/>
            <a:ext cx="316406" cy="316406"/>
            <a:chOff x="13547" y="2880"/>
            <a:chExt cx="767" cy="862"/>
          </a:xfrm>
          <a:solidFill>
            <a:srgbClr val="021C7A">
              <a:alpha val="30000"/>
            </a:srgbClr>
          </a:solidFill>
        </p:grpSpPr>
        <p:sp>
          <p:nvSpPr>
            <p:cNvPr id="48" name="任意多边形: 形状 47"/>
            <p:cNvSpPr/>
            <p:nvPr/>
          </p:nvSpPr>
          <p:spPr>
            <a:xfrm>
              <a:off x="13588" y="3182"/>
              <a:ext cx="685" cy="355"/>
            </a:xfrm>
            <a:custGeom>
              <a:avLst/>
              <a:gdLst>
                <a:gd name="connsiteX0" fmla="*/ 24 w 698039"/>
                <a:gd name="connsiteY0" fmla="*/ 361855 h 361854"/>
                <a:gd name="connsiteX1" fmla="*/ 24 w 698039"/>
                <a:gd name="connsiteY1" fmla="*/ 355854 h 361854"/>
                <a:gd name="connsiteX2" fmla="*/ 119 w 698039"/>
                <a:gd name="connsiteY2" fmla="*/ 57150 h 361854"/>
                <a:gd name="connsiteX3" fmla="*/ 55840 w 698039"/>
                <a:gd name="connsiteY3" fmla="*/ 0 h 361854"/>
                <a:gd name="connsiteX4" fmla="*/ 55840 w 698039"/>
                <a:gd name="connsiteY4" fmla="*/ 13240 h 361854"/>
                <a:gd name="connsiteX5" fmla="*/ 55840 w 698039"/>
                <a:gd name="connsiteY5" fmla="*/ 81629 h 361854"/>
                <a:gd name="connsiteX6" fmla="*/ 99465 w 698039"/>
                <a:gd name="connsiteY6" fmla="*/ 125159 h 361854"/>
                <a:gd name="connsiteX7" fmla="*/ 125087 w 698039"/>
                <a:gd name="connsiteY7" fmla="*/ 125159 h 361854"/>
                <a:gd name="connsiteX8" fmla="*/ 126325 w 698039"/>
                <a:gd name="connsiteY8" fmla="*/ 133826 h 361854"/>
                <a:gd name="connsiteX9" fmla="*/ 129373 w 698039"/>
                <a:gd name="connsiteY9" fmla="*/ 135065 h 361854"/>
                <a:gd name="connsiteX10" fmla="*/ 161473 w 698039"/>
                <a:gd name="connsiteY10" fmla="*/ 139065 h 361854"/>
                <a:gd name="connsiteX11" fmla="*/ 170521 w 698039"/>
                <a:gd name="connsiteY11" fmla="*/ 146876 h 361854"/>
                <a:gd name="connsiteX12" fmla="*/ 173379 w 698039"/>
                <a:gd name="connsiteY12" fmla="*/ 155353 h 361854"/>
                <a:gd name="connsiteX13" fmla="*/ 168426 w 698039"/>
                <a:gd name="connsiteY13" fmla="*/ 188024 h 361854"/>
                <a:gd name="connsiteX14" fmla="*/ 156234 w 698039"/>
                <a:gd name="connsiteY14" fmla="*/ 203454 h 361854"/>
                <a:gd name="connsiteX15" fmla="*/ 229195 w 698039"/>
                <a:gd name="connsiteY15" fmla="*/ 276130 h 361854"/>
                <a:gd name="connsiteX16" fmla="*/ 252817 w 698039"/>
                <a:gd name="connsiteY16" fmla="*/ 257842 h 361854"/>
                <a:gd name="connsiteX17" fmla="*/ 263962 w 698039"/>
                <a:gd name="connsiteY17" fmla="*/ 256508 h 361854"/>
                <a:gd name="connsiteX18" fmla="*/ 287012 w 698039"/>
                <a:gd name="connsiteY18" fmla="*/ 266414 h 361854"/>
                <a:gd name="connsiteX19" fmla="*/ 293870 w 698039"/>
                <a:gd name="connsiteY19" fmla="*/ 275368 h 361854"/>
                <a:gd name="connsiteX20" fmla="*/ 297966 w 698039"/>
                <a:gd name="connsiteY20" fmla="*/ 306134 h 361854"/>
                <a:gd name="connsiteX21" fmla="*/ 400074 w 698039"/>
                <a:gd name="connsiteY21" fmla="*/ 306134 h 361854"/>
                <a:gd name="connsiteX22" fmla="*/ 404169 w 698039"/>
                <a:gd name="connsiteY22" fmla="*/ 275177 h 361854"/>
                <a:gd name="connsiteX23" fmla="*/ 411218 w 698039"/>
                <a:gd name="connsiteY23" fmla="*/ 266414 h 361854"/>
                <a:gd name="connsiteX24" fmla="*/ 430173 w 698039"/>
                <a:gd name="connsiteY24" fmla="*/ 258413 h 361854"/>
                <a:gd name="connsiteX25" fmla="*/ 449032 w 698039"/>
                <a:gd name="connsiteY25" fmla="*/ 260604 h 361854"/>
                <a:gd name="connsiteX26" fmla="*/ 469797 w 698039"/>
                <a:gd name="connsiteY26" fmla="*/ 276797 h 361854"/>
                <a:gd name="connsiteX27" fmla="*/ 542377 w 698039"/>
                <a:gd name="connsiteY27" fmla="*/ 203930 h 361854"/>
                <a:gd name="connsiteX28" fmla="*/ 521708 w 698039"/>
                <a:gd name="connsiteY28" fmla="*/ 177070 h 361854"/>
                <a:gd name="connsiteX29" fmla="*/ 520375 w 698039"/>
                <a:gd name="connsiteY29" fmla="*/ 166116 h 361854"/>
                <a:gd name="connsiteX30" fmla="*/ 525137 w 698039"/>
                <a:gd name="connsiteY30" fmla="*/ 153638 h 361854"/>
                <a:gd name="connsiteX31" fmla="*/ 544568 w 698039"/>
                <a:gd name="connsiteY31" fmla="*/ 137922 h 361854"/>
                <a:gd name="connsiteX32" fmla="*/ 571524 w 698039"/>
                <a:gd name="connsiteY32" fmla="*/ 134779 h 361854"/>
                <a:gd name="connsiteX33" fmla="*/ 572762 w 698039"/>
                <a:gd name="connsiteY33" fmla="*/ 126302 h 361854"/>
                <a:gd name="connsiteX34" fmla="*/ 575048 w 698039"/>
                <a:gd name="connsiteY34" fmla="*/ 125349 h 361854"/>
                <a:gd name="connsiteX35" fmla="*/ 597527 w 698039"/>
                <a:gd name="connsiteY35" fmla="*/ 125159 h 361854"/>
                <a:gd name="connsiteX36" fmla="*/ 642199 w 698039"/>
                <a:gd name="connsiteY36" fmla="*/ 80772 h 361854"/>
                <a:gd name="connsiteX37" fmla="*/ 642199 w 698039"/>
                <a:gd name="connsiteY37" fmla="*/ 9716 h 361854"/>
                <a:gd name="connsiteX38" fmla="*/ 642199 w 698039"/>
                <a:gd name="connsiteY38" fmla="*/ 95 h 361854"/>
                <a:gd name="connsiteX39" fmla="*/ 697921 w 698039"/>
                <a:gd name="connsiteY39" fmla="*/ 57150 h 361854"/>
                <a:gd name="connsiteX40" fmla="*/ 698016 w 698039"/>
                <a:gd name="connsiteY40" fmla="*/ 300038 h 361854"/>
                <a:gd name="connsiteX41" fmla="*/ 698016 w 698039"/>
                <a:gd name="connsiteY41" fmla="*/ 361855 h 361854"/>
                <a:gd name="connsiteX42" fmla="*/ 24 w 698039"/>
                <a:gd name="connsiteY42" fmla="*/ 361855 h 36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698039" h="361854">
                  <a:moveTo>
                    <a:pt x="24" y="361855"/>
                  </a:moveTo>
                  <a:cubicBezTo>
                    <a:pt x="24" y="359378"/>
                    <a:pt x="24" y="357569"/>
                    <a:pt x="24" y="355854"/>
                  </a:cubicBezTo>
                  <a:cubicBezTo>
                    <a:pt x="24" y="256318"/>
                    <a:pt x="-71" y="156782"/>
                    <a:pt x="119" y="57150"/>
                  </a:cubicBezTo>
                  <a:cubicBezTo>
                    <a:pt x="119" y="24765"/>
                    <a:pt x="23360" y="762"/>
                    <a:pt x="55840" y="0"/>
                  </a:cubicBezTo>
                  <a:cubicBezTo>
                    <a:pt x="55840" y="4382"/>
                    <a:pt x="55840" y="8858"/>
                    <a:pt x="55840" y="13240"/>
                  </a:cubicBezTo>
                  <a:cubicBezTo>
                    <a:pt x="55840" y="36005"/>
                    <a:pt x="55745" y="58865"/>
                    <a:pt x="55840" y="81629"/>
                  </a:cubicBezTo>
                  <a:cubicBezTo>
                    <a:pt x="56031" y="107442"/>
                    <a:pt x="73557" y="124873"/>
                    <a:pt x="99465" y="125159"/>
                  </a:cubicBezTo>
                  <a:cubicBezTo>
                    <a:pt x="107847" y="125254"/>
                    <a:pt x="116134" y="125159"/>
                    <a:pt x="125087" y="125159"/>
                  </a:cubicBezTo>
                  <a:cubicBezTo>
                    <a:pt x="125563" y="128302"/>
                    <a:pt x="125944" y="130874"/>
                    <a:pt x="126325" y="133826"/>
                  </a:cubicBezTo>
                  <a:cubicBezTo>
                    <a:pt x="127183" y="134207"/>
                    <a:pt x="128230" y="134874"/>
                    <a:pt x="129373" y="135065"/>
                  </a:cubicBezTo>
                  <a:cubicBezTo>
                    <a:pt x="140041" y="136493"/>
                    <a:pt x="150709" y="138303"/>
                    <a:pt x="161473" y="139065"/>
                  </a:cubicBezTo>
                  <a:cubicBezTo>
                    <a:pt x="166997" y="139446"/>
                    <a:pt x="169473" y="141827"/>
                    <a:pt x="170521" y="146876"/>
                  </a:cubicBezTo>
                  <a:cubicBezTo>
                    <a:pt x="171093" y="149828"/>
                    <a:pt x="171760" y="152972"/>
                    <a:pt x="173379" y="155353"/>
                  </a:cubicBezTo>
                  <a:cubicBezTo>
                    <a:pt x="182142" y="167926"/>
                    <a:pt x="178427" y="178213"/>
                    <a:pt x="168426" y="188024"/>
                  </a:cubicBezTo>
                  <a:cubicBezTo>
                    <a:pt x="163568" y="192786"/>
                    <a:pt x="159853" y="198787"/>
                    <a:pt x="156234" y="203454"/>
                  </a:cubicBezTo>
                  <a:cubicBezTo>
                    <a:pt x="180713" y="227743"/>
                    <a:pt x="204716" y="251746"/>
                    <a:pt x="229195" y="276130"/>
                  </a:cubicBezTo>
                  <a:cubicBezTo>
                    <a:pt x="236339" y="270700"/>
                    <a:pt x="244816" y="264509"/>
                    <a:pt x="252817" y="257842"/>
                  </a:cubicBezTo>
                  <a:cubicBezTo>
                    <a:pt x="256627" y="254698"/>
                    <a:pt x="259580" y="254222"/>
                    <a:pt x="263962" y="256508"/>
                  </a:cubicBezTo>
                  <a:cubicBezTo>
                    <a:pt x="271391" y="260318"/>
                    <a:pt x="279106" y="263747"/>
                    <a:pt x="287012" y="266414"/>
                  </a:cubicBezTo>
                  <a:cubicBezTo>
                    <a:pt x="291870" y="268034"/>
                    <a:pt x="293394" y="270605"/>
                    <a:pt x="293870" y="275368"/>
                  </a:cubicBezTo>
                  <a:cubicBezTo>
                    <a:pt x="294823" y="285464"/>
                    <a:pt x="296442" y="295466"/>
                    <a:pt x="297966" y="306134"/>
                  </a:cubicBezTo>
                  <a:cubicBezTo>
                    <a:pt x="331970" y="306134"/>
                    <a:pt x="365689" y="306134"/>
                    <a:pt x="400074" y="306134"/>
                  </a:cubicBezTo>
                  <a:cubicBezTo>
                    <a:pt x="401503" y="295847"/>
                    <a:pt x="403217" y="285560"/>
                    <a:pt x="404169" y="275177"/>
                  </a:cubicBezTo>
                  <a:cubicBezTo>
                    <a:pt x="404646" y="270320"/>
                    <a:pt x="406360" y="267843"/>
                    <a:pt x="411218" y="266414"/>
                  </a:cubicBezTo>
                  <a:cubicBezTo>
                    <a:pt x="417790" y="264414"/>
                    <a:pt x="424458" y="262128"/>
                    <a:pt x="430173" y="258413"/>
                  </a:cubicBezTo>
                  <a:cubicBezTo>
                    <a:pt x="437602" y="253556"/>
                    <a:pt x="442936" y="255175"/>
                    <a:pt x="449032" y="260604"/>
                  </a:cubicBezTo>
                  <a:cubicBezTo>
                    <a:pt x="455700" y="266510"/>
                    <a:pt x="463129" y="271653"/>
                    <a:pt x="469797" y="276797"/>
                  </a:cubicBezTo>
                  <a:cubicBezTo>
                    <a:pt x="494086" y="252413"/>
                    <a:pt x="517898" y="228505"/>
                    <a:pt x="542377" y="203930"/>
                  </a:cubicBezTo>
                  <a:cubicBezTo>
                    <a:pt x="535805" y="195548"/>
                    <a:pt x="528280" y="186595"/>
                    <a:pt x="521708" y="177070"/>
                  </a:cubicBezTo>
                  <a:cubicBezTo>
                    <a:pt x="519803" y="174308"/>
                    <a:pt x="519708" y="169640"/>
                    <a:pt x="520375" y="166116"/>
                  </a:cubicBezTo>
                  <a:cubicBezTo>
                    <a:pt x="521137" y="161830"/>
                    <a:pt x="524470" y="157925"/>
                    <a:pt x="525137" y="153638"/>
                  </a:cubicBezTo>
                  <a:cubicBezTo>
                    <a:pt x="526852" y="142018"/>
                    <a:pt x="533710" y="138303"/>
                    <a:pt x="544568" y="137922"/>
                  </a:cubicBezTo>
                  <a:cubicBezTo>
                    <a:pt x="553522" y="137636"/>
                    <a:pt x="562380" y="135922"/>
                    <a:pt x="571524" y="134779"/>
                  </a:cubicBezTo>
                  <a:cubicBezTo>
                    <a:pt x="572000" y="131636"/>
                    <a:pt x="572381" y="129064"/>
                    <a:pt x="572762" y="126302"/>
                  </a:cubicBezTo>
                  <a:cubicBezTo>
                    <a:pt x="573429" y="126016"/>
                    <a:pt x="574286" y="125444"/>
                    <a:pt x="575048" y="125349"/>
                  </a:cubicBezTo>
                  <a:cubicBezTo>
                    <a:pt x="582573" y="125254"/>
                    <a:pt x="590002" y="125254"/>
                    <a:pt x="597527" y="125159"/>
                  </a:cubicBezTo>
                  <a:cubicBezTo>
                    <a:pt x="624578" y="124968"/>
                    <a:pt x="642009" y="107633"/>
                    <a:pt x="642199" y="80772"/>
                  </a:cubicBezTo>
                  <a:cubicBezTo>
                    <a:pt x="642295" y="57055"/>
                    <a:pt x="642199" y="33433"/>
                    <a:pt x="642199" y="9716"/>
                  </a:cubicBezTo>
                  <a:cubicBezTo>
                    <a:pt x="642199" y="6477"/>
                    <a:pt x="642199" y="3334"/>
                    <a:pt x="642199" y="95"/>
                  </a:cubicBezTo>
                  <a:cubicBezTo>
                    <a:pt x="674584" y="762"/>
                    <a:pt x="697921" y="24765"/>
                    <a:pt x="697921" y="57150"/>
                  </a:cubicBezTo>
                  <a:cubicBezTo>
                    <a:pt x="698111" y="138113"/>
                    <a:pt x="698016" y="219075"/>
                    <a:pt x="698016" y="300038"/>
                  </a:cubicBezTo>
                  <a:cubicBezTo>
                    <a:pt x="698016" y="320421"/>
                    <a:pt x="698016" y="340805"/>
                    <a:pt x="698016" y="361855"/>
                  </a:cubicBezTo>
                  <a:cubicBezTo>
                    <a:pt x="465320" y="361855"/>
                    <a:pt x="233196" y="361855"/>
                    <a:pt x="24" y="3618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prstClr val="black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13740" y="3072"/>
              <a:ext cx="382" cy="382"/>
            </a:xfrm>
            <a:custGeom>
              <a:avLst/>
              <a:gdLst>
                <a:gd name="connsiteX0" fmla="*/ 0 w 389572"/>
                <a:gd name="connsiteY0" fmla="*/ 168593 h 389382"/>
                <a:gd name="connsiteX1" fmla="*/ 32861 w 389572"/>
                <a:gd name="connsiteY1" fmla="*/ 164211 h 389382"/>
                <a:gd name="connsiteX2" fmla="*/ 40672 w 389572"/>
                <a:gd name="connsiteY2" fmla="*/ 157734 h 389382"/>
                <a:gd name="connsiteX3" fmla="*/ 60579 w 389572"/>
                <a:gd name="connsiteY3" fmla="*/ 113729 h 389382"/>
                <a:gd name="connsiteX4" fmla="*/ 59817 w 389572"/>
                <a:gd name="connsiteY4" fmla="*/ 104775 h 389382"/>
                <a:gd name="connsiteX5" fmla="*/ 38481 w 389572"/>
                <a:gd name="connsiteY5" fmla="*/ 76771 h 389382"/>
                <a:gd name="connsiteX6" fmla="*/ 76295 w 389572"/>
                <a:gd name="connsiteY6" fmla="*/ 38957 h 389382"/>
                <a:gd name="connsiteX7" fmla="*/ 103727 w 389572"/>
                <a:gd name="connsiteY7" fmla="*/ 60389 h 389382"/>
                <a:gd name="connsiteX8" fmla="*/ 117062 w 389572"/>
                <a:gd name="connsiteY8" fmla="*/ 61817 h 389382"/>
                <a:gd name="connsiteX9" fmla="*/ 155162 w 389572"/>
                <a:gd name="connsiteY9" fmla="*/ 46387 h 389382"/>
                <a:gd name="connsiteX10" fmla="*/ 163449 w 389572"/>
                <a:gd name="connsiteY10" fmla="*/ 36767 h 389382"/>
                <a:gd name="connsiteX11" fmla="*/ 167926 w 389572"/>
                <a:gd name="connsiteY11" fmla="*/ 0 h 389382"/>
                <a:gd name="connsiteX12" fmla="*/ 221075 w 389572"/>
                <a:gd name="connsiteY12" fmla="*/ 0 h 389382"/>
                <a:gd name="connsiteX13" fmla="*/ 225552 w 389572"/>
                <a:gd name="connsiteY13" fmla="*/ 36671 h 389382"/>
                <a:gd name="connsiteX14" fmla="*/ 233839 w 389572"/>
                <a:gd name="connsiteY14" fmla="*/ 46292 h 389382"/>
                <a:gd name="connsiteX15" fmla="*/ 272796 w 389572"/>
                <a:gd name="connsiteY15" fmla="*/ 62103 h 389382"/>
                <a:gd name="connsiteX16" fmla="*/ 284607 w 389572"/>
                <a:gd name="connsiteY16" fmla="*/ 60960 h 389382"/>
                <a:gd name="connsiteX17" fmla="*/ 312039 w 389572"/>
                <a:gd name="connsiteY17" fmla="*/ 39529 h 389382"/>
                <a:gd name="connsiteX18" fmla="*/ 350044 w 389572"/>
                <a:gd name="connsiteY18" fmla="*/ 77629 h 389382"/>
                <a:gd name="connsiteX19" fmla="*/ 327088 w 389572"/>
                <a:gd name="connsiteY19" fmla="*/ 107156 h 389382"/>
                <a:gd name="connsiteX20" fmla="*/ 349091 w 389572"/>
                <a:gd name="connsiteY20" fmla="*/ 159258 h 389382"/>
                <a:gd name="connsiteX21" fmla="*/ 357092 w 389572"/>
                <a:gd name="connsiteY21" fmla="*/ 164211 h 389382"/>
                <a:gd name="connsiteX22" fmla="*/ 389572 w 389572"/>
                <a:gd name="connsiteY22" fmla="*/ 168307 h 389382"/>
                <a:gd name="connsiteX23" fmla="*/ 389572 w 389572"/>
                <a:gd name="connsiteY23" fmla="*/ 221456 h 389382"/>
                <a:gd name="connsiteX24" fmla="*/ 358521 w 389572"/>
                <a:gd name="connsiteY24" fmla="*/ 225457 h 389382"/>
                <a:gd name="connsiteX25" fmla="*/ 350901 w 389572"/>
                <a:gd name="connsiteY25" fmla="*/ 232124 h 389382"/>
                <a:gd name="connsiteX26" fmla="*/ 332613 w 389572"/>
                <a:gd name="connsiteY26" fmla="*/ 280607 h 389382"/>
                <a:gd name="connsiteX27" fmla="*/ 333756 w 389572"/>
                <a:gd name="connsiteY27" fmla="*/ 291560 h 389382"/>
                <a:gd name="connsiteX28" fmla="*/ 350330 w 389572"/>
                <a:gd name="connsiteY28" fmla="*/ 312611 h 389382"/>
                <a:gd name="connsiteX29" fmla="*/ 312325 w 389572"/>
                <a:gd name="connsiteY29" fmla="*/ 350520 h 389382"/>
                <a:gd name="connsiteX30" fmla="*/ 292322 w 389572"/>
                <a:gd name="connsiteY30" fmla="*/ 334899 h 389382"/>
                <a:gd name="connsiteX31" fmla="*/ 282130 w 389572"/>
                <a:gd name="connsiteY31" fmla="*/ 334137 h 389382"/>
                <a:gd name="connsiteX32" fmla="*/ 231267 w 389572"/>
                <a:gd name="connsiteY32" fmla="*/ 356140 h 389382"/>
                <a:gd name="connsiteX33" fmla="*/ 224600 w 389572"/>
                <a:gd name="connsiteY33" fmla="*/ 363855 h 389382"/>
                <a:gd name="connsiteX34" fmla="*/ 221171 w 389572"/>
                <a:gd name="connsiteY34" fmla="*/ 389382 h 389382"/>
                <a:gd name="connsiteX35" fmla="*/ 168212 w 389572"/>
                <a:gd name="connsiteY35" fmla="*/ 389382 h 389382"/>
                <a:gd name="connsiteX36" fmla="*/ 164211 w 389572"/>
                <a:gd name="connsiteY36" fmla="*/ 363474 h 389382"/>
                <a:gd name="connsiteX37" fmla="*/ 158210 w 389572"/>
                <a:gd name="connsiteY37" fmla="*/ 356616 h 389382"/>
                <a:gd name="connsiteX38" fmla="*/ 106585 w 389572"/>
                <a:gd name="connsiteY38" fmla="*/ 334137 h 389382"/>
                <a:gd name="connsiteX39" fmla="*/ 97536 w 389572"/>
                <a:gd name="connsiteY39" fmla="*/ 334804 h 389382"/>
                <a:gd name="connsiteX40" fmla="*/ 76867 w 389572"/>
                <a:gd name="connsiteY40" fmla="*/ 350520 h 389382"/>
                <a:gd name="connsiteX41" fmla="*/ 38957 w 389572"/>
                <a:gd name="connsiteY41" fmla="*/ 312611 h 389382"/>
                <a:gd name="connsiteX42" fmla="*/ 57436 w 389572"/>
                <a:gd name="connsiteY42" fmla="*/ 288608 h 389382"/>
                <a:gd name="connsiteX43" fmla="*/ 37719 w 389572"/>
                <a:gd name="connsiteY43" fmla="*/ 230791 h 389382"/>
                <a:gd name="connsiteX44" fmla="*/ 30956 w 389572"/>
                <a:gd name="connsiteY44" fmla="*/ 225647 h 389382"/>
                <a:gd name="connsiteX45" fmla="*/ 0 w 389572"/>
                <a:gd name="connsiteY45" fmla="*/ 221266 h 389382"/>
                <a:gd name="connsiteX46" fmla="*/ 0 w 389572"/>
                <a:gd name="connsiteY46" fmla="*/ 168593 h 389382"/>
                <a:gd name="connsiteX47" fmla="*/ 194405 w 389572"/>
                <a:gd name="connsiteY47" fmla="*/ 283750 h 389382"/>
                <a:gd name="connsiteX48" fmla="*/ 277368 w 389572"/>
                <a:gd name="connsiteY48" fmla="*/ 201263 h 389382"/>
                <a:gd name="connsiteX49" fmla="*/ 194786 w 389572"/>
                <a:gd name="connsiteY49" fmla="*/ 118110 h 389382"/>
                <a:gd name="connsiteX50" fmla="*/ 111823 w 389572"/>
                <a:gd name="connsiteY50" fmla="*/ 200882 h 389382"/>
                <a:gd name="connsiteX51" fmla="*/ 194405 w 389572"/>
                <a:gd name="connsiteY51" fmla="*/ 283750 h 38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89572" h="389382">
                  <a:moveTo>
                    <a:pt x="0" y="168593"/>
                  </a:moveTo>
                  <a:cubicBezTo>
                    <a:pt x="10954" y="167164"/>
                    <a:pt x="22003" y="166211"/>
                    <a:pt x="32861" y="164211"/>
                  </a:cubicBezTo>
                  <a:cubicBezTo>
                    <a:pt x="35814" y="163640"/>
                    <a:pt x="39338" y="160592"/>
                    <a:pt x="40672" y="157734"/>
                  </a:cubicBezTo>
                  <a:cubicBezTo>
                    <a:pt x="47720" y="143256"/>
                    <a:pt x="54388" y="128588"/>
                    <a:pt x="60579" y="113729"/>
                  </a:cubicBezTo>
                  <a:cubicBezTo>
                    <a:pt x="61627" y="111252"/>
                    <a:pt x="61341" y="106870"/>
                    <a:pt x="59817" y="104775"/>
                  </a:cubicBezTo>
                  <a:cubicBezTo>
                    <a:pt x="52959" y="95060"/>
                    <a:pt x="45339" y="85725"/>
                    <a:pt x="38481" y="76771"/>
                  </a:cubicBezTo>
                  <a:cubicBezTo>
                    <a:pt x="51149" y="64103"/>
                    <a:pt x="63341" y="51816"/>
                    <a:pt x="76295" y="38957"/>
                  </a:cubicBezTo>
                  <a:cubicBezTo>
                    <a:pt x="84963" y="45720"/>
                    <a:pt x="94583" y="52864"/>
                    <a:pt x="103727" y="60389"/>
                  </a:cubicBezTo>
                  <a:cubicBezTo>
                    <a:pt x="108204" y="64103"/>
                    <a:pt x="111442" y="64580"/>
                    <a:pt x="117062" y="61817"/>
                  </a:cubicBezTo>
                  <a:cubicBezTo>
                    <a:pt x="129350" y="55721"/>
                    <a:pt x="142208" y="50673"/>
                    <a:pt x="155162" y="46387"/>
                  </a:cubicBezTo>
                  <a:cubicBezTo>
                    <a:pt x="160782" y="44577"/>
                    <a:pt x="162877" y="42101"/>
                    <a:pt x="163449" y="36767"/>
                  </a:cubicBezTo>
                  <a:cubicBezTo>
                    <a:pt x="164783" y="24575"/>
                    <a:pt x="166402" y="12478"/>
                    <a:pt x="167926" y="0"/>
                  </a:cubicBezTo>
                  <a:cubicBezTo>
                    <a:pt x="185833" y="0"/>
                    <a:pt x="203073" y="0"/>
                    <a:pt x="221075" y="0"/>
                  </a:cubicBezTo>
                  <a:cubicBezTo>
                    <a:pt x="222599" y="12478"/>
                    <a:pt x="224218" y="24575"/>
                    <a:pt x="225552" y="36671"/>
                  </a:cubicBezTo>
                  <a:cubicBezTo>
                    <a:pt x="226123" y="42005"/>
                    <a:pt x="228219" y="44482"/>
                    <a:pt x="233839" y="46292"/>
                  </a:cubicBezTo>
                  <a:cubicBezTo>
                    <a:pt x="247174" y="50673"/>
                    <a:pt x="260128" y="56197"/>
                    <a:pt x="272796" y="62103"/>
                  </a:cubicBezTo>
                  <a:cubicBezTo>
                    <a:pt x="277654" y="64389"/>
                    <a:pt x="280606" y="64294"/>
                    <a:pt x="284607" y="60960"/>
                  </a:cubicBezTo>
                  <a:cubicBezTo>
                    <a:pt x="293846" y="53340"/>
                    <a:pt x="303467" y="46196"/>
                    <a:pt x="312039" y="39529"/>
                  </a:cubicBezTo>
                  <a:cubicBezTo>
                    <a:pt x="324707" y="52292"/>
                    <a:pt x="337090" y="64675"/>
                    <a:pt x="350044" y="77629"/>
                  </a:cubicBezTo>
                  <a:cubicBezTo>
                    <a:pt x="342805" y="86963"/>
                    <a:pt x="334327" y="97822"/>
                    <a:pt x="327088" y="107156"/>
                  </a:cubicBezTo>
                  <a:cubicBezTo>
                    <a:pt x="334709" y="125349"/>
                    <a:pt x="341567" y="142494"/>
                    <a:pt x="349091" y="159258"/>
                  </a:cubicBezTo>
                  <a:cubicBezTo>
                    <a:pt x="350139" y="161735"/>
                    <a:pt x="354235" y="163735"/>
                    <a:pt x="357092" y="164211"/>
                  </a:cubicBezTo>
                  <a:cubicBezTo>
                    <a:pt x="367665" y="165926"/>
                    <a:pt x="378428" y="166973"/>
                    <a:pt x="389572" y="168307"/>
                  </a:cubicBezTo>
                  <a:cubicBezTo>
                    <a:pt x="389572" y="186118"/>
                    <a:pt x="389572" y="203359"/>
                    <a:pt x="389572" y="221456"/>
                  </a:cubicBezTo>
                  <a:cubicBezTo>
                    <a:pt x="379095" y="222885"/>
                    <a:pt x="368808" y="224504"/>
                    <a:pt x="358521" y="225457"/>
                  </a:cubicBezTo>
                  <a:cubicBezTo>
                    <a:pt x="353854" y="225933"/>
                    <a:pt x="352330" y="227648"/>
                    <a:pt x="350901" y="232124"/>
                  </a:cubicBezTo>
                  <a:cubicBezTo>
                    <a:pt x="345376" y="248507"/>
                    <a:pt x="339376" y="264700"/>
                    <a:pt x="332613" y="280607"/>
                  </a:cubicBezTo>
                  <a:cubicBezTo>
                    <a:pt x="330613" y="285274"/>
                    <a:pt x="330803" y="287941"/>
                    <a:pt x="333756" y="291560"/>
                  </a:cubicBezTo>
                  <a:cubicBezTo>
                    <a:pt x="339662" y="298704"/>
                    <a:pt x="345186" y="306134"/>
                    <a:pt x="350330" y="312611"/>
                  </a:cubicBezTo>
                  <a:cubicBezTo>
                    <a:pt x="337566" y="325279"/>
                    <a:pt x="325184" y="337661"/>
                    <a:pt x="312325" y="350520"/>
                  </a:cubicBezTo>
                  <a:cubicBezTo>
                    <a:pt x="306419" y="345948"/>
                    <a:pt x="299180" y="340614"/>
                    <a:pt x="292322" y="334899"/>
                  </a:cubicBezTo>
                  <a:cubicBezTo>
                    <a:pt x="288798" y="331946"/>
                    <a:pt x="286417" y="332137"/>
                    <a:pt x="282130" y="334137"/>
                  </a:cubicBezTo>
                  <a:cubicBezTo>
                    <a:pt x="265462" y="342043"/>
                    <a:pt x="248507" y="349377"/>
                    <a:pt x="231267" y="356140"/>
                  </a:cubicBezTo>
                  <a:cubicBezTo>
                    <a:pt x="226981" y="357854"/>
                    <a:pt x="224980" y="359283"/>
                    <a:pt x="224600" y="363855"/>
                  </a:cubicBezTo>
                  <a:cubicBezTo>
                    <a:pt x="223838" y="372142"/>
                    <a:pt x="222409" y="380429"/>
                    <a:pt x="221171" y="389382"/>
                  </a:cubicBezTo>
                  <a:cubicBezTo>
                    <a:pt x="203740" y="389382"/>
                    <a:pt x="186595" y="389382"/>
                    <a:pt x="168212" y="389382"/>
                  </a:cubicBezTo>
                  <a:cubicBezTo>
                    <a:pt x="166973" y="381000"/>
                    <a:pt x="166116" y="372142"/>
                    <a:pt x="164211" y="363474"/>
                  </a:cubicBezTo>
                  <a:cubicBezTo>
                    <a:pt x="163639" y="360807"/>
                    <a:pt x="160782" y="357854"/>
                    <a:pt x="158210" y="356616"/>
                  </a:cubicBezTo>
                  <a:cubicBezTo>
                    <a:pt x="141160" y="348806"/>
                    <a:pt x="123920" y="341281"/>
                    <a:pt x="106585" y="334137"/>
                  </a:cubicBezTo>
                  <a:cubicBezTo>
                    <a:pt x="104013" y="333089"/>
                    <a:pt x="99727" y="333280"/>
                    <a:pt x="97536" y="334804"/>
                  </a:cubicBezTo>
                  <a:cubicBezTo>
                    <a:pt x="90106" y="339757"/>
                    <a:pt x="83248" y="345567"/>
                    <a:pt x="76867" y="350520"/>
                  </a:cubicBezTo>
                  <a:cubicBezTo>
                    <a:pt x="64198" y="337852"/>
                    <a:pt x="51816" y="325469"/>
                    <a:pt x="38957" y="312611"/>
                  </a:cubicBezTo>
                  <a:cubicBezTo>
                    <a:pt x="45244" y="304419"/>
                    <a:pt x="52292" y="295275"/>
                    <a:pt x="57436" y="288608"/>
                  </a:cubicBezTo>
                  <a:cubicBezTo>
                    <a:pt x="50483" y="267843"/>
                    <a:pt x="44387" y="249269"/>
                    <a:pt x="37719" y="230791"/>
                  </a:cubicBezTo>
                  <a:cubicBezTo>
                    <a:pt x="36862" y="228505"/>
                    <a:pt x="33528" y="226124"/>
                    <a:pt x="30956" y="225647"/>
                  </a:cubicBezTo>
                  <a:cubicBezTo>
                    <a:pt x="20955" y="223838"/>
                    <a:pt x="10858" y="222790"/>
                    <a:pt x="0" y="221266"/>
                  </a:cubicBezTo>
                  <a:cubicBezTo>
                    <a:pt x="0" y="204121"/>
                    <a:pt x="0" y="186595"/>
                    <a:pt x="0" y="168593"/>
                  </a:cubicBezTo>
                  <a:close/>
                  <a:moveTo>
                    <a:pt x="194405" y="283750"/>
                  </a:moveTo>
                  <a:cubicBezTo>
                    <a:pt x="240316" y="283845"/>
                    <a:pt x="277273" y="247079"/>
                    <a:pt x="277368" y="201263"/>
                  </a:cubicBezTo>
                  <a:cubicBezTo>
                    <a:pt x="277463" y="155543"/>
                    <a:pt x="240316" y="118205"/>
                    <a:pt x="194786" y="118110"/>
                  </a:cubicBezTo>
                  <a:cubicBezTo>
                    <a:pt x="149162" y="118015"/>
                    <a:pt x="111919" y="155162"/>
                    <a:pt x="111823" y="200882"/>
                  </a:cubicBezTo>
                  <a:cubicBezTo>
                    <a:pt x="111823" y="246793"/>
                    <a:pt x="148495" y="283655"/>
                    <a:pt x="194405" y="283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prstClr val="black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13588" y="3565"/>
              <a:ext cx="686" cy="82"/>
            </a:xfrm>
            <a:custGeom>
              <a:avLst/>
              <a:gdLst>
                <a:gd name="connsiteX0" fmla="*/ 24 w 699158"/>
                <a:gd name="connsiteY0" fmla="*/ 0 h 83195"/>
                <a:gd name="connsiteX1" fmla="*/ 699159 w 699158"/>
                <a:gd name="connsiteY1" fmla="*/ 0 h 83195"/>
                <a:gd name="connsiteX2" fmla="*/ 694301 w 699158"/>
                <a:gd name="connsiteY2" fmla="*/ 45244 h 83195"/>
                <a:gd name="connsiteX3" fmla="*/ 639437 w 699158"/>
                <a:gd name="connsiteY3" fmla="*/ 83153 h 83195"/>
                <a:gd name="connsiteX4" fmla="*/ 321207 w 699158"/>
                <a:gd name="connsiteY4" fmla="*/ 83153 h 83195"/>
                <a:gd name="connsiteX5" fmla="*/ 61460 w 699158"/>
                <a:gd name="connsiteY5" fmla="*/ 83153 h 83195"/>
                <a:gd name="connsiteX6" fmla="*/ 119 w 699158"/>
                <a:gd name="connsiteY6" fmla="*/ 21717 h 83195"/>
                <a:gd name="connsiteX7" fmla="*/ 24 w 699158"/>
                <a:gd name="connsiteY7" fmla="*/ 0 h 8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9158" h="83195">
                  <a:moveTo>
                    <a:pt x="24" y="0"/>
                  </a:moveTo>
                  <a:cubicBezTo>
                    <a:pt x="233005" y="0"/>
                    <a:pt x="464844" y="0"/>
                    <a:pt x="699159" y="0"/>
                  </a:cubicBezTo>
                  <a:cubicBezTo>
                    <a:pt x="697635" y="15430"/>
                    <a:pt x="698111" y="30956"/>
                    <a:pt x="694301" y="45244"/>
                  </a:cubicBezTo>
                  <a:cubicBezTo>
                    <a:pt x="687919" y="69152"/>
                    <a:pt x="666012" y="83153"/>
                    <a:pt x="639437" y="83153"/>
                  </a:cubicBezTo>
                  <a:cubicBezTo>
                    <a:pt x="533329" y="83248"/>
                    <a:pt x="427315" y="83153"/>
                    <a:pt x="321207" y="83153"/>
                  </a:cubicBezTo>
                  <a:cubicBezTo>
                    <a:pt x="234625" y="83153"/>
                    <a:pt x="148042" y="83153"/>
                    <a:pt x="61460" y="83153"/>
                  </a:cubicBezTo>
                  <a:cubicBezTo>
                    <a:pt x="22789" y="83153"/>
                    <a:pt x="119" y="60388"/>
                    <a:pt x="119" y="21717"/>
                  </a:cubicBezTo>
                  <a:cubicBezTo>
                    <a:pt x="-71" y="14859"/>
                    <a:pt x="24" y="8001"/>
                    <a:pt x="2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prstClr val="black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13739" y="3675"/>
              <a:ext cx="383" cy="67"/>
            </a:xfrm>
            <a:custGeom>
              <a:avLst/>
              <a:gdLst>
                <a:gd name="connsiteX0" fmla="*/ 320708 w 390527"/>
                <a:gd name="connsiteY0" fmla="*/ 0 h 68794"/>
                <a:gd name="connsiteX1" fmla="*/ 320708 w 390527"/>
                <a:gd name="connsiteY1" fmla="*/ 41243 h 68794"/>
                <a:gd name="connsiteX2" fmla="*/ 330804 w 390527"/>
                <a:gd name="connsiteY2" fmla="*/ 41243 h 68794"/>
                <a:gd name="connsiteX3" fmla="*/ 376715 w 390527"/>
                <a:gd name="connsiteY3" fmla="*/ 41339 h 68794"/>
                <a:gd name="connsiteX4" fmla="*/ 390526 w 390527"/>
                <a:gd name="connsiteY4" fmla="*/ 54959 h 68794"/>
                <a:gd name="connsiteX5" fmla="*/ 376905 w 390527"/>
                <a:gd name="connsiteY5" fmla="*/ 68675 h 68794"/>
                <a:gd name="connsiteX6" fmla="*/ 368809 w 390527"/>
                <a:gd name="connsiteY6" fmla="*/ 68771 h 68794"/>
                <a:gd name="connsiteX7" fmla="*/ 21623 w 390527"/>
                <a:gd name="connsiteY7" fmla="*/ 68771 h 68794"/>
                <a:gd name="connsiteX8" fmla="*/ 17146 w 390527"/>
                <a:gd name="connsiteY8" fmla="*/ 68771 h 68794"/>
                <a:gd name="connsiteX9" fmla="*/ 1 w 390527"/>
                <a:gd name="connsiteY9" fmla="*/ 54864 h 68794"/>
                <a:gd name="connsiteX10" fmla="*/ 17432 w 390527"/>
                <a:gd name="connsiteY10" fmla="*/ 41243 h 68794"/>
                <a:gd name="connsiteX11" fmla="*/ 69533 w 390527"/>
                <a:gd name="connsiteY11" fmla="*/ 41243 h 68794"/>
                <a:gd name="connsiteX12" fmla="*/ 69533 w 390527"/>
                <a:gd name="connsiteY12" fmla="*/ 0 h 68794"/>
                <a:gd name="connsiteX13" fmla="*/ 320708 w 390527"/>
                <a:gd name="connsiteY13" fmla="*/ 0 h 6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0527" h="68794">
                  <a:moveTo>
                    <a:pt x="320708" y="0"/>
                  </a:moveTo>
                  <a:cubicBezTo>
                    <a:pt x="320708" y="13621"/>
                    <a:pt x="320708" y="26765"/>
                    <a:pt x="320708" y="41243"/>
                  </a:cubicBezTo>
                  <a:cubicBezTo>
                    <a:pt x="324518" y="41243"/>
                    <a:pt x="327661" y="41243"/>
                    <a:pt x="330804" y="41243"/>
                  </a:cubicBezTo>
                  <a:cubicBezTo>
                    <a:pt x="346140" y="41243"/>
                    <a:pt x="361380" y="41053"/>
                    <a:pt x="376715" y="41339"/>
                  </a:cubicBezTo>
                  <a:cubicBezTo>
                    <a:pt x="384811" y="41529"/>
                    <a:pt x="390526" y="47435"/>
                    <a:pt x="390526" y="54959"/>
                  </a:cubicBezTo>
                  <a:cubicBezTo>
                    <a:pt x="390621" y="62579"/>
                    <a:pt x="385192" y="68104"/>
                    <a:pt x="376905" y="68675"/>
                  </a:cubicBezTo>
                  <a:cubicBezTo>
                    <a:pt x="374238" y="68866"/>
                    <a:pt x="371476" y="68771"/>
                    <a:pt x="368809" y="68771"/>
                  </a:cubicBezTo>
                  <a:cubicBezTo>
                    <a:pt x="253080" y="68771"/>
                    <a:pt x="137352" y="68771"/>
                    <a:pt x="21623" y="68771"/>
                  </a:cubicBezTo>
                  <a:cubicBezTo>
                    <a:pt x="20099" y="68771"/>
                    <a:pt x="18670" y="68771"/>
                    <a:pt x="17146" y="68771"/>
                  </a:cubicBezTo>
                  <a:cubicBezTo>
                    <a:pt x="6097" y="68580"/>
                    <a:pt x="-94" y="63627"/>
                    <a:pt x="1" y="54864"/>
                  </a:cubicBezTo>
                  <a:cubicBezTo>
                    <a:pt x="96" y="46196"/>
                    <a:pt x="6383" y="41243"/>
                    <a:pt x="17432" y="41243"/>
                  </a:cubicBezTo>
                  <a:cubicBezTo>
                    <a:pt x="34482" y="41148"/>
                    <a:pt x="51436" y="41243"/>
                    <a:pt x="69533" y="41243"/>
                  </a:cubicBezTo>
                  <a:cubicBezTo>
                    <a:pt x="69533" y="27146"/>
                    <a:pt x="69533" y="13811"/>
                    <a:pt x="69533" y="0"/>
                  </a:cubicBezTo>
                  <a:cubicBezTo>
                    <a:pt x="153639" y="0"/>
                    <a:pt x="236793" y="0"/>
                    <a:pt x="32070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prstClr val="black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14150" y="3058"/>
              <a:ext cx="164" cy="219"/>
            </a:xfrm>
            <a:custGeom>
              <a:avLst/>
              <a:gdLst>
                <a:gd name="connsiteX0" fmla="*/ 0 w 167378"/>
                <a:gd name="connsiteY0" fmla="*/ 223505 h 223504"/>
                <a:gd name="connsiteX1" fmla="*/ 0 w 167378"/>
                <a:gd name="connsiteY1" fmla="*/ 195978 h 223504"/>
                <a:gd name="connsiteX2" fmla="*/ 13907 w 167378"/>
                <a:gd name="connsiteY2" fmla="*/ 194930 h 223504"/>
                <a:gd name="connsiteX3" fmla="*/ 13907 w 167378"/>
                <a:gd name="connsiteY3" fmla="*/ 184929 h 223504"/>
                <a:gd name="connsiteX4" fmla="*/ 13907 w 167378"/>
                <a:gd name="connsiteY4" fmla="*/ 46435 h 223504"/>
                <a:gd name="connsiteX5" fmla="*/ 32004 w 167378"/>
                <a:gd name="connsiteY5" fmla="*/ 27957 h 223504"/>
                <a:gd name="connsiteX6" fmla="*/ 78772 w 167378"/>
                <a:gd name="connsiteY6" fmla="*/ 28052 h 223504"/>
                <a:gd name="connsiteX7" fmla="*/ 89154 w 167378"/>
                <a:gd name="connsiteY7" fmla="*/ 21956 h 223504"/>
                <a:gd name="connsiteX8" fmla="*/ 140779 w 167378"/>
                <a:gd name="connsiteY8" fmla="*/ 2906 h 223504"/>
                <a:gd name="connsiteX9" fmla="*/ 166592 w 167378"/>
                <a:gd name="connsiteY9" fmla="*/ 50245 h 223504"/>
                <a:gd name="connsiteX10" fmla="*/ 122777 w 167378"/>
                <a:gd name="connsiteY10" fmla="*/ 83678 h 223504"/>
                <a:gd name="connsiteX11" fmla="*/ 89059 w 167378"/>
                <a:gd name="connsiteY11" fmla="*/ 61580 h 223504"/>
                <a:gd name="connsiteX12" fmla="*/ 79534 w 167378"/>
                <a:gd name="connsiteY12" fmla="*/ 55770 h 223504"/>
                <a:gd name="connsiteX13" fmla="*/ 41720 w 167378"/>
                <a:gd name="connsiteY13" fmla="*/ 55960 h 223504"/>
                <a:gd name="connsiteX14" fmla="*/ 41720 w 167378"/>
                <a:gd name="connsiteY14" fmla="*/ 67581 h 223504"/>
                <a:gd name="connsiteX15" fmla="*/ 41720 w 167378"/>
                <a:gd name="connsiteY15" fmla="*/ 203407 h 223504"/>
                <a:gd name="connsiteX16" fmla="*/ 21527 w 167378"/>
                <a:gd name="connsiteY16" fmla="*/ 223505 h 223504"/>
                <a:gd name="connsiteX17" fmla="*/ 0 w 167378"/>
                <a:gd name="connsiteY17" fmla="*/ 223505 h 22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378" h="223504">
                  <a:moveTo>
                    <a:pt x="0" y="223505"/>
                  </a:moveTo>
                  <a:cubicBezTo>
                    <a:pt x="0" y="213599"/>
                    <a:pt x="0" y="205217"/>
                    <a:pt x="0" y="195978"/>
                  </a:cubicBezTo>
                  <a:cubicBezTo>
                    <a:pt x="4382" y="195692"/>
                    <a:pt x="8668" y="195311"/>
                    <a:pt x="13907" y="194930"/>
                  </a:cubicBezTo>
                  <a:cubicBezTo>
                    <a:pt x="13907" y="191406"/>
                    <a:pt x="13907" y="188167"/>
                    <a:pt x="13907" y="184929"/>
                  </a:cubicBezTo>
                  <a:cubicBezTo>
                    <a:pt x="13907" y="138732"/>
                    <a:pt x="13907" y="92631"/>
                    <a:pt x="13907" y="46435"/>
                  </a:cubicBezTo>
                  <a:cubicBezTo>
                    <a:pt x="13907" y="32529"/>
                    <a:pt x="18383" y="28052"/>
                    <a:pt x="32004" y="27957"/>
                  </a:cubicBezTo>
                  <a:cubicBezTo>
                    <a:pt x="47625" y="27957"/>
                    <a:pt x="63151" y="27766"/>
                    <a:pt x="78772" y="28052"/>
                  </a:cubicBezTo>
                  <a:cubicBezTo>
                    <a:pt x="83915" y="28147"/>
                    <a:pt x="86582" y="26623"/>
                    <a:pt x="89154" y="21956"/>
                  </a:cubicBezTo>
                  <a:cubicBezTo>
                    <a:pt x="99536" y="3001"/>
                    <a:pt x="121253" y="-4714"/>
                    <a:pt x="140779" y="2906"/>
                  </a:cubicBezTo>
                  <a:cubicBezTo>
                    <a:pt x="159544" y="10335"/>
                    <a:pt x="170498" y="30433"/>
                    <a:pt x="166592" y="50245"/>
                  </a:cubicBezTo>
                  <a:cubicBezTo>
                    <a:pt x="162496" y="70724"/>
                    <a:pt x="143923" y="85107"/>
                    <a:pt x="122777" y="83678"/>
                  </a:cubicBezTo>
                  <a:cubicBezTo>
                    <a:pt x="107633" y="82630"/>
                    <a:pt x="96107" y="75010"/>
                    <a:pt x="89059" y="61580"/>
                  </a:cubicBezTo>
                  <a:cubicBezTo>
                    <a:pt x="86773" y="57294"/>
                    <a:pt x="84487" y="55579"/>
                    <a:pt x="79534" y="55770"/>
                  </a:cubicBezTo>
                  <a:cubicBezTo>
                    <a:pt x="67342" y="56246"/>
                    <a:pt x="55054" y="55960"/>
                    <a:pt x="41720" y="55960"/>
                  </a:cubicBezTo>
                  <a:cubicBezTo>
                    <a:pt x="41720" y="60532"/>
                    <a:pt x="41720" y="64056"/>
                    <a:pt x="41720" y="67581"/>
                  </a:cubicBezTo>
                  <a:cubicBezTo>
                    <a:pt x="41720" y="112824"/>
                    <a:pt x="41720" y="158163"/>
                    <a:pt x="41720" y="203407"/>
                  </a:cubicBezTo>
                  <a:cubicBezTo>
                    <a:pt x="41720" y="219600"/>
                    <a:pt x="37814" y="223410"/>
                    <a:pt x="21527" y="223505"/>
                  </a:cubicBezTo>
                  <a:cubicBezTo>
                    <a:pt x="14478" y="223505"/>
                    <a:pt x="7620" y="223505"/>
                    <a:pt x="0" y="2235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prstClr val="black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13547" y="3058"/>
              <a:ext cx="164" cy="219"/>
            </a:xfrm>
            <a:custGeom>
              <a:avLst/>
              <a:gdLst>
                <a:gd name="connsiteX0" fmla="*/ 125784 w 167027"/>
                <a:gd name="connsiteY0" fmla="*/ 55438 h 223188"/>
                <a:gd name="connsiteX1" fmla="*/ 84065 w 167027"/>
                <a:gd name="connsiteY1" fmla="*/ 55819 h 223188"/>
                <a:gd name="connsiteX2" fmla="*/ 77588 w 167027"/>
                <a:gd name="connsiteY2" fmla="*/ 63058 h 223188"/>
                <a:gd name="connsiteX3" fmla="*/ 17485 w 167027"/>
                <a:gd name="connsiteY3" fmla="*/ 75917 h 223188"/>
                <a:gd name="connsiteX4" fmla="*/ 9293 w 167027"/>
                <a:gd name="connsiteY4" fmla="*/ 15528 h 223188"/>
                <a:gd name="connsiteX5" fmla="*/ 77111 w 167027"/>
                <a:gd name="connsiteY5" fmla="*/ 20386 h 223188"/>
                <a:gd name="connsiteX6" fmla="*/ 91113 w 167027"/>
                <a:gd name="connsiteY6" fmla="*/ 28006 h 223188"/>
                <a:gd name="connsiteX7" fmla="*/ 136071 w 167027"/>
                <a:gd name="connsiteY7" fmla="*/ 27911 h 223188"/>
                <a:gd name="connsiteX8" fmla="*/ 153502 w 167027"/>
                <a:gd name="connsiteY8" fmla="*/ 45246 h 223188"/>
                <a:gd name="connsiteX9" fmla="*/ 153502 w 167027"/>
                <a:gd name="connsiteY9" fmla="*/ 184597 h 223188"/>
                <a:gd name="connsiteX10" fmla="*/ 153502 w 167027"/>
                <a:gd name="connsiteY10" fmla="*/ 194789 h 223188"/>
                <a:gd name="connsiteX11" fmla="*/ 167027 w 167027"/>
                <a:gd name="connsiteY11" fmla="*/ 195741 h 223188"/>
                <a:gd name="connsiteX12" fmla="*/ 167027 w 167027"/>
                <a:gd name="connsiteY12" fmla="*/ 222983 h 223188"/>
                <a:gd name="connsiteX13" fmla="*/ 138262 w 167027"/>
                <a:gd name="connsiteY13" fmla="*/ 222792 h 223188"/>
                <a:gd name="connsiteX14" fmla="*/ 125879 w 167027"/>
                <a:gd name="connsiteY14" fmla="*/ 207171 h 223188"/>
                <a:gd name="connsiteX15" fmla="*/ 125784 w 167027"/>
                <a:gd name="connsiteY15" fmla="*/ 121732 h 223188"/>
                <a:gd name="connsiteX16" fmla="*/ 125784 w 167027"/>
                <a:gd name="connsiteY16" fmla="*/ 55438 h 2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027" h="223188">
                  <a:moveTo>
                    <a:pt x="125784" y="55438"/>
                  </a:moveTo>
                  <a:cubicBezTo>
                    <a:pt x="110925" y="55438"/>
                    <a:pt x="97495" y="55057"/>
                    <a:pt x="84065" y="55819"/>
                  </a:cubicBezTo>
                  <a:cubicBezTo>
                    <a:pt x="81779" y="55914"/>
                    <a:pt x="79302" y="60200"/>
                    <a:pt x="77588" y="63058"/>
                  </a:cubicBezTo>
                  <a:cubicBezTo>
                    <a:pt x="64919" y="84203"/>
                    <a:pt x="37487" y="90109"/>
                    <a:pt x="17485" y="75917"/>
                  </a:cubicBezTo>
                  <a:cubicBezTo>
                    <a:pt x="-2042" y="62010"/>
                    <a:pt x="-5851" y="34197"/>
                    <a:pt x="9293" y="15528"/>
                  </a:cubicBezTo>
                  <a:cubicBezTo>
                    <a:pt x="27486" y="-6951"/>
                    <a:pt x="62538" y="-4760"/>
                    <a:pt x="77111" y="20386"/>
                  </a:cubicBezTo>
                  <a:cubicBezTo>
                    <a:pt x="80731" y="26577"/>
                    <a:pt x="84541" y="28196"/>
                    <a:pt x="91113" y="28006"/>
                  </a:cubicBezTo>
                  <a:cubicBezTo>
                    <a:pt x="106067" y="27625"/>
                    <a:pt x="121117" y="27815"/>
                    <a:pt x="136071" y="27911"/>
                  </a:cubicBezTo>
                  <a:cubicBezTo>
                    <a:pt x="148739" y="28006"/>
                    <a:pt x="153407" y="32578"/>
                    <a:pt x="153502" y="45246"/>
                  </a:cubicBezTo>
                  <a:cubicBezTo>
                    <a:pt x="153597" y="91728"/>
                    <a:pt x="153502" y="138115"/>
                    <a:pt x="153502" y="184597"/>
                  </a:cubicBezTo>
                  <a:cubicBezTo>
                    <a:pt x="153502" y="187835"/>
                    <a:pt x="153502" y="191074"/>
                    <a:pt x="153502" y="194789"/>
                  </a:cubicBezTo>
                  <a:cubicBezTo>
                    <a:pt x="158360" y="195074"/>
                    <a:pt x="162455" y="195360"/>
                    <a:pt x="167027" y="195741"/>
                  </a:cubicBezTo>
                  <a:cubicBezTo>
                    <a:pt x="167027" y="204695"/>
                    <a:pt x="167027" y="213458"/>
                    <a:pt x="167027" y="222983"/>
                  </a:cubicBezTo>
                  <a:cubicBezTo>
                    <a:pt x="157312" y="222983"/>
                    <a:pt x="147787" y="223554"/>
                    <a:pt x="138262" y="222792"/>
                  </a:cubicBezTo>
                  <a:cubicBezTo>
                    <a:pt x="129689" y="222125"/>
                    <a:pt x="125975" y="216982"/>
                    <a:pt x="125879" y="207171"/>
                  </a:cubicBezTo>
                  <a:cubicBezTo>
                    <a:pt x="125784" y="178691"/>
                    <a:pt x="125784" y="150212"/>
                    <a:pt x="125784" y="121732"/>
                  </a:cubicBezTo>
                  <a:cubicBezTo>
                    <a:pt x="125784" y="100015"/>
                    <a:pt x="125784" y="78488"/>
                    <a:pt x="125784" y="554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prstClr val="black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13630" y="2948"/>
              <a:ext cx="164" cy="168"/>
            </a:xfrm>
            <a:custGeom>
              <a:avLst/>
              <a:gdLst>
                <a:gd name="connsiteX0" fmla="*/ 81076 w 166886"/>
                <a:gd name="connsiteY0" fmla="*/ 28024 h 170803"/>
                <a:gd name="connsiteX1" fmla="*/ 148323 w 166886"/>
                <a:gd name="connsiteY1" fmla="*/ 28024 h 170803"/>
                <a:gd name="connsiteX2" fmla="*/ 166801 w 166886"/>
                <a:gd name="connsiteY2" fmla="*/ 46026 h 170803"/>
                <a:gd name="connsiteX3" fmla="*/ 166610 w 166886"/>
                <a:gd name="connsiteY3" fmla="*/ 138514 h 170803"/>
                <a:gd name="connsiteX4" fmla="*/ 161848 w 166886"/>
                <a:gd name="connsiteY4" fmla="*/ 150134 h 170803"/>
                <a:gd name="connsiteX5" fmla="*/ 139560 w 166886"/>
                <a:gd name="connsiteY5" fmla="*/ 170804 h 170803"/>
                <a:gd name="connsiteX6" fmla="*/ 139560 w 166886"/>
                <a:gd name="connsiteY6" fmla="*/ 55551 h 170803"/>
                <a:gd name="connsiteX7" fmla="*/ 83838 w 166886"/>
                <a:gd name="connsiteY7" fmla="*/ 55837 h 170803"/>
                <a:gd name="connsiteX8" fmla="*/ 77933 w 166886"/>
                <a:gd name="connsiteY8" fmla="*/ 62504 h 170803"/>
                <a:gd name="connsiteX9" fmla="*/ 35356 w 166886"/>
                <a:gd name="connsiteY9" fmla="*/ 83269 h 170803"/>
                <a:gd name="connsiteX10" fmla="*/ 780 w 166886"/>
                <a:gd name="connsiteY10" fmla="*/ 49931 h 170803"/>
                <a:gd name="connsiteX11" fmla="*/ 27355 w 166886"/>
                <a:gd name="connsiteY11" fmla="*/ 2592 h 170803"/>
                <a:gd name="connsiteX12" fmla="*/ 78123 w 166886"/>
                <a:gd name="connsiteY12" fmla="*/ 21928 h 170803"/>
                <a:gd name="connsiteX13" fmla="*/ 81076 w 166886"/>
                <a:gd name="connsiteY13" fmla="*/ 28024 h 17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886" h="170803">
                  <a:moveTo>
                    <a:pt x="81076" y="28024"/>
                  </a:moveTo>
                  <a:cubicBezTo>
                    <a:pt x="103936" y="28024"/>
                    <a:pt x="126129" y="28024"/>
                    <a:pt x="148323" y="28024"/>
                  </a:cubicBezTo>
                  <a:cubicBezTo>
                    <a:pt x="162324" y="28024"/>
                    <a:pt x="166801" y="32405"/>
                    <a:pt x="166801" y="46026"/>
                  </a:cubicBezTo>
                  <a:cubicBezTo>
                    <a:pt x="166896" y="76887"/>
                    <a:pt x="166991" y="107748"/>
                    <a:pt x="166610" y="138514"/>
                  </a:cubicBezTo>
                  <a:cubicBezTo>
                    <a:pt x="166515" y="142419"/>
                    <a:pt x="164420" y="146991"/>
                    <a:pt x="161848" y="150134"/>
                  </a:cubicBezTo>
                  <a:cubicBezTo>
                    <a:pt x="155561" y="157659"/>
                    <a:pt x="148418" y="164517"/>
                    <a:pt x="139560" y="170804"/>
                  </a:cubicBezTo>
                  <a:cubicBezTo>
                    <a:pt x="139560" y="132799"/>
                    <a:pt x="139560" y="94794"/>
                    <a:pt x="139560" y="55551"/>
                  </a:cubicBezTo>
                  <a:cubicBezTo>
                    <a:pt x="120128" y="55551"/>
                    <a:pt x="101936" y="55361"/>
                    <a:pt x="83838" y="55837"/>
                  </a:cubicBezTo>
                  <a:cubicBezTo>
                    <a:pt x="81743" y="55932"/>
                    <a:pt x="79457" y="59933"/>
                    <a:pt x="77933" y="62504"/>
                  </a:cubicBezTo>
                  <a:cubicBezTo>
                    <a:pt x="68979" y="77554"/>
                    <a:pt x="51834" y="86031"/>
                    <a:pt x="35356" y="83269"/>
                  </a:cubicBezTo>
                  <a:cubicBezTo>
                    <a:pt x="17735" y="80221"/>
                    <a:pt x="4114" y="67076"/>
                    <a:pt x="780" y="49931"/>
                  </a:cubicBezTo>
                  <a:cubicBezTo>
                    <a:pt x="-3125" y="29357"/>
                    <a:pt x="7924" y="9736"/>
                    <a:pt x="27355" y="2592"/>
                  </a:cubicBezTo>
                  <a:cubicBezTo>
                    <a:pt x="46881" y="-4552"/>
                    <a:pt x="67836" y="3449"/>
                    <a:pt x="78123" y="21928"/>
                  </a:cubicBezTo>
                  <a:cubicBezTo>
                    <a:pt x="79076" y="23833"/>
                    <a:pt x="79933" y="25738"/>
                    <a:pt x="81076" y="280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prstClr val="black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14068" y="2949"/>
              <a:ext cx="164" cy="170"/>
            </a:xfrm>
            <a:custGeom>
              <a:avLst/>
              <a:gdLst>
                <a:gd name="connsiteX0" fmla="*/ 27705 w 166949"/>
                <a:gd name="connsiteY0" fmla="*/ 56818 h 173023"/>
                <a:gd name="connsiteX1" fmla="*/ 27705 w 166949"/>
                <a:gd name="connsiteY1" fmla="*/ 113683 h 173023"/>
                <a:gd name="connsiteX2" fmla="*/ 27705 w 166949"/>
                <a:gd name="connsiteY2" fmla="*/ 173023 h 173023"/>
                <a:gd name="connsiteX3" fmla="*/ 940 w 166949"/>
                <a:gd name="connsiteY3" fmla="*/ 145687 h 173023"/>
                <a:gd name="connsiteX4" fmla="*/ 83 w 166949"/>
                <a:gd name="connsiteY4" fmla="*/ 138733 h 173023"/>
                <a:gd name="connsiteX5" fmla="*/ 83 w 166949"/>
                <a:gd name="connsiteY5" fmla="*/ 45198 h 173023"/>
                <a:gd name="connsiteX6" fmla="*/ 17418 w 166949"/>
                <a:gd name="connsiteY6" fmla="*/ 27862 h 173023"/>
                <a:gd name="connsiteX7" fmla="*/ 77616 w 166949"/>
                <a:gd name="connsiteY7" fmla="*/ 27958 h 173023"/>
                <a:gd name="connsiteX8" fmla="*/ 89332 w 166949"/>
                <a:gd name="connsiteY8" fmla="*/ 21195 h 173023"/>
                <a:gd name="connsiteX9" fmla="*/ 140481 w 166949"/>
                <a:gd name="connsiteY9" fmla="*/ 2907 h 173023"/>
                <a:gd name="connsiteX10" fmla="*/ 166008 w 166949"/>
                <a:gd name="connsiteY10" fmla="*/ 51008 h 173023"/>
                <a:gd name="connsiteX11" fmla="*/ 123336 w 166949"/>
                <a:gd name="connsiteY11" fmla="*/ 83584 h 173023"/>
                <a:gd name="connsiteX12" fmla="*/ 89237 w 166949"/>
                <a:gd name="connsiteY12" fmla="*/ 62152 h 173023"/>
                <a:gd name="connsiteX13" fmla="*/ 77426 w 166949"/>
                <a:gd name="connsiteY13" fmla="*/ 55485 h 173023"/>
                <a:gd name="connsiteX14" fmla="*/ 31610 w 166949"/>
                <a:gd name="connsiteY14" fmla="*/ 55771 h 173023"/>
                <a:gd name="connsiteX15" fmla="*/ 27705 w 166949"/>
                <a:gd name="connsiteY15" fmla="*/ 56818 h 173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6949" h="173023">
                  <a:moveTo>
                    <a:pt x="27705" y="56818"/>
                  </a:moveTo>
                  <a:cubicBezTo>
                    <a:pt x="27705" y="75964"/>
                    <a:pt x="27705" y="94823"/>
                    <a:pt x="27705" y="113683"/>
                  </a:cubicBezTo>
                  <a:cubicBezTo>
                    <a:pt x="27705" y="132542"/>
                    <a:pt x="27705" y="151402"/>
                    <a:pt x="27705" y="173023"/>
                  </a:cubicBezTo>
                  <a:cubicBezTo>
                    <a:pt x="17704" y="162927"/>
                    <a:pt x="9131" y="154450"/>
                    <a:pt x="940" y="145687"/>
                  </a:cubicBezTo>
                  <a:cubicBezTo>
                    <a:pt x="-394" y="144258"/>
                    <a:pt x="83" y="141115"/>
                    <a:pt x="83" y="138733"/>
                  </a:cubicBezTo>
                  <a:cubicBezTo>
                    <a:pt x="83" y="107587"/>
                    <a:pt x="-13" y="76345"/>
                    <a:pt x="83" y="45198"/>
                  </a:cubicBezTo>
                  <a:cubicBezTo>
                    <a:pt x="83" y="32530"/>
                    <a:pt x="4750" y="27862"/>
                    <a:pt x="17418" y="27862"/>
                  </a:cubicBezTo>
                  <a:cubicBezTo>
                    <a:pt x="37516" y="27767"/>
                    <a:pt x="57614" y="27672"/>
                    <a:pt x="77616" y="27958"/>
                  </a:cubicBezTo>
                  <a:cubicBezTo>
                    <a:pt x="83331" y="28053"/>
                    <a:pt x="86379" y="26624"/>
                    <a:pt x="89332" y="21195"/>
                  </a:cubicBezTo>
                  <a:cubicBezTo>
                    <a:pt x="99333" y="2812"/>
                    <a:pt x="121241" y="-4618"/>
                    <a:pt x="140481" y="2907"/>
                  </a:cubicBezTo>
                  <a:cubicBezTo>
                    <a:pt x="159626" y="10336"/>
                    <a:pt x="170294" y="30434"/>
                    <a:pt x="166008" y="51008"/>
                  </a:cubicBezTo>
                  <a:cubicBezTo>
                    <a:pt x="161912" y="70534"/>
                    <a:pt x="143815" y="84631"/>
                    <a:pt x="123336" y="83584"/>
                  </a:cubicBezTo>
                  <a:cubicBezTo>
                    <a:pt x="108191" y="82822"/>
                    <a:pt x="96285" y="75583"/>
                    <a:pt x="89237" y="62152"/>
                  </a:cubicBezTo>
                  <a:cubicBezTo>
                    <a:pt x="86284" y="56628"/>
                    <a:pt x="83045" y="55390"/>
                    <a:pt x="77426" y="55485"/>
                  </a:cubicBezTo>
                  <a:cubicBezTo>
                    <a:pt x="62186" y="55866"/>
                    <a:pt x="46850" y="55675"/>
                    <a:pt x="31610" y="55771"/>
                  </a:cubicBezTo>
                  <a:cubicBezTo>
                    <a:pt x="30753" y="55866"/>
                    <a:pt x="29896" y="56247"/>
                    <a:pt x="27705" y="568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prstClr val="black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13889" y="2880"/>
              <a:ext cx="82" cy="164"/>
            </a:xfrm>
            <a:custGeom>
              <a:avLst/>
              <a:gdLst>
                <a:gd name="connsiteX0" fmla="*/ 56047 w 83682"/>
                <a:gd name="connsiteY0" fmla="*/ 167164 h 167163"/>
                <a:gd name="connsiteX1" fmla="*/ 28329 w 83682"/>
                <a:gd name="connsiteY1" fmla="*/ 167164 h 167163"/>
                <a:gd name="connsiteX2" fmla="*/ 27853 w 83682"/>
                <a:gd name="connsiteY2" fmla="*/ 158401 h 167163"/>
                <a:gd name="connsiteX3" fmla="*/ 27948 w 83682"/>
                <a:gd name="connsiteY3" fmla="*/ 89249 h 167163"/>
                <a:gd name="connsiteX4" fmla="*/ 21376 w 83682"/>
                <a:gd name="connsiteY4" fmla="*/ 77534 h 167163"/>
                <a:gd name="connsiteX5" fmla="*/ 1468 w 83682"/>
                <a:gd name="connsiteY5" fmla="*/ 30861 h 167163"/>
                <a:gd name="connsiteX6" fmla="*/ 41759 w 83682"/>
                <a:gd name="connsiteY6" fmla="*/ 0 h 167163"/>
                <a:gd name="connsiteX7" fmla="*/ 82145 w 83682"/>
                <a:gd name="connsiteY7" fmla="*/ 30766 h 167163"/>
                <a:gd name="connsiteX8" fmla="*/ 61762 w 83682"/>
                <a:gd name="connsiteY8" fmla="*/ 78010 h 167163"/>
                <a:gd name="connsiteX9" fmla="*/ 55856 w 83682"/>
                <a:gd name="connsiteY9" fmla="*/ 88392 h 167163"/>
                <a:gd name="connsiteX10" fmla="*/ 55951 w 83682"/>
                <a:gd name="connsiteY10" fmla="*/ 156686 h 167163"/>
                <a:gd name="connsiteX11" fmla="*/ 56047 w 83682"/>
                <a:gd name="connsiteY11" fmla="*/ 167164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682" h="167163">
                  <a:moveTo>
                    <a:pt x="56047" y="167164"/>
                  </a:moveTo>
                  <a:cubicBezTo>
                    <a:pt x="46141" y="167164"/>
                    <a:pt x="37759" y="167164"/>
                    <a:pt x="28329" y="167164"/>
                  </a:cubicBezTo>
                  <a:cubicBezTo>
                    <a:pt x="28138" y="164116"/>
                    <a:pt x="27853" y="161258"/>
                    <a:pt x="27853" y="158401"/>
                  </a:cubicBezTo>
                  <a:cubicBezTo>
                    <a:pt x="27853" y="135350"/>
                    <a:pt x="27567" y="112300"/>
                    <a:pt x="27948" y="89249"/>
                  </a:cubicBezTo>
                  <a:cubicBezTo>
                    <a:pt x="28043" y="83534"/>
                    <a:pt x="26710" y="80486"/>
                    <a:pt x="21376" y="77534"/>
                  </a:cubicBezTo>
                  <a:cubicBezTo>
                    <a:pt x="4326" y="68294"/>
                    <a:pt x="-3485" y="49054"/>
                    <a:pt x="1468" y="30861"/>
                  </a:cubicBezTo>
                  <a:cubicBezTo>
                    <a:pt x="6517" y="12287"/>
                    <a:pt x="22614" y="0"/>
                    <a:pt x="41759" y="0"/>
                  </a:cubicBezTo>
                  <a:cubicBezTo>
                    <a:pt x="61000" y="0"/>
                    <a:pt x="77097" y="12192"/>
                    <a:pt x="82145" y="30766"/>
                  </a:cubicBezTo>
                  <a:cubicBezTo>
                    <a:pt x="87289" y="49244"/>
                    <a:pt x="79288" y="68485"/>
                    <a:pt x="61762" y="78010"/>
                  </a:cubicBezTo>
                  <a:cubicBezTo>
                    <a:pt x="56999" y="80581"/>
                    <a:pt x="55761" y="83344"/>
                    <a:pt x="55856" y="88392"/>
                  </a:cubicBezTo>
                  <a:cubicBezTo>
                    <a:pt x="56142" y="111157"/>
                    <a:pt x="55951" y="133922"/>
                    <a:pt x="55951" y="156686"/>
                  </a:cubicBezTo>
                  <a:cubicBezTo>
                    <a:pt x="56047" y="159830"/>
                    <a:pt x="56047" y="163068"/>
                    <a:pt x="56047" y="1671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prstClr val="black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023356" y="1269491"/>
            <a:ext cx="316406" cy="316406"/>
            <a:chOff x="9173" y="2644"/>
            <a:chExt cx="855" cy="868"/>
          </a:xfrm>
          <a:solidFill>
            <a:srgbClr val="021C7A">
              <a:alpha val="30364"/>
            </a:srgbClr>
          </a:solidFill>
        </p:grpSpPr>
        <p:sp>
          <p:nvSpPr>
            <p:cNvPr id="64" name="任意多边形: 形状 63"/>
            <p:cNvSpPr/>
            <p:nvPr/>
          </p:nvSpPr>
          <p:spPr>
            <a:xfrm>
              <a:off x="9328" y="3156"/>
              <a:ext cx="701" cy="265"/>
            </a:xfrm>
            <a:custGeom>
              <a:avLst/>
              <a:gdLst>
                <a:gd name="connsiteX0" fmla="*/ 64487 w 630979"/>
                <a:gd name="connsiteY0" fmla="*/ 218752 h 238500"/>
                <a:gd name="connsiteX1" fmla="*/ 52867 w 630979"/>
                <a:gd name="connsiteY1" fmla="*/ 190939 h 238500"/>
                <a:gd name="connsiteX2" fmla="*/ 1336 w 630979"/>
                <a:gd name="connsiteY2" fmla="*/ 67876 h 238500"/>
                <a:gd name="connsiteX3" fmla="*/ 5432 w 630979"/>
                <a:gd name="connsiteY3" fmla="*/ 56923 h 238500"/>
                <a:gd name="connsiteX4" fmla="*/ 99444 w 630979"/>
                <a:gd name="connsiteY4" fmla="*/ 12250 h 238500"/>
                <a:gd name="connsiteX5" fmla="*/ 209839 w 630979"/>
                <a:gd name="connsiteY5" fmla="*/ 19966 h 238500"/>
                <a:gd name="connsiteX6" fmla="*/ 278419 w 630979"/>
                <a:gd name="connsiteY6" fmla="*/ 46064 h 238500"/>
                <a:gd name="connsiteX7" fmla="*/ 338045 w 630979"/>
                <a:gd name="connsiteY7" fmla="*/ 62161 h 238500"/>
                <a:gd name="connsiteX8" fmla="*/ 367192 w 630979"/>
                <a:gd name="connsiteY8" fmla="*/ 109405 h 238500"/>
                <a:gd name="connsiteX9" fmla="*/ 318043 w 630979"/>
                <a:gd name="connsiteY9" fmla="*/ 136552 h 238500"/>
                <a:gd name="connsiteX10" fmla="*/ 197075 w 630979"/>
                <a:gd name="connsiteY10" fmla="*/ 104167 h 238500"/>
                <a:gd name="connsiteX11" fmla="*/ 182121 w 630979"/>
                <a:gd name="connsiteY11" fmla="*/ 100166 h 238500"/>
                <a:gd name="connsiteX12" fmla="*/ 164309 w 630979"/>
                <a:gd name="connsiteY12" fmla="*/ 107405 h 238500"/>
                <a:gd name="connsiteX13" fmla="*/ 176596 w 630979"/>
                <a:gd name="connsiteY13" fmla="*/ 122359 h 238500"/>
                <a:gd name="connsiteX14" fmla="*/ 252035 w 630979"/>
                <a:gd name="connsiteY14" fmla="*/ 142457 h 238500"/>
                <a:gd name="connsiteX15" fmla="*/ 314137 w 630979"/>
                <a:gd name="connsiteY15" fmla="*/ 158935 h 238500"/>
                <a:gd name="connsiteX16" fmla="*/ 391004 w 630979"/>
                <a:gd name="connsiteY16" fmla="*/ 101214 h 238500"/>
                <a:gd name="connsiteX17" fmla="*/ 395767 w 630979"/>
                <a:gd name="connsiteY17" fmla="*/ 93308 h 238500"/>
                <a:gd name="connsiteX18" fmla="*/ 557596 w 630979"/>
                <a:gd name="connsiteY18" fmla="*/ 47112 h 238500"/>
                <a:gd name="connsiteX19" fmla="*/ 599506 w 630979"/>
                <a:gd name="connsiteY19" fmla="*/ 44921 h 238500"/>
                <a:gd name="connsiteX20" fmla="*/ 629796 w 630979"/>
                <a:gd name="connsiteY20" fmla="*/ 87593 h 238500"/>
                <a:gd name="connsiteX21" fmla="*/ 596078 w 630979"/>
                <a:gd name="connsiteY21" fmla="*/ 128741 h 238500"/>
                <a:gd name="connsiteX22" fmla="*/ 340998 w 630979"/>
                <a:gd name="connsiteY22" fmla="*/ 226753 h 238500"/>
                <a:gd name="connsiteX23" fmla="*/ 281467 w 630979"/>
                <a:gd name="connsiteY23" fmla="*/ 237993 h 238500"/>
                <a:gd name="connsiteX24" fmla="*/ 231842 w 630979"/>
                <a:gd name="connsiteY24" fmla="*/ 226087 h 238500"/>
                <a:gd name="connsiteX25" fmla="*/ 151451 w 630979"/>
                <a:gd name="connsiteY25" fmla="*/ 202655 h 238500"/>
                <a:gd name="connsiteX26" fmla="*/ 85347 w 630979"/>
                <a:gd name="connsiteY26" fmla="*/ 208656 h 238500"/>
                <a:gd name="connsiteX27" fmla="*/ 64487 w 630979"/>
                <a:gd name="connsiteY27" fmla="*/ 218752 h 238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30979" h="238500">
                  <a:moveTo>
                    <a:pt x="64487" y="218752"/>
                  </a:moveTo>
                  <a:cubicBezTo>
                    <a:pt x="60392" y="208846"/>
                    <a:pt x="56581" y="199893"/>
                    <a:pt x="52867" y="190939"/>
                  </a:cubicBezTo>
                  <a:cubicBezTo>
                    <a:pt x="35722" y="149887"/>
                    <a:pt x="18672" y="108834"/>
                    <a:pt x="1336" y="67876"/>
                  </a:cubicBezTo>
                  <a:cubicBezTo>
                    <a:pt x="-1045" y="62257"/>
                    <a:pt x="-569" y="59685"/>
                    <a:pt x="5432" y="56923"/>
                  </a:cubicBezTo>
                  <a:cubicBezTo>
                    <a:pt x="36960" y="42349"/>
                    <a:pt x="68202" y="27205"/>
                    <a:pt x="99444" y="12250"/>
                  </a:cubicBezTo>
                  <a:cubicBezTo>
                    <a:pt x="137735" y="-6133"/>
                    <a:pt x="175168" y="-4037"/>
                    <a:pt x="209839" y="19966"/>
                  </a:cubicBezTo>
                  <a:cubicBezTo>
                    <a:pt x="230984" y="34539"/>
                    <a:pt x="254797" y="39492"/>
                    <a:pt x="278419" y="46064"/>
                  </a:cubicBezTo>
                  <a:cubicBezTo>
                    <a:pt x="298231" y="51589"/>
                    <a:pt x="318233" y="56637"/>
                    <a:pt x="338045" y="62161"/>
                  </a:cubicBezTo>
                  <a:cubicBezTo>
                    <a:pt x="360238" y="68353"/>
                    <a:pt x="372621" y="88641"/>
                    <a:pt x="367192" y="109405"/>
                  </a:cubicBezTo>
                  <a:cubicBezTo>
                    <a:pt x="361667" y="130646"/>
                    <a:pt x="340522" y="142457"/>
                    <a:pt x="318043" y="136552"/>
                  </a:cubicBezTo>
                  <a:cubicBezTo>
                    <a:pt x="277657" y="125884"/>
                    <a:pt x="237366" y="115025"/>
                    <a:pt x="197075" y="104167"/>
                  </a:cubicBezTo>
                  <a:cubicBezTo>
                    <a:pt x="192122" y="102833"/>
                    <a:pt x="187169" y="101404"/>
                    <a:pt x="182121" y="100166"/>
                  </a:cubicBezTo>
                  <a:cubicBezTo>
                    <a:pt x="172405" y="97690"/>
                    <a:pt x="166024" y="100261"/>
                    <a:pt x="164309" y="107405"/>
                  </a:cubicBezTo>
                  <a:cubicBezTo>
                    <a:pt x="162595" y="114549"/>
                    <a:pt x="166786" y="119692"/>
                    <a:pt x="176596" y="122359"/>
                  </a:cubicBezTo>
                  <a:cubicBezTo>
                    <a:pt x="201743" y="129122"/>
                    <a:pt x="226888" y="135790"/>
                    <a:pt x="252035" y="142457"/>
                  </a:cubicBezTo>
                  <a:cubicBezTo>
                    <a:pt x="272704" y="147982"/>
                    <a:pt x="293373" y="153792"/>
                    <a:pt x="314137" y="158935"/>
                  </a:cubicBezTo>
                  <a:cubicBezTo>
                    <a:pt x="353285" y="168651"/>
                    <a:pt x="389194" y="141600"/>
                    <a:pt x="391004" y="101214"/>
                  </a:cubicBezTo>
                  <a:cubicBezTo>
                    <a:pt x="391195" y="97499"/>
                    <a:pt x="391195" y="94642"/>
                    <a:pt x="395767" y="93308"/>
                  </a:cubicBezTo>
                  <a:cubicBezTo>
                    <a:pt x="449678" y="77878"/>
                    <a:pt x="503494" y="61685"/>
                    <a:pt x="557596" y="47112"/>
                  </a:cubicBezTo>
                  <a:cubicBezTo>
                    <a:pt x="570836" y="43588"/>
                    <a:pt x="585695" y="43588"/>
                    <a:pt x="599506" y="44921"/>
                  </a:cubicBezTo>
                  <a:cubicBezTo>
                    <a:pt x="623033" y="47112"/>
                    <a:pt x="634939" y="64828"/>
                    <a:pt x="629796" y="87593"/>
                  </a:cubicBezTo>
                  <a:cubicBezTo>
                    <a:pt x="625414" y="106738"/>
                    <a:pt x="614651" y="121502"/>
                    <a:pt x="596078" y="128741"/>
                  </a:cubicBezTo>
                  <a:cubicBezTo>
                    <a:pt x="511114" y="161698"/>
                    <a:pt x="426152" y="194368"/>
                    <a:pt x="340998" y="226753"/>
                  </a:cubicBezTo>
                  <a:cubicBezTo>
                    <a:pt x="321948" y="233992"/>
                    <a:pt x="302041" y="240374"/>
                    <a:pt x="281467" y="237993"/>
                  </a:cubicBezTo>
                  <a:cubicBezTo>
                    <a:pt x="264703" y="235993"/>
                    <a:pt x="248225" y="230659"/>
                    <a:pt x="231842" y="226087"/>
                  </a:cubicBezTo>
                  <a:cubicBezTo>
                    <a:pt x="204981" y="218657"/>
                    <a:pt x="178120" y="210847"/>
                    <a:pt x="151451" y="202655"/>
                  </a:cubicBezTo>
                  <a:cubicBezTo>
                    <a:pt x="128495" y="195607"/>
                    <a:pt x="106588" y="197226"/>
                    <a:pt x="85347" y="208656"/>
                  </a:cubicBezTo>
                  <a:cubicBezTo>
                    <a:pt x="78965" y="212180"/>
                    <a:pt x="72202" y="215038"/>
                    <a:pt x="64487" y="2187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prstClr val="black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9570" y="2644"/>
              <a:ext cx="373" cy="374"/>
            </a:xfrm>
            <a:custGeom>
              <a:avLst/>
              <a:gdLst>
                <a:gd name="connsiteX0" fmla="*/ 167926 w 336042"/>
                <a:gd name="connsiteY0" fmla="*/ 336233 h 336232"/>
                <a:gd name="connsiteX1" fmla="*/ 0 w 336042"/>
                <a:gd name="connsiteY1" fmla="*/ 167735 h 336232"/>
                <a:gd name="connsiteX2" fmla="*/ 168021 w 336042"/>
                <a:gd name="connsiteY2" fmla="*/ 0 h 336232"/>
                <a:gd name="connsiteX3" fmla="*/ 336042 w 336042"/>
                <a:gd name="connsiteY3" fmla="*/ 168593 h 336232"/>
                <a:gd name="connsiteX4" fmla="*/ 167926 w 336042"/>
                <a:gd name="connsiteY4" fmla="*/ 336233 h 336232"/>
                <a:gd name="connsiteX5" fmla="*/ 167831 w 336042"/>
                <a:gd name="connsiteY5" fmla="*/ 61817 h 336232"/>
                <a:gd name="connsiteX6" fmla="*/ 61341 w 336042"/>
                <a:gd name="connsiteY6" fmla="*/ 168497 h 336232"/>
                <a:gd name="connsiteX7" fmla="*/ 168402 w 336042"/>
                <a:gd name="connsiteY7" fmla="*/ 274892 h 336232"/>
                <a:gd name="connsiteX8" fmla="*/ 274320 w 336042"/>
                <a:gd name="connsiteY8" fmla="*/ 168307 h 336232"/>
                <a:gd name="connsiteX9" fmla="*/ 167831 w 336042"/>
                <a:gd name="connsiteY9" fmla="*/ 61817 h 336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6042" h="336232">
                  <a:moveTo>
                    <a:pt x="167926" y="336233"/>
                  </a:moveTo>
                  <a:cubicBezTo>
                    <a:pt x="74771" y="336233"/>
                    <a:pt x="-190" y="261080"/>
                    <a:pt x="0" y="167735"/>
                  </a:cubicBezTo>
                  <a:cubicBezTo>
                    <a:pt x="191" y="74962"/>
                    <a:pt x="75343" y="0"/>
                    <a:pt x="168021" y="0"/>
                  </a:cubicBezTo>
                  <a:cubicBezTo>
                    <a:pt x="261081" y="95"/>
                    <a:pt x="336233" y="75438"/>
                    <a:pt x="336042" y="168593"/>
                  </a:cubicBezTo>
                  <a:cubicBezTo>
                    <a:pt x="335947" y="261366"/>
                    <a:pt x="260795" y="336137"/>
                    <a:pt x="167926" y="336233"/>
                  </a:cubicBezTo>
                  <a:close/>
                  <a:moveTo>
                    <a:pt x="167831" y="61817"/>
                  </a:moveTo>
                  <a:cubicBezTo>
                    <a:pt x="108776" y="61817"/>
                    <a:pt x="61056" y="109728"/>
                    <a:pt x="61341" y="168497"/>
                  </a:cubicBezTo>
                  <a:cubicBezTo>
                    <a:pt x="61627" y="227362"/>
                    <a:pt x="109824" y="275368"/>
                    <a:pt x="168402" y="274892"/>
                  </a:cubicBezTo>
                  <a:cubicBezTo>
                    <a:pt x="227076" y="274511"/>
                    <a:pt x="274225" y="226981"/>
                    <a:pt x="274320" y="168307"/>
                  </a:cubicBezTo>
                  <a:cubicBezTo>
                    <a:pt x="274416" y="109157"/>
                    <a:pt x="227076" y="61722"/>
                    <a:pt x="167831" y="618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prstClr val="black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66" name="任意多边形: 形状 65"/>
            <p:cNvSpPr/>
            <p:nvPr/>
          </p:nvSpPr>
          <p:spPr>
            <a:xfrm>
              <a:off x="9173" y="3178"/>
              <a:ext cx="222" cy="335"/>
            </a:xfrm>
            <a:custGeom>
              <a:avLst/>
              <a:gdLst>
                <a:gd name="connsiteX0" fmla="*/ 78745 w 200024"/>
                <a:gd name="connsiteY0" fmla="*/ 0 h 301498"/>
                <a:gd name="connsiteX1" fmla="*/ 103606 w 200024"/>
                <a:gd name="connsiteY1" fmla="*/ 17145 h 301498"/>
                <a:gd name="connsiteX2" fmla="*/ 171804 w 200024"/>
                <a:gd name="connsiteY2" fmla="*/ 180880 h 301498"/>
                <a:gd name="connsiteX3" fmla="*/ 196760 w 200024"/>
                <a:gd name="connsiteY3" fmla="*/ 240982 h 301498"/>
                <a:gd name="connsiteX4" fmla="*/ 182092 w 200024"/>
                <a:gd name="connsiteY4" fmla="*/ 277749 h 301498"/>
                <a:gd name="connsiteX5" fmla="*/ 131037 w 200024"/>
                <a:gd name="connsiteY5" fmla="*/ 298894 h 301498"/>
                <a:gd name="connsiteX6" fmla="*/ 96652 w 200024"/>
                <a:gd name="connsiteY6" fmla="*/ 284702 h 301498"/>
                <a:gd name="connsiteX7" fmla="*/ 2736 w 200024"/>
                <a:gd name="connsiteY7" fmla="*/ 59436 h 301498"/>
                <a:gd name="connsiteX8" fmla="*/ 17309 w 200024"/>
                <a:gd name="connsiteY8" fmla="*/ 24479 h 301498"/>
                <a:gd name="connsiteX9" fmla="*/ 68363 w 200024"/>
                <a:gd name="connsiteY9" fmla="*/ 3334 h 301498"/>
                <a:gd name="connsiteX10" fmla="*/ 78745 w 200024"/>
                <a:gd name="connsiteY10" fmla="*/ 0 h 30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024" h="301498">
                  <a:moveTo>
                    <a:pt x="78745" y="0"/>
                  </a:moveTo>
                  <a:cubicBezTo>
                    <a:pt x="91604" y="857"/>
                    <a:pt x="99224" y="6477"/>
                    <a:pt x="103606" y="17145"/>
                  </a:cubicBezTo>
                  <a:cubicBezTo>
                    <a:pt x="126275" y="71723"/>
                    <a:pt x="149040" y="126302"/>
                    <a:pt x="171804" y="180880"/>
                  </a:cubicBezTo>
                  <a:cubicBezTo>
                    <a:pt x="180186" y="200882"/>
                    <a:pt x="188473" y="220885"/>
                    <a:pt x="196760" y="240982"/>
                  </a:cubicBezTo>
                  <a:cubicBezTo>
                    <a:pt x="203999" y="258413"/>
                    <a:pt x="199236" y="270510"/>
                    <a:pt x="182092" y="277749"/>
                  </a:cubicBezTo>
                  <a:cubicBezTo>
                    <a:pt x="165137" y="284893"/>
                    <a:pt x="148087" y="292036"/>
                    <a:pt x="131037" y="298894"/>
                  </a:cubicBezTo>
                  <a:cubicBezTo>
                    <a:pt x="115607" y="305181"/>
                    <a:pt x="103034" y="299942"/>
                    <a:pt x="96652" y="284702"/>
                  </a:cubicBezTo>
                  <a:cubicBezTo>
                    <a:pt x="65315" y="209645"/>
                    <a:pt x="33978" y="134588"/>
                    <a:pt x="2736" y="59436"/>
                  </a:cubicBezTo>
                  <a:cubicBezTo>
                    <a:pt x="-3837" y="43720"/>
                    <a:pt x="1593" y="31147"/>
                    <a:pt x="17309" y="24479"/>
                  </a:cubicBezTo>
                  <a:cubicBezTo>
                    <a:pt x="34263" y="17335"/>
                    <a:pt x="51313" y="10287"/>
                    <a:pt x="68363" y="3334"/>
                  </a:cubicBezTo>
                  <a:cubicBezTo>
                    <a:pt x="72078" y="1810"/>
                    <a:pt x="76078" y="857"/>
                    <a:pt x="7874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prstClr val="black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67" name="任意多边形: 形状 66"/>
            <p:cNvSpPr/>
            <p:nvPr/>
          </p:nvSpPr>
          <p:spPr>
            <a:xfrm>
              <a:off x="9574" y="2992"/>
              <a:ext cx="137" cy="129"/>
            </a:xfrm>
            <a:custGeom>
              <a:avLst/>
              <a:gdLst>
                <a:gd name="connsiteX0" fmla="*/ 40291 w 123158"/>
                <a:gd name="connsiteY0" fmla="*/ 0 h 116204"/>
                <a:gd name="connsiteX1" fmla="*/ 123158 w 123158"/>
                <a:gd name="connsiteY1" fmla="*/ 41434 h 116204"/>
                <a:gd name="connsiteX2" fmla="*/ 80010 w 123158"/>
                <a:gd name="connsiteY2" fmla="*/ 116205 h 116204"/>
                <a:gd name="connsiteX3" fmla="*/ 60198 w 123158"/>
                <a:gd name="connsiteY3" fmla="*/ 58102 h 116204"/>
                <a:gd name="connsiteX4" fmla="*/ 0 w 123158"/>
                <a:gd name="connsiteY4" fmla="*/ 70009 h 116204"/>
                <a:gd name="connsiteX5" fmla="*/ 40291 w 123158"/>
                <a:gd name="connsiteY5" fmla="*/ 0 h 116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158" h="116204">
                  <a:moveTo>
                    <a:pt x="40291" y="0"/>
                  </a:moveTo>
                  <a:cubicBezTo>
                    <a:pt x="64961" y="20574"/>
                    <a:pt x="91821" y="33909"/>
                    <a:pt x="123158" y="41434"/>
                  </a:cubicBezTo>
                  <a:cubicBezTo>
                    <a:pt x="108871" y="66294"/>
                    <a:pt x="95060" y="90106"/>
                    <a:pt x="80010" y="116205"/>
                  </a:cubicBezTo>
                  <a:cubicBezTo>
                    <a:pt x="72962" y="95441"/>
                    <a:pt x="66675" y="77152"/>
                    <a:pt x="60198" y="58102"/>
                  </a:cubicBezTo>
                  <a:cubicBezTo>
                    <a:pt x="40862" y="61913"/>
                    <a:pt x="21812" y="65722"/>
                    <a:pt x="0" y="70009"/>
                  </a:cubicBezTo>
                  <a:cubicBezTo>
                    <a:pt x="14002" y="45625"/>
                    <a:pt x="26765" y="23431"/>
                    <a:pt x="4029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prstClr val="black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9802" y="2992"/>
              <a:ext cx="135" cy="129"/>
            </a:xfrm>
            <a:custGeom>
              <a:avLst/>
              <a:gdLst>
                <a:gd name="connsiteX0" fmla="*/ 82677 w 121824"/>
                <a:gd name="connsiteY0" fmla="*/ 0 h 116109"/>
                <a:gd name="connsiteX1" fmla="*/ 120301 w 121824"/>
                <a:gd name="connsiteY1" fmla="*/ 65342 h 116109"/>
                <a:gd name="connsiteX2" fmla="*/ 121825 w 121824"/>
                <a:gd name="connsiteY2" fmla="*/ 69723 h 116109"/>
                <a:gd name="connsiteX3" fmla="*/ 62865 w 121824"/>
                <a:gd name="connsiteY3" fmla="*/ 58007 h 116109"/>
                <a:gd name="connsiteX4" fmla="*/ 43053 w 121824"/>
                <a:gd name="connsiteY4" fmla="*/ 116110 h 116109"/>
                <a:gd name="connsiteX5" fmla="*/ 0 w 121824"/>
                <a:gd name="connsiteY5" fmla="*/ 41624 h 116109"/>
                <a:gd name="connsiteX6" fmla="*/ 82677 w 121824"/>
                <a:gd name="connsiteY6" fmla="*/ 0 h 116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824" h="116109">
                  <a:moveTo>
                    <a:pt x="82677" y="0"/>
                  </a:moveTo>
                  <a:cubicBezTo>
                    <a:pt x="95726" y="22669"/>
                    <a:pt x="108013" y="44005"/>
                    <a:pt x="120301" y="65342"/>
                  </a:cubicBezTo>
                  <a:cubicBezTo>
                    <a:pt x="120777" y="66199"/>
                    <a:pt x="120968" y="67246"/>
                    <a:pt x="121825" y="69723"/>
                  </a:cubicBezTo>
                  <a:cubicBezTo>
                    <a:pt x="101727" y="65722"/>
                    <a:pt x="82772" y="62008"/>
                    <a:pt x="62865" y="58007"/>
                  </a:cubicBezTo>
                  <a:cubicBezTo>
                    <a:pt x="56483" y="76771"/>
                    <a:pt x="50102" y="95250"/>
                    <a:pt x="43053" y="116110"/>
                  </a:cubicBezTo>
                  <a:cubicBezTo>
                    <a:pt x="28194" y="90297"/>
                    <a:pt x="14383" y="66580"/>
                    <a:pt x="0" y="41624"/>
                  </a:cubicBezTo>
                  <a:cubicBezTo>
                    <a:pt x="30956" y="33909"/>
                    <a:pt x="58103" y="20669"/>
                    <a:pt x="8267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prstClr val="black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  <p:sp>
          <p:nvSpPr>
            <p:cNvPr id="69" name="任意多边形: 形状 68"/>
            <p:cNvSpPr/>
            <p:nvPr/>
          </p:nvSpPr>
          <p:spPr>
            <a:xfrm>
              <a:off x="9663" y="2737"/>
              <a:ext cx="186" cy="186"/>
            </a:xfrm>
            <a:custGeom>
              <a:avLst/>
              <a:gdLst>
                <a:gd name="connsiteX0" fmla="*/ 83821 w 167355"/>
                <a:gd name="connsiteY0" fmla="*/ 0 h 167357"/>
                <a:gd name="connsiteX1" fmla="*/ 167355 w 167355"/>
                <a:gd name="connsiteY1" fmla="*/ 83820 h 167357"/>
                <a:gd name="connsiteX2" fmla="*/ 84106 w 167355"/>
                <a:gd name="connsiteY2" fmla="*/ 167354 h 167357"/>
                <a:gd name="connsiteX3" fmla="*/ 1 w 167355"/>
                <a:gd name="connsiteY3" fmla="*/ 83725 h 167357"/>
                <a:gd name="connsiteX4" fmla="*/ 83821 w 167355"/>
                <a:gd name="connsiteY4" fmla="*/ 0 h 167357"/>
                <a:gd name="connsiteX5" fmla="*/ 60580 w 167355"/>
                <a:gd name="connsiteY5" fmla="*/ 98584 h 167357"/>
                <a:gd name="connsiteX6" fmla="*/ 45244 w 167355"/>
                <a:gd name="connsiteY6" fmla="*/ 75914 h 167357"/>
                <a:gd name="connsiteX7" fmla="*/ 27528 w 167355"/>
                <a:gd name="connsiteY7" fmla="*/ 70294 h 167357"/>
                <a:gd name="connsiteX8" fmla="*/ 26099 w 167355"/>
                <a:gd name="connsiteY8" fmla="*/ 88201 h 167357"/>
                <a:gd name="connsiteX9" fmla="*/ 46959 w 167355"/>
                <a:gd name="connsiteY9" fmla="*/ 119253 h 167357"/>
                <a:gd name="connsiteX10" fmla="*/ 67247 w 167355"/>
                <a:gd name="connsiteY10" fmla="*/ 122396 h 167357"/>
                <a:gd name="connsiteX11" fmla="*/ 108395 w 167355"/>
                <a:gd name="connsiteY11" fmla="*/ 89154 h 167357"/>
                <a:gd name="connsiteX12" fmla="*/ 132970 w 167355"/>
                <a:gd name="connsiteY12" fmla="*/ 69151 h 167357"/>
                <a:gd name="connsiteX13" fmla="*/ 135827 w 167355"/>
                <a:gd name="connsiteY13" fmla="*/ 52102 h 167357"/>
                <a:gd name="connsiteX14" fmla="*/ 118492 w 167355"/>
                <a:gd name="connsiteY14" fmla="*/ 51626 h 167357"/>
                <a:gd name="connsiteX15" fmla="*/ 114682 w 167355"/>
                <a:gd name="connsiteY15" fmla="*/ 54673 h 167357"/>
                <a:gd name="connsiteX16" fmla="*/ 60580 w 167355"/>
                <a:gd name="connsiteY16" fmla="*/ 98584 h 167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355" h="167357">
                  <a:moveTo>
                    <a:pt x="83821" y="0"/>
                  </a:moveTo>
                  <a:cubicBezTo>
                    <a:pt x="130303" y="0"/>
                    <a:pt x="167450" y="37338"/>
                    <a:pt x="167355" y="83820"/>
                  </a:cubicBezTo>
                  <a:cubicBezTo>
                    <a:pt x="167260" y="129921"/>
                    <a:pt x="130303" y="166973"/>
                    <a:pt x="84106" y="167354"/>
                  </a:cubicBezTo>
                  <a:cubicBezTo>
                    <a:pt x="38101" y="167735"/>
                    <a:pt x="191" y="130016"/>
                    <a:pt x="1" y="83725"/>
                  </a:cubicBezTo>
                  <a:cubicBezTo>
                    <a:pt x="-190" y="37528"/>
                    <a:pt x="37434" y="0"/>
                    <a:pt x="83821" y="0"/>
                  </a:cubicBezTo>
                  <a:close/>
                  <a:moveTo>
                    <a:pt x="60580" y="98584"/>
                  </a:moveTo>
                  <a:cubicBezTo>
                    <a:pt x="55151" y="90583"/>
                    <a:pt x="50197" y="83249"/>
                    <a:pt x="45244" y="75914"/>
                  </a:cubicBezTo>
                  <a:cubicBezTo>
                    <a:pt x="39910" y="68199"/>
                    <a:pt x="33529" y="66199"/>
                    <a:pt x="27528" y="70294"/>
                  </a:cubicBezTo>
                  <a:cubicBezTo>
                    <a:pt x="21718" y="74390"/>
                    <a:pt x="21146" y="80677"/>
                    <a:pt x="26099" y="88201"/>
                  </a:cubicBezTo>
                  <a:cubicBezTo>
                    <a:pt x="32957" y="98584"/>
                    <a:pt x="39910" y="108966"/>
                    <a:pt x="46959" y="119253"/>
                  </a:cubicBezTo>
                  <a:cubicBezTo>
                    <a:pt x="53055" y="128206"/>
                    <a:pt x="58865" y="129159"/>
                    <a:pt x="67247" y="122396"/>
                  </a:cubicBezTo>
                  <a:cubicBezTo>
                    <a:pt x="81058" y="111442"/>
                    <a:pt x="94679" y="100203"/>
                    <a:pt x="108395" y="89154"/>
                  </a:cubicBezTo>
                  <a:cubicBezTo>
                    <a:pt x="116587" y="82487"/>
                    <a:pt x="124873" y="75914"/>
                    <a:pt x="132970" y="69151"/>
                  </a:cubicBezTo>
                  <a:cubicBezTo>
                    <a:pt x="139066" y="64008"/>
                    <a:pt x="140113" y="57245"/>
                    <a:pt x="135827" y="52102"/>
                  </a:cubicBezTo>
                  <a:cubicBezTo>
                    <a:pt x="131446" y="46768"/>
                    <a:pt x="125254" y="46577"/>
                    <a:pt x="118492" y="51626"/>
                  </a:cubicBezTo>
                  <a:cubicBezTo>
                    <a:pt x="117158" y="52578"/>
                    <a:pt x="116015" y="53721"/>
                    <a:pt x="114682" y="54673"/>
                  </a:cubicBezTo>
                  <a:cubicBezTo>
                    <a:pt x="96965" y="69151"/>
                    <a:pt x="79058" y="83629"/>
                    <a:pt x="60580" y="985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00209">
                <a:defRPr/>
              </a:pPr>
              <a:endParaRPr lang="zh-CN" altLang="en-US" sz="1772">
                <a:solidFill>
                  <a:prstClr val="black"/>
                </a:solidFill>
                <a:latin typeface="Roboto"/>
                <a:ea typeface="思源黑体 CN Regular"/>
                <a:sym typeface="FZLanTingHeiS-R-GB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6450808" y="1287896"/>
            <a:ext cx="904094" cy="270523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4500" b="1">
                <a:gradFill flip="none" rotWithShape="1">
                  <a:gsLst>
                    <a:gs pos="0">
                      <a:srgbClr val="F8AE59"/>
                    </a:gs>
                    <a:gs pos="100000">
                      <a:srgbClr val="F69550"/>
                    </a:gs>
                  </a:gsLst>
                  <a:lin ang="3600000" scaled="0"/>
                </a:gradFill>
                <a:ea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1219300" hangingPunct="0">
              <a:defRPr/>
            </a:pPr>
            <a:r>
              <a:rPr lang="zh-CN" altLang="en-US" sz="1758" kern="0" dirty="0">
                <a:latin typeface="FZLanTingHeiS-R-GB"/>
                <a:sym typeface="FZLanTingHeiS-R-GB"/>
              </a:rPr>
              <a:t>实践效果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9895551" y="1291166"/>
            <a:ext cx="904094" cy="270523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4500" b="1">
                <a:gradFill flip="none" rotWithShape="1">
                  <a:gsLst>
                    <a:gs pos="0">
                      <a:srgbClr val="F8AE59"/>
                    </a:gs>
                    <a:gs pos="100000">
                      <a:srgbClr val="F69550"/>
                    </a:gs>
                  </a:gsLst>
                  <a:lin ang="3600000" scaled="0"/>
                </a:gradFill>
                <a:ea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1219300" hangingPunct="0">
              <a:defRPr/>
            </a:pPr>
            <a:r>
              <a:rPr lang="zh-CN" altLang="en-US" sz="1758" kern="0" dirty="0">
                <a:latin typeface="FZLanTingHeiS-R-GB"/>
                <a:sym typeface="FZLanTingHeiS-R-GB"/>
              </a:rPr>
              <a:t>战略意义</a:t>
            </a:r>
          </a:p>
        </p:txBody>
      </p:sp>
      <p:sp>
        <p:nvSpPr>
          <p:cNvPr id="167" name="矩形 10"/>
          <p:cNvSpPr/>
          <p:nvPr/>
        </p:nvSpPr>
        <p:spPr>
          <a:xfrm>
            <a:off x="2315841" y="3540354"/>
            <a:ext cx="3109697" cy="1264987"/>
          </a:xfrm>
          <a:prstGeom prst="rect">
            <a:avLst/>
          </a:prstGeom>
          <a:noFill/>
          <a:ln w="12700" cap="flat" cmpd="sng" algn="ctr">
            <a:noFill/>
            <a:prstDash val="lgDash"/>
            <a:miter lim="800000"/>
          </a:ln>
          <a:effectLst/>
        </p:spPr>
        <p:txBody>
          <a:bodyPr lIns="0" tIns="35396" rIns="0" bIns="35396" rtlCol="0" anchor="t" anchorCtr="0"/>
          <a:lstStyle/>
          <a:p>
            <a:pPr algn="ctr" defTabSz="899583">
              <a:defRPr/>
            </a:pPr>
            <a:endParaRPr lang="zh-CN" altLang="en-US" sz="984" kern="0" dirty="0">
              <a:solidFill>
                <a:srgbClr val="1D1D1A"/>
              </a:solidFill>
              <a:latin typeface="微软雅黑" panose="020B0503020204020204" charset="-122"/>
              <a:sym typeface="FZLanTingHeiS-R-GB"/>
            </a:endParaRPr>
          </a:p>
        </p:txBody>
      </p:sp>
      <p:sp>
        <p:nvSpPr>
          <p:cNvPr id="184" name="矩形 10"/>
          <p:cNvSpPr/>
          <p:nvPr/>
        </p:nvSpPr>
        <p:spPr>
          <a:xfrm>
            <a:off x="776417" y="3557940"/>
            <a:ext cx="1469085" cy="1264987"/>
          </a:xfrm>
          <a:prstGeom prst="rect">
            <a:avLst/>
          </a:prstGeom>
          <a:noFill/>
          <a:ln w="12700" cap="flat" cmpd="sng" algn="ctr">
            <a:noFill/>
            <a:prstDash val="lgDash"/>
            <a:miter lim="800000"/>
          </a:ln>
          <a:effectLst/>
        </p:spPr>
        <p:txBody>
          <a:bodyPr lIns="0" tIns="35396" rIns="0" bIns="35396" rtlCol="0" anchor="t" anchorCtr="0"/>
          <a:lstStyle/>
          <a:p>
            <a:pPr algn="ctr" defTabSz="899583">
              <a:defRPr/>
            </a:pPr>
            <a:endParaRPr lang="zh-CN" altLang="en-US" sz="422" kern="0" dirty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2073342" y="5450197"/>
            <a:ext cx="884166" cy="160540"/>
          </a:xfrm>
          <a:prstGeom prst="rect">
            <a:avLst/>
          </a:prstGeom>
          <a:ln w="3175">
            <a:miter lim="400000"/>
          </a:ln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2558542" hangingPunct="1">
              <a:defRPr sz="2500">
                <a:solidFill>
                  <a:srgbClr val="1C2D4E"/>
                </a:solidFill>
                <a:latin typeface="微软雅黑" panose="020B0503020204020204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899583">
              <a:defRPr/>
            </a:pPr>
            <a:r>
              <a:rPr lang="zh-CN" altLang="en-US" sz="879" kern="0" dirty="0">
                <a:sym typeface="FZLanTingHeiS-R-GB"/>
              </a:rPr>
              <a:t>知识库</a:t>
            </a:r>
          </a:p>
        </p:txBody>
      </p:sp>
      <p:sp>
        <p:nvSpPr>
          <p:cNvPr id="141" name="文本框 140"/>
          <p:cNvSpPr txBox="1"/>
          <p:nvPr/>
        </p:nvSpPr>
        <p:spPr>
          <a:xfrm>
            <a:off x="3310511" y="5440573"/>
            <a:ext cx="773105" cy="160540"/>
          </a:xfrm>
          <a:prstGeom prst="rect">
            <a:avLst/>
          </a:prstGeom>
          <a:ln w="3175">
            <a:miter lim="400000"/>
          </a:ln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2558542" hangingPunct="1">
              <a:defRPr sz="2500">
                <a:solidFill>
                  <a:srgbClr val="1C2D4E"/>
                </a:solidFill>
                <a:latin typeface="微软雅黑" panose="020B0503020204020204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899583">
              <a:defRPr/>
            </a:pPr>
            <a:r>
              <a:rPr lang="zh-CN" altLang="en-US" sz="879" b="1" kern="0" dirty="0">
                <a:sym typeface="FZLanTingHeiS-R-GB"/>
              </a:rPr>
              <a:t>后处理</a:t>
            </a:r>
          </a:p>
        </p:txBody>
      </p:sp>
      <p:sp>
        <p:nvSpPr>
          <p:cNvPr id="143" name="文本框 142"/>
          <p:cNvSpPr txBox="1"/>
          <p:nvPr/>
        </p:nvSpPr>
        <p:spPr>
          <a:xfrm>
            <a:off x="4148189" y="5449815"/>
            <a:ext cx="1265625" cy="160540"/>
          </a:xfrm>
          <a:prstGeom prst="rect">
            <a:avLst/>
          </a:prstGeom>
          <a:ln w="3175">
            <a:miter lim="400000"/>
          </a:ln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2558542" hangingPunct="1">
              <a:defRPr sz="2500">
                <a:solidFill>
                  <a:srgbClr val="1C2D4E"/>
                </a:solidFill>
                <a:latin typeface="微软雅黑" panose="020B0503020204020204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defTabSz="900209">
              <a:defRPr/>
            </a:pPr>
            <a:r>
              <a:rPr lang="zh-CN" altLang="en-US" sz="879" dirty="0">
                <a:sym typeface="FZLanTingHeiS-R-GB"/>
              </a:rPr>
              <a:t>外部信息补充、格式转换</a:t>
            </a:r>
          </a:p>
        </p:txBody>
      </p:sp>
      <p:sp>
        <p:nvSpPr>
          <p:cNvPr id="147" name="矩形 146"/>
          <p:cNvSpPr/>
          <p:nvPr/>
        </p:nvSpPr>
        <p:spPr>
          <a:xfrm>
            <a:off x="2998761" y="4277583"/>
            <a:ext cx="652460" cy="160540"/>
          </a:xfrm>
          <a:prstGeom prst="rect">
            <a:avLst/>
          </a:prstGeom>
          <a:ln w="3175">
            <a:miter lim="400000"/>
          </a:ln>
        </p:spPr>
        <p:txBody>
          <a:bodyPr wrap="square" lIns="12501" tIns="12501" rIns="12501" bIns="12501" anchor="ctr">
            <a:spAutoFit/>
          </a:bodyPr>
          <a:lstStyle/>
          <a:p>
            <a:pPr algn="ctr" defTabSz="899583">
              <a:defRPr/>
            </a:pPr>
            <a:r>
              <a:rPr lang="en-US" altLang="zh-CN" sz="879" b="1" kern="0" dirty="0" err="1">
                <a:solidFill>
                  <a:srgbClr val="1C2D4E"/>
                </a:solidFill>
                <a:latin typeface="FZLanTingHeiS-R-GB"/>
                <a:ea typeface="Source Han Sans CN" charset="-122"/>
                <a:sym typeface="FZLanTingHeiS-R-GB"/>
              </a:rPr>
              <a:t>sysCata</a:t>
            </a:r>
            <a:endParaRPr lang="zh-CN" altLang="en-US" sz="879" b="1" kern="0" dirty="0">
              <a:solidFill>
                <a:srgbClr val="1C2D4E"/>
              </a:solidFill>
              <a:latin typeface="FZLanTingHeiS-R-GB"/>
              <a:ea typeface="Source Han Sans CN" charset="-122"/>
              <a:sym typeface="FZLanTingHeiS-R-GB"/>
            </a:endParaRPr>
          </a:p>
        </p:txBody>
      </p:sp>
      <p:sp>
        <p:nvSpPr>
          <p:cNvPr id="2" name="用算力跨越空间">
            <a:extLst>
              <a:ext uri="{FF2B5EF4-FFF2-40B4-BE49-F238E27FC236}">
                <a16:creationId xmlns:a16="http://schemas.microsoft.com/office/drawing/2014/main" id="{CF7530FC-F96D-2843-EB77-E981BC1597AF}"/>
              </a:ext>
            </a:extLst>
          </p:cNvPr>
          <p:cNvSpPr txBox="1"/>
          <p:nvPr/>
        </p:nvSpPr>
        <p:spPr>
          <a:xfrm>
            <a:off x="986314" y="524939"/>
            <a:ext cx="10219372" cy="40394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2501" tIns="12501" rIns="12501" bIns="12501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1733930">
              <a:defRPr sz="7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1pPr>
          </a:lstStyle>
          <a:p>
            <a:pPr algn="ctr" defTabSz="609650" hangingPunct="0">
              <a:defRPr/>
            </a:pPr>
            <a:r>
              <a:rPr lang="zh-CN" altLang="en-US" sz="2461" kern="0" dirty="0">
                <a:sym typeface="FZLanTingHeiS-R-GB"/>
              </a:rPr>
              <a:t>易开发：</a:t>
            </a:r>
            <a:r>
              <a:rPr lang="zh-CN" altLang="en-US" sz="2461" kern="0" dirty="0">
                <a:sym typeface="微软雅黑" panose="020B0503020204020204" charset="-122"/>
              </a:rPr>
              <a:t>成都智算中心</a:t>
            </a:r>
            <a:r>
              <a:rPr lang="en-US" altLang="zh-CN" sz="2461" kern="0" dirty="0">
                <a:sym typeface="微软雅黑" panose="020B0503020204020204" charset="-122"/>
              </a:rPr>
              <a:t>AI</a:t>
            </a:r>
            <a:r>
              <a:rPr lang="zh-CN" altLang="en-US" sz="2461" kern="0" dirty="0">
                <a:sym typeface="微软雅黑" panose="020B0503020204020204" charset="-122"/>
              </a:rPr>
              <a:t>应用优秀实践</a:t>
            </a:r>
            <a:r>
              <a:rPr lang="en-US" altLang="zh-CN" sz="2461" kern="0" dirty="0">
                <a:sym typeface="微软雅黑" panose="020B0503020204020204" charset="-122"/>
              </a:rPr>
              <a:t>-</a:t>
            </a:r>
            <a:r>
              <a:rPr lang="zh-CN" altLang="en-US" sz="2461" kern="0" dirty="0">
                <a:sym typeface="微软雅黑" panose="020B0503020204020204" charset="-122"/>
              </a:rPr>
              <a:t>销服数字员工</a:t>
            </a:r>
            <a:r>
              <a:rPr lang="en-US" altLang="zh-CN" sz="2461" kern="0" dirty="0">
                <a:sym typeface="微软雅黑" panose="020B0503020204020204" charset="-122"/>
              </a:rPr>
              <a:t> - </a:t>
            </a:r>
            <a:r>
              <a:rPr lang="zh-CN" altLang="en-US" sz="2461" kern="0" dirty="0">
                <a:sym typeface="微软雅黑" panose="020B0503020204020204" charset="-122"/>
              </a:rPr>
              <a:t>巡检报告生成</a:t>
            </a:r>
            <a:endParaRPr lang="zh-CN" altLang="en-US" sz="2461" kern="0" dirty="0">
              <a:sym typeface="FZLanTingHeiS-R-GB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94968441-7C67-7221-5C66-B9501CC9A01E}"/>
              </a:ext>
            </a:extLst>
          </p:cNvPr>
          <p:cNvSpPr/>
          <p:nvPr/>
        </p:nvSpPr>
        <p:spPr>
          <a:xfrm>
            <a:off x="1215926" y="2796223"/>
            <a:ext cx="1265625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lang="en-US" altLang="zh-CN" sz="422" kern="0" dirty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18" name="数字经济持续保持高位增长…">
            <a:extLst>
              <a:ext uri="{FF2B5EF4-FFF2-40B4-BE49-F238E27FC236}">
                <a16:creationId xmlns:a16="http://schemas.microsoft.com/office/drawing/2014/main" id="{A72D60B7-1A52-30B7-10D7-78030BF0525E}"/>
              </a:ext>
            </a:extLst>
          </p:cNvPr>
          <p:cNvSpPr txBox="1"/>
          <p:nvPr/>
        </p:nvSpPr>
        <p:spPr>
          <a:xfrm>
            <a:off x="1342489" y="2842516"/>
            <a:ext cx="1012500" cy="1605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2500">
                <a:solidFill>
                  <a:srgbClr val="1C2D4E"/>
                </a:solidFill>
                <a:latin typeface="Source Han Sans CN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321503" hangingPunct="0">
              <a:defRPr/>
            </a:pPr>
            <a:r>
              <a:rPr lang="en-US" altLang="zh-CN" sz="879" b="1" kern="0" dirty="0">
                <a:sym typeface="FZLanTingHeiS-R-GB"/>
              </a:rPr>
              <a:t>Web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4FC0C04-EFAB-D1D4-7CBF-0E17ACA80739}"/>
              </a:ext>
            </a:extLst>
          </p:cNvPr>
          <p:cNvSpPr txBox="1"/>
          <p:nvPr/>
        </p:nvSpPr>
        <p:spPr>
          <a:xfrm>
            <a:off x="2939957" y="2597936"/>
            <a:ext cx="538609" cy="162352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2500">
                <a:solidFill>
                  <a:srgbClr val="1C2D4E"/>
                </a:solidFill>
                <a:latin typeface="Source Han Sans CN Regular"/>
                <a:ea typeface="Source Han Sans CN Regular"/>
                <a:cs typeface="Source Han Sans CN Regular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321503" hangingPunct="0">
              <a:defRPr/>
            </a:pPr>
            <a:r>
              <a:rPr lang="zh-CN" altLang="en-US" sz="1055" b="1" kern="0" dirty="0">
                <a:sym typeface="FZLanTingHeiS-R-GB"/>
              </a:rPr>
              <a:t>交互窗口</a:t>
            </a:r>
          </a:p>
        </p:txBody>
      </p:sp>
      <p:sp>
        <p:nvSpPr>
          <p:cNvPr id="23" name="数字经济持续保持高位增长…">
            <a:extLst>
              <a:ext uri="{FF2B5EF4-FFF2-40B4-BE49-F238E27FC236}">
                <a16:creationId xmlns:a16="http://schemas.microsoft.com/office/drawing/2014/main" id="{066628FD-DC2E-D5EF-C03E-9A6759C62BA4}"/>
              </a:ext>
            </a:extLst>
          </p:cNvPr>
          <p:cNvSpPr txBox="1"/>
          <p:nvPr/>
        </p:nvSpPr>
        <p:spPr>
          <a:xfrm>
            <a:off x="2195221" y="2253146"/>
            <a:ext cx="2025000" cy="2687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442786">
              <a:defRPr sz="4500" b="1">
                <a:gradFill flip="none" rotWithShape="1">
                  <a:gsLst>
                    <a:gs pos="0">
                      <a:srgbClr val="F8AE59"/>
                    </a:gs>
                    <a:gs pos="100000">
                      <a:srgbClr val="F69550"/>
                    </a:gs>
                  </a:gsLst>
                  <a:lin ang="3600000" scaled="0"/>
                </a:gradFill>
                <a:latin typeface="Source Han Sans CN" charset="-122"/>
                <a:ea typeface="Source Han Sans CN" charset="-122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546748" hangingPunct="0">
              <a:defRPr/>
            </a:pPr>
            <a:r>
              <a:rPr lang="en-US" altLang="zh-CN" sz="1582" kern="0" dirty="0" err="1">
                <a:gradFill flip="none" rotWithShape="1">
                  <a:gsLst>
                    <a:gs pos="0">
                      <a:srgbClr val="75DFFF"/>
                    </a:gs>
                    <a:gs pos="99000">
                      <a:srgbClr val="3F86FF"/>
                    </a:gs>
                  </a:gsLst>
                  <a:lin ang="3600000" scaled="0"/>
                </a:gradFill>
                <a:latin typeface="Source Han Sans CN Bold Bold"/>
                <a:ea typeface="+mn-ea"/>
                <a:cs typeface="+mn-cs"/>
                <a:sym typeface="FZLanTingHeiS-R-GB"/>
              </a:rPr>
              <a:t>HuaKun</a:t>
            </a:r>
            <a:r>
              <a:rPr lang="en-US" altLang="zh-CN" sz="1582" kern="0" dirty="0">
                <a:gradFill flip="none" rotWithShape="1">
                  <a:gsLst>
                    <a:gs pos="0">
                      <a:srgbClr val="75DFFF"/>
                    </a:gs>
                    <a:gs pos="99000">
                      <a:srgbClr val="3F86FF"/>
                    </a:gs>
                  </a:gsLst>
                  <a:lin ang="3600000" scaled="0"/>
                </a:gradFill>
                <a:latin typeface="Source Han Sans CN Bold Bold"/>
                <a:ea typeface="+mn-ea"/>
                <a:cs typeface="+mn-cs"/>
                <a:sym typeface="FZLanTingHeiS-R-GB"/>
              </a:rPr>
              <a:t> Copilot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ABB7BBB0-0D70-71DC-4688-D3859E649430}"/>
              </a:ext>
            </a:extLst>
          </p:cNvPr>
          <p:cNvSpPr/>
          <p:nvPr/>
        </p:nvSpPr>
        <p:spPr>
          <a:xfrm>
            <a:off x="2591098" y="2796223"/>
            <a:ext cx="1265625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lang="en-US" altLang="zh-CN" sz="422" kern="0" dirty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26" name="数字经济持续保持高位增长…">
            <a:extLst>
              <a:ext uri="{FF2B5EF4-FFF2-40B4-BE49-F238E27FC236}">
                <a16:creationId xmlns:a16="http://schemas.microsoft.com/office/drawing/2014/main" id="{47C696D4-062C-AC19-9C9A-E19B48EBC78D}"/>
              </a:ext>
            </a:extLst>
          </p:cNvPr>
          <p:cNvSpPr txBox="1"/>
          <p:nvPr/>
        </p:nvSpPr>
        <p:spPr>
          <a:xfrm>
            <a:off x="2717661" y="2842516"/>
            <a:ext cx="1012500" cy="1605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2500">
                <a:solidFill>
                  <a:srgbClr val="1C2D4E"/>
                </a:solidFill>
                <a:latin typeface="Source Han Sans CN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899583">
              <a:defRPr/>
            </a:pPr>
            <a:r>
              <a:rPr lang="en-US" altLang="zh-CN" sz="879" b="1" kern="0" dirty="0">
                <a:latin typeface="微软雅黑" panose="020B0503020204020204" charset="-122"/>
                <a:sym typeface="+mn-ea"/>
              </a:rPr>
              <a:t>IT</a:t>
            </a:r>
            <a:r>
              <a:rPr lang="zh-CN" altLang="en-US" sz="879" b="1" kern="0" dirty="0">
                <a:latin typeface="微软雅黑" panose="020B0503020204020204" charset="-122"/>
                <a:sym typeface="+mn-ea"/>
              </a:rPr>
              <a:t>系统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98EBD3A8-3F2F-A3A6-6819-37646DB53EC5}"/>
              </a:ext>
            </a:extLst>
          </p:cNvPr>
          <p:cNvSpPr/>
          <p:nvPr/>
        </p:nvSpPr>
        <p:spPr>
          <a:xfrm>
            <a:off x="3966270" y="2796223"/>
            <a:ext cx="1265625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lang="en-US" altLang="zh-CN" sz="422" kern="0" dirty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28" name="数字经济持续保持高位增长…">
            <a:extLst>
              <a:ext uri="{FF2B5EF4-FFF2-40B4-BE49-F238E27FC236}">
                <a16:creationId xmlns:a16="http://schemas.microsoft.com/office/drawing/2014/main" id="{2EBF151A-DA4F-110B-43D7-293E74BC415A}"/>
              </a:ext>
            </a:extLst>
          </p:cNvPr>
          <p:cNvSpPr txBox="1"/>
          <p:nvPr/>
        </p:nvSpPr>
        <p:spPr>
          <a:xfrm>
            <a:off x="4092832" y="2842516"/>
            <a:ext cx="1012500" cy="1605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2500">
                <a:solidFill>
                  <a:srgbClr val="1C2D4E"/>
                </a:solidFill>
                <a:latin typeface="Source Han Sans CN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899583">
              <a:defRPr/>
            </a:pPr>
            <a:r>
              <a:rPr lang="zh-CN" altLang="en-US" sz="879" b="1" kern="0" dirty="0">
                <a:latin typeface="微软雅黑" panose="020B0503020204020204" charset="-122"/>
                <a:sym typeface="+mn-ea"/>
              </a:rPr>
              <a:t>企业通讯</a:t>
            </a:r>
          </a:p>
        </p:txBody>
      </p:sp>
      <p:sp>
        <p:nvSpPr>
          <p:cNvPr id="36" name="数字经济持续保持高位增长…">
            <a:extLst>
              <a:ext uri="{FF2B5EF4-FFF2-40B4-BE49-F238E27FC236}">
                <a16:creationId xmlns:a16="http://schemas.microsoft.com/office/drawing/2014/main" id="{633775F6-17DC-D6E3-5C18-F9B01775B87B}"/>
              </a:ext>
            </a:extLst>
          </p:cNvPr>
          <p:cNvSpPr txBox="1"/>
          <p:nvPr/>
        </p:nvSpPr>
        <p:spPr>
          <a:xfrm>
            <a:off x="1912666" y="3271952"/>
            <a:ext cx="2593190" cy="1875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442786">
              <a:defRPr sz="3600" b="1">
                <a:gradFill flip="none" rotWithShape="1">
                  <a:gsLst>
                    <a:gs pos="0">
                      <a:srgbClr val="F8AE59"/>
                    </a:gs>
                    <a:gs pos="100000">
                      <a:srgbClr val="F69550"/>
                    </a:gs>
                  </a:gsLst>
                  <a:lin ang="3600000" scaled="0"/>
                </a:gradFill>
                <a:latin typeface="Source Han Sans CN" charset="-122"/>
                <a:ea typeface="Source Han Sans CN" charset="-122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155684" hangingPunct="0">
              <a:defRPr/>
            </a:pPr>
            <a:r>
              <a:rPr lang="en-US" altLang="zh-CN" sz="1055" kern="0" dirty="0" err="1">
                <a:solidFill>
                  <a:srgbClr val="1C2D4E"/>
                </a:solidFill>
                <a:sym typeface="+mn-ea"/>
              </a:rPr>
              <a:t>openEuler</a:t>
            </a:r>
            <a:r>
              <a:rPr lang="en-US" altLang="zh-CN" sz="1055" kern="0" dirty="0">
                <a:solidFill>
                  <a:srgbClr val="1C2D4E"/>
                </a:solidFill>
                <a:sym typeface="+mn-ea"/>
              </a:rPr>
              <a:t> Copilot System</a:t>
            </a:r>
            <a:endParaRPr lang="zh-CN" altLang="en-US" sz="1055" kern="0" dirty="0">
              <a:solidFill>
                <a:srgbClr val="1C2D4E"/>
              </a:solidFill>
              <a:sym typeface="FZLanTingHeiS-R-GB"/>
            </a:endParaRP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24EC2FE0-6308-4AA3-9950-8F0005DC779E}"/>
              </a:ext>
            </a:extLst>
          </p:cNvPr>
          <p:cNvSpPr/>
          <p:nvPr/>
        </p:nvSpPr>
        <p:spPr>
          <a:xfrm>
            <a:off x="912521" y="3503339"/>
            <a:ext cx="1197353" cy="1265625"/>
          </a:xfrm>
          <a:prstGeom prst="roundRect">
            <a:avLst>
              <a:gd name="adj" fmla="val 4387"/>
            </a:avLst>
          </a:prstGeom>
          <a:noFill/>
          <a:ln w="12700">
            <a:solidFill>
              <a:srgbClr val="021C7A">
                <a:alpha val="30112"/>
              </a:srgbClr>
            </a:solidFill>
            <a:prstDash val="solid"/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lang="en-US" altLang="zh-CN" sz="422" kern="0" dirty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ECE9F45B-D257-4B96-B8BD-F044A38379D4}"/>
              </a:ext>
            </a:extLst>
          </p:cNvPr>
          <p:cNvSpPr/>
          <p:nvPr/>
        </p:nvSpPr>
        <p:spPr>
          <a:xfrm>
            <a:off x="1004947" y="4030506"/>
            <a:ext cx="1012500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lang="en-US" altLang="zh-CN" sz="422" kern="0" dirty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3FA008CE-6D18-59EE-D3DD-678B4E64EBCD}"/>
              </a:ext>
            </a:extLst>
          </p:cNvPr>
          <p:cNvSpPr/>
          <p:nvPr/>
        </p:nvSpPr>
        <p:spPr>
          <a:xfrm>
            <a:off x="1004947" y="4479067"/>
            <a:ext cx="1012500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lang="en-US" altLang="zh-CN" sz="422" kern="0" dirty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FA9534EA-888C-FE16-11F2-682E9BED5A03}"/>
              </a:ext>
            </a:extLst>
          </p:cNvPr>
          <p:cNvSpPr txBox="1"/>
          <p:nvPr/>
        </p:nvSpPr>
        <p:spPr>
          <a:xfrm>
            <a:off x="1104170" y="3589201"/>
            <a:ext cx="814055" cy="160540"/>
          </a:xfrm>
          <a:prstGeom prst="rect">
            <a:avLst/>
          </a:prstGeom>
          <a:ln w="3175">
            <a:miter lim="400000"/>
          </a:ln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442786">
              <a:defRPr sz="3500" b="1">
                <a:gradFill flip="none" rotWithShape="1">
                  <a:gsLst>
                    <a:gs pos="0">
                      <a:srgbClr val="F8AE59"/>
                    </a:gs>
                    <a:gs pos="100000">
                      <a:srgbClr val="F69550"/>
                    </a:gs>
                  </a:gsLst>
                  <a:lin ang="3600000" scaled="0"/>
                </a:gradFill>
                <a:latin typeface="Source Han Sans CN" charset="-122"/>
                <a:ea typeface="Source Han Sans CN" charset="-122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155684" hangingPunct="0">
              <a:defRPr/>
            </a:pPr>
            <a:r>
              <a:rPr lang="en-US" altLang="zh-CN" sz="879" kern="0" dirty="0" err="1">
                <a:solidFill>
                  <a:srgbClr val="1C2D4E"/>
                </a:solidFill>
                <a:sym typeface="FZLanTingHeiS-R-GB"/>
              </a:rPr>
              <a:t>witChain</a:t>
            </a:r>
            <a:endParaRPr lang="en-US" altLang="zh-CN" sz="879" kern="0" dirty="0">
              <a:solidFill>
                <a:srgbClr val="1C2D4E"/>
              </a:solidFill>
              <a:sym typeface="FZLanTingHeiS-R-GB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90EE5325-5A96-EE14-0FD8-7485D029F65F}"/>
              </a:ext>
            </a:extLst>
          </p:cNvPr>
          <p:cNvSpPr txBox="1"/>
          <p:nvPr/>
        </p:nvSpPr>
        <p:spPr>
          <a:xfrm>
            <a:off x="1275556" y="3754219"/>
            <a:ext cx="471284" cy="456151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2500">
                <a:solidFill>
                  <a:srgbClr val="1C2D4E"/>
                </a:solidFill>
                <a:latin typeface="Source Han Sans CN Regular"/>
                <a:ea typeface="Source Han Sans CN Regular"/>
                <a:cs typeface="Source Han Sans CN Regular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321503" hangingPunct="0">
              <a:lnSpc>
                <a:spcPct val="200000"/>
              </a:lnSpc>
              <a:defRPr/>
            </a:pPr>
            <a:r>
              <a:rPr lang="en-US" altLang="zh-CN" sz="879" kern="0" dirty="0" err="1">
                <a:sym typeface="FZLanTingHeiS-R-GB"/>
              </a:rPr>
              <a:t>witChainD</a:t>
            </a:r>
            <a:endParaRPr lang="en-US" altLang="zh-CN" sz="879" kern="0" dirty="0">
              <a:sym typeface="FZLanTingHeiS-R-GB"/>
            </a:endParaRPr>
          </a:p>
          <a:p>
            <a:pPr algn="ctr" defTabSz="321503" hangingPunct="0">
              <a:lnSpc>
                <a:spcPct val="200000"/>
              </a:lnSpc>
              <a:defRPr/>
            </a:pPr>
            <a:r>
              <a:rPr lang="zh-CN" altLang="en-US" sz="703" kern="0" dirty="0">
                <a:sym typeface="FZLanTingHeiS-R-GB"/>
              </a:rPr>
              <a:t>数据治理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91D43485-25D0-9F3F-87CF-03C3740649A0}"/>
              </a:ext>
            </a:extLst>
          </p:cNvPr>
          <p:cNvSpPr txBox="1"/>
          <p:nvPr/>
        </p:nvSpPr>
        <p:spPr>
          <a:xfrm>
            <a:off x="1245099" y="4203709"/>
            <a:ext cx="532198" cy="454292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2500">
                <a:solidFill>
                  <a:srgbClr val="1C2D4E"/>
                </a:solidFill>
                <a:latin typeface="Source Han Sans CN Regular"/>
                <a:ea typeface="Source Han Sans CN Regular"/>
                <a:cs typeface="Source Han Sans CN Regular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321503" hangingPunct="0">
              <a:lnSpc>
                <a:spcPct val="200000"/>
              </a:lnSpc>
              <a:defRPr/>
            </a:pPr>
            <a:r>
              <a:rPr lang="en-US" altLang="zh-CN" sz="879" kern="0" dirty="0" err="1">
                <a:sym typeface="FZLanTingHeiS-R-GB"/>
              </a:rPr>
              <a:t>witChainI</a:t>
            </a:r>
            <a:endParaRPr lang="en-US" altLang="zh-CN" sz="879" kern="0" dirty="0">
              <a:sym typeface="FZLanTingHeiS-R-GB"/>
            </a:endParaRPr>
          </a:p>
          <a:p>
            <a:pPr algn="ctr" defTabSz="899583">
              <a:lnSpc>
                <a:spcPct val="200000"/>
              </a:lnSpc>
              <a:defRPr/>
            </a:pPr>
            <a:r>
              <a:rPr lang="en-US" altLang="zh-CN" sz="703" kern="0" dirty="0">
                <a:latin typeface="微软雅黑" panose="020B0503020204020204" charset="-122"/>
                <a:sym typeface="FZLanTingHeiS-R-GB"/>
              </a:rPr>
              <a:t>API </a:t>
            </a:r>
            <a:r>
              <a:rPr lang="zh-CN" altLang="en-US" sz="703" kern="0" dirty="0">
                <a:latin typeface="微软雅黑" panose="020B0503020204020204" charset="-122"/>
                <a:sym typeface="FZLanTingHeiS-R-GB"/>
              </a:rPr>
              <a:t>语义生成</a:t>
            </a:r>
            <a:endParaRPr lang="en-US" altLang="zh-CN" sz="703" kern="0" dirty="0">
              <a:latin typeface="微软雅黑" panose="020B0503020204020204" charset="-122"/>
              <a:sym typeface="FZLanTingHeiS-R-GB"/>
            </a:endParaRPr>
          </a:p>
        </p:txBody>
      </p:sp>
      <p:sp>
        <p:nvSpPr>
          <p:cNvPr id="63" name="圆角矩形 62">
            <a:extLst>
              <a:ext uri="{FF2B5EF4-FFF2-40B4-BE49-F238E27FC236}">
                <a16:creationId xmlns:a16="http://schemas.microsoft.com/office/drawing/2014/main" id="{E57B0EA4-90AE-81EF-7D0D-032299786D47}"/>
              </a:ext>
            </a:extLst>
          </p:cNvPr>
          <p:cNvSpPr/>
          <p:nvPr/>
        </p:nvSpPr>
        <p:spPr>
          <a:xfrm>
            <a:off x="2313526" y="3717703"/>
            <a:ext cx="1012500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lang="en-US" altLang="zh-CN" sz="422" kern="0" dirty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70" name="数字经济持续保持高位增长…">
            <a:extLst>
              <a:ext uri="{FF2B5EF4-FFF2-40B4-BE49-F238E27FC236}">
                <a16:creationId xmlns:a16="http://schemas.microsoft.com/office/drawing/2014/main" id="{9ED0D7C4-72FE-68EC-9375-24BF1D254175}"/>
              </a:ext>
            </a:extLst>
          </p:cNvPr>
          <p:cNvSpPr txBox="1"/>
          <p:nvPr/>
        </p:nvSpPr>
        <p:spPr>
          <a:xfrm>
            <a:off x="2313526" y="3763996"/>
            <a:ext cx="1012500" cy="1605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2500">
                <a:solidFill>
                  <a:srgbClr val="1C2D4E"/>
                </a:solidFill>
                <a:latin typeface="Source Han Sans CN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899583">
              <a:defRPr/>
            </a:pPr>
            <a:r>
              <a:rPr lang="zh-CN" altLang="en-US" sz="879" kern="0" dirty="0">
                <a:latin typeface="微软雅黑" panose="020B0503020204020204" charset="-122"/>
                <a:sym typeface="FZLanTingHeiS-R-GB"/>
              </a:rPr>
              <a:t>意图理解</a:t>
            </a:r>
            <a:endParaRPr lang="en-US" altLang="zh-CN" sz="879" kern="0" dirty="0">
              <a:latin typeface="微软雅黑" panose="020B0503020204020204" charset="-122"/>
              <a:sym typeface="FZLanTingHeiS-R-GB"/>
            </a:endParaRPr>
          </a:p>
        </p:txBody>
      </p:sp>
      <p:sp>
        <p:nvSpPr>
          <p:cNvPr id="71" name="圆角矩形 70">
            <a:extLst>
              <a:ext uri="{FF2B5EF4-FFF2-40B4-BE49-F238E27FC236}">
                <a16:creationId xmlns:a16="http://schemas.microsoft.com/office/drawing/2014/main" id="{993015EB-ACC0-B4AB-01FA-9514D28F3B14}"/>
              </a:ext>
            </a:extLst>
          </p:cNvPr>
          <p:cNvSpPr/>
          <p:nvPr/>
        </p:nvSpPr>
        <p:spPr>
          <a:xfrm>
            <a:off x="2313526" y="4012166"/>
            <a:ext cx="1012500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lang="en-US" altLang="zh-CN" sz="422" kern="0" dirty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72" name="数字经济持续保持高位增长…">
            <a:extLst>
              <a:ext uri="{FF2B5EF4-FFF2-40B4-BE49-F238E27FC236}">
                <a16:creationId xmlns:a16="http://schemas.microsoft.com/office/drawing/2014/main" id="{7D7810E1-D4C8-9787-AAF9-C89E5437B784}"/>
              </a:ext>
            </a:extLst>
          </p:cNvPr>
          <p:cNvSpPr txBox="1"/>
          <p:nvPr/>
        </p:nvSpPr>
        <p:spPr>
          <a:xfrm>
            <a:off x="2313526" y="4058459"/>
            <a:ext cx="1012500" cy="1605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2500">
                <a:solidFill>
                  <a:srgbClr val="1C2D4E"/>
                </a:solidFill>
                <a:latin typeface="Source Han Sans CN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321503" hangingPunct="0">
              <a:defRPr/>
            </a:pPr>
            <a:r>
              <a:rPr lang="en-US" altLang="zh-CN" sz="879" kern="0" dirty="0">
                <a:sym typeface="FZLanTingHeiS-R-GB"/>
              </a:rPr>
              <a:t>RAG</a:t>
            </a:r>
          </a:p>
        </p:txBody>
      </p:sp>
      <p:sp>
        <p:nvSpPr>
          <p:cNvPr id="73" name="圆角矩形 72">
            <a:extLst>
              <a:ext uri="{FF2B5EF4-FFF2-40B4-BE49-F238E27FC236}">
                <a16:creationId xmlns:a16="http://schemas.microsoft.com/office/drawing/2014/main" id="{47E3B043-CBF6-316C-5EDF-A5361066DEBC}"/>
              </a:ext>
            </a:extLst>
          </p:cNvPr>
          <p:cNvSpPr/>
          <p:nvPr/>
        </p:nvSpPr>
        <p:spPr>
          <a:xfrm>
            <a:off x="3368087" y="3717527"/>
            <a:ext cx="1012500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lang="en-US" altLang="zh-CN" sz="422" kern="0" dirty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74" name="数字经济持续保持高位增长…">
            <a:extLst>
              <a:ext uri="{FF2B5EF4-FFF2-40B4-BE49-F238E27FC236}">
                <a16:creationId xmlns:a16="http://schemas.microsoft.com/office/drawing/2014/main" id="{FDA9B610-510C-05D1-EF76-5C85DB7CC8D7}"/>
              </a:ext>
            </a:extLst>
          </p:cNvPr>
          <p:cNvSpPr txBox="1"/>
          <p:nvPr/>
        </p:nvSpPr>
        <p:spPr>
          <a:xfrm>
            <a:off x="3368087" y="3763820"/>
            <a:ext cx="1012500" cy="1605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2500">
                <a:solidFill>
                  <a:srgbClr val="1C2D4E"/>
                </a:solidFill>
                <a:latin typeface="Source Han Sans CN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899583">
              <a:defRPr/>
            </a:pPr>
            <a:r>
              <a:rPr lang="zh-CN" altLang="en-US" sz="879" kern="0" dirty="0">
                <a:latin typeface="微软雅黑" panose="020B0503020204020204" charset="-122"/>
                <a:sym typeface="FZLanTingHeiS-R-GB"/>
              </a:rPr>
              <a:t>智能推荐</a:t>
            </a:r>
            <a:endParaRPr lang="en-US" altLang="zh-CN" sz="879" kern="0" dirty="0">
              <a:latin typeface="微软雅黑" panose="020B0503020204020204" charset="-122"/>
              <a:sym typeface="FZLanTingHeiS-R-GB"/>
            </a:endParaRPr>
          </a:p>
        </p:txBody>
      </p:sp>
      <p:sp>
        <p:nvSpPr>
          <p:cNvPr id="81" name="数字经济持续保持高位增长…">
            <a:extLst>
              <a:ext uri="{FF2B5EF4-FFF2-40B4-BE49-F238E27FC236}">
                <a16:creationId xmlns:a16="http://schemas.microsoft.com/office/drawing/2014/main" id="{BA6189A6-6C5F-6998-D8F0-5F7CE786AB69}"/>
              </a:ext>
            </a:extLst>
          </p:cNvPr>
          <p:cNvSpPr txBox="1"/>
          <p:nvPr/>
        </p:nvSpPr>
        <p:spPr>
          <a:xfrm>
            <a:off x="2714164" y="3526147"/>
            <a:ext cx="1177866" cy="1605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442786">
              <a:defRPr sz="3600" b="1">
                <a:gradFill flip="none" rotWithShape="1">
                  <a:gsLst>
                    <a:gs pos="0">
                      <a:srgbClr val="F8AE59"/>
                    </a:gs>
                    <a:gs pos="100000">
                      <a:srgbClr val="F69550"/>
                    </a:gs>
                  </a:gsLst>
                  <a:lin ang="3600000" scaled="0"/>
                </a:gradFill>
                <a:latin typeface="Source Han Sans CN" charset="-122"/>
                <a:ea typeface="Source Han Sans CN" charset="-122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899583">
              <a:defRPr/>
            </a:pPr>
            <a:r>
              <a:rPr lang="en-US" altLang="zh-CN" sz="879" kern="0" dirty="0" err="1">
                <a:solidFill>
                  <a:srgbClr val="1C2D4E"/>
                </a:solidFill>
                <a:sym typeface="FZLanTingHeiS-R-GB"/>
              </a:rPr>
              <a:t>sysAgent</a:t>
            </a:r>
            <a:endParaRPr lang="zh-CN" altLang="en-US" sz="879" kern="0" dirty="0">
              <a:solidFill>
                <a:srgbClr val="1C2D4E"/>
              </a:solidFill>
              <a:sym typeface="FZLanTingHeiS-R-GB"/>
            </a:endParaRPr>
          </a:p>
        </p:txBody>
      </p:sp>
      <p:sp>
        <p:nvSpPr>
          <p:cNvPr id="83" name="圆角矩形 82">
            <a:extLst>
              <a:ext uri="{FF2B5EF4-FFF2-40B4-BE49-F238E27FC236}">
                <a16:creationId xmlns:a16="http://schemas.microsoft.com/office/drawing/2014/main" id="{BD4C7858-C7C6-1CCA-5B9E-EA990909F7A1}"/>
              </a:ext>
            </a:extLst>
          </p:cNvPr>
          <p:cNvSpPr/>
          <p:nvPr/>
        </p:nvSpPr>
        <p:spPr>
          <a:xfrm>
            <a:off x="3368087" y="4012124"/>
            <a:ext cx="1012500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lang="en-US" altLang="zh-CN" sz="422" kern="0" dirty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84" name="数字经济持续保持高位增长…">
            <a:extLst>
              <a:ext uri="{FF2B5EF4-FFF2-40B4-BE49-F238E27FC236}">
                <a16:creationId xmlns:a16="http://schemas.microsoft.com/office/drawing/2014/main" id="{F2848122-B69C-9634-AE73-4439E8C3F693}"/>
              </a:ext>
            </a:extLst>
          </p:cNvPr>
          <p:cNvSpPr txBox="1"/>
          <p:nvPr/>
        </p:nvSpPr>
        <p:spPr>
          <a:xfrm>
            <a:off x="3368087" y="4058417"/>
            <a:ext cx="1012500" cy="1605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2500">
                <a:solidFill>
                  <a:srgbClr val="1C2D4E"/>
                </a:solidFill>
                <a:latin typeface="Source Han Sans CN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899583">
              <a:defRPr/>
            </a:pPr>
            <a:r>
              <a:rPr lang="zh-CN" altLang="en-US" sz="879" kern="0" dirty="0">
                <a:latin typeface="微软雅黑" panose="020B0503020204020204" charset="-122"/>
                <a:sym typeface="+mn-ea"/>
              </a:rPr>
              <a:t>Function call</a:t>
            </a:r>
          </a:p>
        </p:txBody>
      </p:sp>
      <p:sp>
        <p:nvSpPr>
          <p:cNvPr id="87" name="数字经济持续保持高位增长…">
            <a:extLst>
              <a:ext uri="{FF2B5EF4-FFF2-40B4-BE49-F238E27FC236}">
                <a16:creationId xmlns:a16="http://schemas.microsoft.com/office/drawing/2014/main" id="{C9611645-11CD-5E2E-3B69-00A8C62F0D54}"/>
              </a:ext>
            </a:extLst>
          </p:cNvPr>
          <p:cNvSpPr txBox="1"/>
          <p:nvPr/>
        </p:nvSpPr>
        <p:spPr>
          <a:xfrm>
            <a:off x="2313526" y="4514090"/>
            <a:ext cx="1012500" cy="1605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2500">
                <a:solidFill>
                  <a:srgbClr val="1C2D4E"/>
                </a:solidFill>
                <a:latin typeface="Source Han Sans CN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899583">
              <a:defRPr/>
            </a:pPr>
            <a:r>
              <a:rPr lang="zh-CN" altLang="en-US" sz="879" kern="0" dirty="0">
                <a:latin typeface="微软雅黑" panose="020B0503020204020204" charset="-122"/>
                <a:sym typeface="FZLanTingHeiS-R-GB"/>
              </a:rPr>
              <a:t>语义接口注册</a:t>
            </a:r>
            <a:endParaRPr lang="en-US" altLang="zh-CN" sz="879" kern="0" dirty="0">
              <a:latin typeface="微软雅黑" panose="020B0503020204020204" charset="-122"/>
              <a:sym typeface="FZLanTingHeiS-R-GB"/>
            </a:endParaRPr>
          </a:p>
        </p:txBody>
      </p:sp>
      <p:sp>
        <p:nvSpPr>
          <p:cNvPr id="89" name="数字经济持续保持高位增长…">
            <a:extLst>
              <a:ext uri="{FF2B5EF4-FFF2-40B4-BE49-F238E27FC236}">
                <a16:creationId xmlns:a16="http://schemas.microsoft.com/office/drawing/2014/main" id="{C34A37B7-2EE9-EEED-3266-D71D812C7862}"/>
              </a:ext>
            </a:extLst>
          </p:cNvPr>
          <p:cNvSpPr txBox="1"/>
          <p:nvPr/>
        </p:nvSpPr>
        <p:spPr>
          <a:xfrm>
            <a:off x="3367229" y="4514090"/>
            <a:ext cx="1012500" cy="1605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2500">
                <a:solidFill>
                  <a:srgbClr val="1C2D4E"/>
                </a:solidFill>
                <a:latin typeface="Source Han Sans CN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899583">
              <a:defRPr/>
            </a:pPr>
            <a:r>
              <a:rPr lang="zh-CN" altLang="en-US" sz="879" kern="0" dirty="0">
                <a:latin typeface="微软雅黑" panose="020B0503020204020204" charset="-122"/>
                <a:sym typeface="FZLanTingHeiS-R-GB"/>
              </a:rPr>
              <a:t>资源管理</a:t>
            </a:r>
            <a:endParaRPr lang="en-US" altLang="zh-CN" sz="879" kern="0" dirty="0">
              <a:latin typeface="微软雅黑" panose="020B0503020204020204" charset="-122"/>
              <a:sym typeface="FZLanTingHeiS-R-GB"/>
            </a:endParaRPr>
          </a:p>
        </p:txBody>
      </p:sp>
      <p:sp>
        <p:nvSpPr>
          <p:cNvPr id="90" name="圆角矩形 89">
            <a:extLst>
              <a:ext uri="{FF2B5EF4-FFF2-40B4-BE49-F238E27FC236}">
                <a16:creationId xmlns:a16="http://schemas.microsoft.com/office/drawing/2014/main" id="{DADA6F5B-6522-14B9-25B8-F03EDB594641}"/>
              </a:ext>
            </a:extLst>
          </p:cNvPr>
          <p:cNvSpPr/>
          <p:nvPr/>
        </p:nvSpPr>
        <p:spPr>
          <a:xfrm>
            <a:off x="4510917" y="3717527"/>
            <a:ext cx="885938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lang="en-US" altLang="zh-CN" sz="422" kern="0" dirty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91" name="数字经济持续保持高位增长…">
            <a:extLst>
              <a:ext uri="{FF2B5EF4-FFF2-40B4-BE49-F238E27FC236}">
                <a16:creationId xmlns:a16="http://schemas.microsoft.com/office/drawing/2014/main" id="{46E903A5-ACB8-3CBD-B924-48B481CB102A}"/>
              </a:ext>
            </a:extLst>
          </p:cNvPr>
          <p:cNvSpPr txBox="1"/>
          <p:nvPr/>
        </p:nvSpPr>
        <p:spPr>
          <a:xfrm>
            <a:off x="4574198" y="3763820"/>
            <a:ext cx="759375" cy="1605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2500">
                <a:solidFill>
                  <a:srgbClr val="1C2D4E"/>
                </a:solidFill>
                <a:latin typeface="Source Han Sans CN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899583">
              <a:defRPr/>
            </a:pPr>
            <a:r>
              <a:rPr lang="zh-CN" altLang="en-US" sz="879" kern="0" dirty="0">
                <a:latin typeface="微软雅黑" panose="020B0503020204020204" charset="-122"/>
                <a:sym typeface="+mn-ea"/>
              </a:rPr>
              <a:t>风控管理</a:t>
            </a:r>
          </a:p>
        </p:txBody>
      </p:sp>
      <p:sp>
        <p:nvSpPr>
          <p:cNvPr id="92" name="圆角矩形 91">
            <a:extLst>
              <a:ext uri="{FF2B5EF4-FFF2-40B4-BE49-F238E27FC236}">
                <a16:creationId xmlns:a16="http://schemas.microsoft.com/office/drawing/2014/main" id="{89D120FF-11EA-EDDC-4352-08DC610A7D64}"/>
              </a:ext>
            </a:extLst>
          </p:cNvPr>
          <p:cNvSpPr/>
          <p:nvPr/>
        </p:nvSpPr>
        <p:spPr>
          <a:xfrm>
            <a:off x="4510917" y="4101512"/>
            <a:ext cx="885938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lang="en-US" altLang="zh-CN" sz="422" kern="0" dirty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93" name="数字经济持续保持高位增长…">
            <a:extLst>
              <a:ext uri="{FF2B5EF4-FFF2-40B4-BE49-F238E27FC236}">
                <a16:creationId xmlns:a16="http://schemas.microsoft.com/office/drawing/2014/main" id="{DC971DCA-9792-8309-C418-78D1014CD633}"/>
              </a:ext>
            </a:extLst>
          </p:cNvPr>
          <p:cNvSpPr txBox="1"/>
          <p:nvPr/>
        </p:nvSpPr>
        <p:spPr>
          <a:xfrm>
            <a:off x="4574198" y="4147805"/>
            <a:ext cx="759375" cy="1605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2500">
                <a:solidFill>
                  <a:srgbClr val="1C2D4E"/>
                </a:solidFill>
                <a:latin typeface="Source Han Sans CN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899583">
              <a:defRPr/>
            </a:pPr>
            <a:r>
              <a:rPr lang="zh-CN" altLang="en-US" sz="879" kern="0" dirty="0">
                <a:latin typeface="微软雅黑" panose="020B0503020204020204" charset="-122"/>
                <a:sym typeface="+mn-ea"/>
              </a:rPr>
              <a:t>领域隔离</a:t>
            </a:r>
          </a:p>
        </p:txBody>
      </p:sp>
      <p:sp>
        <p:nvSpPr>
          <p:cNvPr id="94" name="圆角矩形 93">
            <a:extLst>
              <a:ext uri="{FF2B5EF4-FFF2-40B4-BE49-F238E27FC236}">
                <a16:creationId xmlns:a16="http://schemas.microsoft.com/office/drawing/2014/main" id="{CA77DD04-76C4-0102-C8D0-8890D0F1D7B6}"/>
              </a:ext>
            </a:extLst>
          </p:cNvPr>
          <p:cNvSpPr/>
          <p:nvPr/>
        </p:nvSpPr>
        <p:spPr>
          <a:xfrm>
            <a:off x="4510917" y="4475689"/>
            <a:ext cx="885938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lang="en-US" altLang="zh-CN" sz="422" kern="0" dirty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95" name="数字经济持续保持高位增长…">
            <a:extLst>
              <a:ext uri="{FF2B5EF4-FFF2-40B4-BE49-F238E27FC236}">
                <a16:creationId xmlns:a16="http://schemas.microsoft.com/office/drawing/2014/main" id="{3EA73FBE-22F3-7264-7A6F-C28196CC0AA8}"/>
              </a:ext>
            </a:extLst>
          </p:cNvPr>
          <p:cNvSpPr txBox="1"/>
          <p:nvPr/>
        </p:nvSpPr>
        <p:spPr>
          <a:xfrm>
            <a:off x="4574198" y="4521982"/>
            <a:ext cx="759375" cy="1605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2500">
                <a:solidFill>
                  <a:srgbClr val="1C2D4E"/>
                </a:solidFill>
                <a:latin typeface="Source Han Sans CN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899583">
              <a:defRPr/>
            </a:pPr>
            <a:r>
              <a:rPr lang="zh-CN" altLang="en-US" sz="879" kern="0" dirty="0">
                <a:latin typeface="微软雅黑" panose="020B0503020204020204" charset="-122"/>
                <a:sym typeface="+mn-ea"/>
              </a:rPr>
              <a:t>用户管理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24BDE67B-E071-8BF1-6045-EFA047CC471D}"/>
              </a:ext>
            </a:extLst>
          </p:cNvPr>
          <p:cNvSpPr txBox="1"/>
          <p:nvPr/>
        </p:nvSpPr>
        <p:spPr>
          <a:xfrm>
            <a:off x="2895661" y="5078463"/>
            <a:ext cx="1570943" cy="135293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2500">
                <a:solidFill>
                  <a:srgbClr val="1C2D4E"/>
                </a:solidFill>
                <a:latin typeface="Source Han Sans CN Regular"/>
                <a:ea typeface="Source Han Sans CN Regular"/>
                <a:cs typeface="Source Han Sans CN Regular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defTabSz="900209">
              <a:defRPr/>
            </a:pPr>
            <a:r>
              <a:rPr lang="zh-CN" altLang="en-US" sz="879" dirty="0">
                <a:sym typeface="FZLanTingHeiS-R-GB"/>
              </a:rPr>
              <a:t>报告生成、多重审核、任务编排</a:t>
            </a:r>
          </a:p>
        </p:txBody>
      </p:sp>
      <p:sp>
        <p:nvSpPr>
          <p:cNvPr id="99" name="数字经济持续保持高位增长…">
            <a:extLst>
              <a:ext uri="{FF2B5EF4-FFF2-40B4-BE49-F238E27FC236}">
                <a16:creationId xmlns:a16="http://schemas.microsoft.com/office/drawing/2014/main" id="{D0C0B26B-C8CD-F410-0637-7AE6F75F1CB6}"/>
              </a:ext>
            </a:extLst>
          </p:cNvPr>
          <p:cNvSpPr txBox="1"/>
          <p:nvPr/>
        </p:nvSpPr>
        <p:spPr>
          <a:xfrm>
            <a:off x="1160213" y="5065839"/>
            <a:ext cx="506250" cy="1605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2500">
                <a:solidFill>
                  <a:srgbClr val="1C2D4E"/>
                </a:solidFill>
                <a:latin typeface="Source Han Sans CN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321503" hangingPunct="0">
              <a:defRPr/>
            </a:pPr>
            <a:r>
              <a:rPr lang="en-US" altLang="zh-CN" sz="879" b="1" kern="0" dirty="0">
                <a:sym typeface="FZLanTingHeiS-R-GB"/>
              </a:rPr>
              <a:t>LLM</a:t>
            </a:r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715D8BA3-D16A-084C-1BD2-9D8BD07115B9}"/>
              </a:ext>
            </a:extLst>
          </p:cNvPr>
          <p:cNvSpPr txBox="1"/>
          <p:nvPr/>
        </p:nvSpPr>
        <p:spPr>
          <a:xfrm>
            <a:off x="2155614" y="5835698"/>
            <a:ext cx="1238530" cy="160540"/>
          </a:xfrm>
          <a:prstGeom prst="rect">
            <a:avLst/>
          </a:prstGeom>
          <a:ln w="3175">
            <a:miter lim="400000"/>
          </a:ln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2558542" hangingPunct="1">
              <a:defRPr sz="2500">
                <a:solidFill>
                  <a:srgbClr val="1C2D4E"/>
                </a:solidFill>
                <a:latin typeface="微软雅黑" panose="020B0503020204020204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899583">
              <a:defRPr/>
            </a:pPr>
            <a:r>
              <a:rPr lang="zh-CN" altLang="en-US" sz="879" kern="0" dirty="0">
                <a:sym typeface="+mn-ea"/>
              </a:rPr>
              <a:t>巡检工具原始日志</a:t>
            </a:r>
          </a:p>
        </p:txBody>
      </p:sp>
      <p:sp>
        <p:nvSpPr>
          <p:cNvPr id="155" name="数字经济持续保持高位增长…">
            <a:extLst>
              <a:ext uri="{FF2B5EF4-FFF2-40B4-BE49-F238E27FC236}">
                <a16:creationId xmlns:a16="http://schemas.microsoft.com/office/drawing/2014/main" id="{549E97BA-1D9B-C094-D094-FF59D2223E43}"/>
              </a:ext>
            </a:extLst>
          </p:cNvPr>
          <p:cNvSpPr txBox="1"/>
          <p:nvPr/>
        </p:nvSpPr>
        <p:spPr>
          <a:xfrm>
            <a:off x="1165195" y="5449815"/>
            <a:ext cx="506250" cy="1605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2500">
                <a:solidFill>
                  <a:srgbClr val="1C2D4E"/>
                </a:solidFill>
                <a:latin typeface="Source Han Sans CN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321503" hangingPunct="0">
              <a:defRPr/>
            </a:pPr>
            <a:r>
              <a:rPr lang="en-US" altLang="zh-CN" sz="879" b="1" kern="0" dirty="0">
                <a:sym typeface="FZLanTingHeiS-R-GB"/>
              </a:rPr>
              <a:t>RAG</a:t>
            </a:r>
          </a:p>
        </p:txBody>
      </p:sp>
      <p:sp>
        <p:nvSpPr>
          <p:cNvPr id="159" name="圆角矩形 158">
            <a:extLst>
              <a:ext uri="{FF2B5EF4-FFF2-40B4-BE49-F238E27FC236}">
                <a16:creationId xmlns:a16="http://schemas.microsoft.com/office/drawing/2014/main" id="{36D860BE-0415-4F5D-2EDB-7E95773B1A63}"/>
              </a:ext>
            </a:extLst>
          </p:cNvPr>
          <p:cNvSpPr/>
          <p:nvPr/>
        </p:nvSpPr>
        <p:spPr>
          <a:xfrm>
            <a:off x="917733" y="5365553"/>
            <a:ext cx="2252813" cy="329063"/>
          </a:xfrm>
          <a:prstGeom prst="roundRect">
            <a:avLst>
              <a:gd name="adj" fmla="val 4387"/>
            </a:avLst>
          </a:prstGeom>
          <a:noFill/>
          <a:ln w="12700">
            <a:solidFill>
              <a:srgbClr val="021C7A">
                <a:alpha val="30112"/>
              </a:srgbClr>
            </a:solidFill>
            <a:prstDash val="solid"/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lang="en-US" altLang="zh-CN" sz="422" kern="0" dirty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173" name="数字经济持续保持高位增长…">
            <a:extLst>
              <a:ext uri="{FF2B5EF4-FFF2-40B4-BE49-F238E27FC236}">
                <a16:creationId xmlns:a16="http://schemas.microsoft.com/office/drawing/2014/main" id="{9D4639DE-9D26-043E-19A6-AF94FBB00F3B}"/>
              </a:ext>
            </a:extLst>
          </p:cNvPr>
          <p:cNvSpPr txBox="1"/>
          <p:nvPr/>
        </p:nvSpPr>
        <p:spPr>
          <a:xfrm>
            <a:off x="1165195" y="5835697"/>
            <a:ext cx="506250" cy="1605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2500">
                <a:solidFill>
                  <a:srgbClr val="1C2D4E"/>
                </a:solidFill>
                <a:latin typeface="Source Han Sans CN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321503" hangingPunct="0">
              <a:defRPr/>
            </a:pPr>
            <a:r>
              <a:rPr lang="zh-CN" altLang="en-US" sz="879" b="1" kern="0" dirty="0">
                <a:sym typeface="FZLanTingHeiS-R-GB"/>
              </a:rPr>
              <a:t>外部工具</a:t>
            </a:r>
          </a:p>
        </p:txBody>
      </p:sp>
      <p:sp>
        <p:nvSpPr>
          <p:cNvPr id="174" name="圆角矩形 173">
            <a:extLst>
              <a:ext uri="{FF2B5EF4-FFF2-40B4-BE49-F238E27FC236}">
                <a16:creationId xmlns:a16="http://schemas.microsoft.com/office/drawing/2014/main" id="{A47E45A3-CB0D-E3FA-EE37-97EDF7AB2F49}"/>
              </a:ext>
            </a:extLst>
          </p:cNvPr>
          <p:cNvSpPr/>
          <p:nvPr/>
        </p:nvSpPr>
        <p:spPr>
          <a:xfrm>
            <a:off x="909897" y="5751436"/>
            <a:ext cx="4591407" cy="329063"/>
          </a:xfrm>
          <a:prstGeom prst="roundRect">
            <a:avLst>
              <a:gd name="adj" fmla="val 4387"/>
            </a:avLst>
          </a:prstGeom>
          <a:noFill/>
          <a:ln w="12700">
            <a:solidFill>
              <a:srgbClr val="021C7A">
                <a:alpha val="30112"/>
              </a:srgbClr>
            </a:solidFill>
            <a:prstDash val="solid"/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lang="en-US" altLang="zh-CN" sz="422" kern="0" dirty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191" name="圆角矩形 190">
            <a:extLst>
              <a:ext uri="{FF2B5EF4-FFF2-40B4-BE49-F238E27FC236}">
                <a16:creationId xmlns:a16="http://schemas.microsoft.com/office/drawing/2014/main" id="{E5CED01F-28AF-E36B-CFFD-4788C251D28C}"/>
              </a:ext>
            </a:extLst>
          </p:cNvPr>
          <p:cNvSpPr/>
          <p:nvPr/>
        </p:nvSpPr>
        <p:spPr>
          <a:xfrm>
            <a:off x="3256327" y="5368176"/>
            <a:ext cx="2252813" cy="329063"/>
          </a:xfrm>
          <a:prstGeom prst="roundRect">
            <a:avLst>
              <a:gd name="adj" fmla="val 4387"/>
            </a:avLst>
          </a:prstGeom>
          <a:noFill/>
          <a:ln w="12700">
            <a:solidFill>
              <a:srgbClr val="021C7A">
                <a:alpha val="30112"/>
              </a:srgbClr>
            </a:solidFill>
            <a:prstDash val="solid"/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lang="en-US" altLang="zh-CN" sz="422" kern="0" dirty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192" name="Rectangle 11">
            <a:extLst>
              <a:ext uri="{FF2B5EF4-FFF2-40B4-BE49-F238E27FC236}">
                <a16:creationId xmlns:a16="http://schemas.microsoft.com/office/drawing/2014/main" id="{0C531338-8A4B-5D6D-33C8-99A8CC243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9171" y="1750447"/>
            <a:ext cx="706338" cy="1623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spAutoFit/>
          </a:bodyPr>
          <a:lstStyle/>
          <a:p>
            <a:pPr algn="ctr" defTabSz="321503" hangingPunct="0">
              <a:defRPr/>
            </a:pPr>
            <a:r>
              <a:rPr lang="zh-CN" altLang="en-US" sz="1055" kern="0" dirty="0">
                <a:solidFill>
                  <a:srgbClr val="1C2D4E"/>
                </a:solidFill>
                <a:latin typeface="Source Han Sans CN Regular"/>
                <a:ea typeface="Source Han Sans CN Regular"/>
                <a:cs typeface="Source Han Sans CN Regular"/>
                <a:sym typeface="FZLanTingHeiS-R-GB"/>
              </a:rPr>
              <a:t>容易出错</a:t>
            </a:r>
            <a:endParaRPr lang="en-US" altLang="zh-CN" sz="1055" kern="0" dirty="0">
              <a:solidFill>
                <a:srgbClr val="1C2D4E"/>
              </a:solidFill>
              <a:latin typeface="Source Han Sans CN Regular"/>
              <a:ea typeface="Source Han Sans CN Regular"/>
              <a:cs typeface="Source Han Sans CN Regular"/>
              <a:sym typeface="FZLanTingHeiS-R-GB"/>
            </a:endParaRPr>
          </a:p>
        </p:txBody>
      </p:sp>
      <p:sp>
        <p:nvSpPr>
          <p:cNvPr id="239" name="文本框 7">
            <a:extLst>
              <a:ext uri="{FF2B5EF4-FFF2-40B4-BE49-F238E27FC236}">
                <a16:creationId xmlns:a16="http://schemas.microsoft.com/office/drawing/2014/main" id="{2CF4A99C-F292-8F40-F452-1D25ABE56B1C}"/>
              </a:ext>
            </a:extLst>
          </p:cNvPr>
          <p:cNvSpPr txBox="1"/>
          <p:nvPr/>
        </p:nvSpPr>
        <p:spPr>
          <a:xfrm>
            <a:off x="6703476" y="2455477"/>
            <a:ext cx="1706097" cy="2511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7225" tIns="17225" rIns="17225" bIns="17225" numCol="1" anchor="ctr">
            <a:spAutoFit/>
          </a:bodyPr>
          <a:lstStyle/>
          <a:p>
            <a:pPr algn="ctr" defTabSz="546748" hangingPunct="0">
              <a:defRPr sz="4000">
                <a:gradFill flip="none" rotWithShape="1">
                  <a:gsLst>
                    <a:gs pos="0">
                      <a:srgbClr val="B6EBFF"/>
                    </a:gs>
                    <a:gs pos="100000">
                      <a:srgbClr val="B8B9FF"/>
                    </a:gs>
                  </a:gsLst>
                  <a:lin ang="3600000" scaled="0"/>
                </a:gradFill>
                <a:latin typeface="Source Han Sans CN Bold Bold"/>
                <a:ea typeface="Source Han Sans CN Bold Bold"/>
                <a:cs typeface="Source Han Sans CN Bold Bold"/>
                <a:sym typeface="Source Han Sans CN Bold Bold"/>
              </a:defRPr>
            </a:pPr>
            <a:r>
              <a:rPr lang="zh-CN" altLang="en-US" sz="1406" b="1" kern="0" dirty="0">
                <a:gradFill flip="none" rotWithShape="1">
                  <a:gsLst>
                    <a:gs pos="0">
                      <a:srgbClr val="75DFFF"/>
                    </a:gs>
                    <a:gs pos="99000">
                      <a:srgbClr val="3F86FF"/>
                    </a:gs>
                  </a:gsLst>
                  <a:lin ang="3600000" scaled="0"/>
                </a:gradFill>
                <a:latin typeface="Source Han Sans CN Bold Bold"/>
                <a:sym typeface="Source Han Sans CN Bold Bold"/>
              </a:rPr>
              <a:t>巡检报告</a:t>
            </a:r>
            <a:r>
              <a:rPr lang="en-US" altLang="zh-CN" sz="1406" b="1" kern="0" dirty="0">
                <a:gradFill flip="none" rotWithShape="1">
                  <a:gsLst>
                    <a:gs pos="0">
                      <a:srgbClr val="75DFFF"/>
                    </a:gs>
                    <a:gs pos="99000">
                      <a:srgbClr val="3F86FF"/>
                    </a:gs>
                  </a:gsLst>
                  <a:lin ang="3600000" scaled="0"/>
                </a:gradFill>
                <a:latin typeface="Source Han Sans CN Bold Bold"/>
                <a:sym typeface="Source Han Sans CN Bold Bold"/>
              </a:rPr>
              <a:t>-</a:t>
            </a:r>
            <a:r>
              <a:rPr lang="zh-CN" altLang="en-US" sz="1406" b="1" kern="0" dirty="0">
                <a:gradFill flip="none" rotWithShape="1">
                  <a:gsLst>
                    <a:gs pos="0">
                      <a:srgbClr val="75DFFF"/>
                    </a:gs>
                    <a:gs pos="99000">
                      <a:srgbClr val="3F86FF"/>
                    </a:gs>
                  </a:gsLst>
                  <a:lin ang="3600000" scaled="0"/>
                </a:gradFill>
                <a:latin typeface="Source Han Sans CN Bold Bold"/>
                <a:sym typeface="Source Han Sans CN Bold Bold"/>
              </a:rPr>
              <a:t>智能助手</a:t>
            </a:r>
            <a:endParaRPr sz="1406" b="1" kern="0" dirty="0">
              <a:gradFill flip="none" rotWithShape="1">
                <a:gsLst>
                  <a:gs pos="0">
                    <a:srgbClr val="75DFFF"/>
                  </a:gs>
                  <a:gs pos="99000">
                    <a:srgbClr val="3F86FF"/>
                  </a:gs>
                </a:gsLst>
                <a:lin ang="3600000" scaled="0"/>
              </a:gradFill>
              <a:latin typeface="Source Han Sans CN Bold Bold"/>
              <a:sym typeface="Source Han Sans CN Bold Bold"/>
            </a:endParaRPr>
          </a:p>
        </p:txBody>
      </p:sp>
      <p:sp>
        <p:nvSpPr>
          <p:cNvPr id="246" name="文本框 245">
            <a:extLst>
              <a:ext uri="{FF2B5EF4-FFF2-40B4-BE49-F238E27FC236}">
                <a16:creationId xmlns:a16="http://schemas.microsoft.com/office/drawing/2014/main" id="{F64E9E3E-3CC2-E272-865F-2B733CE5D1B6}"/>
              </a:ext>
            </a:extLst>
          </p:cNvPr>
          <p:cNvSpPr txBox="1"/>
          <p:nvPr/>
        </p:nvSpPr>
        <p:spPr>
          <a:xfrm>
            <a:off x="9723587" y="1977042"/>
            <a:ext cx="1393108" cy="795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3500">
                <a:solidFill>
                  <a:srgbClr val="1C2D4E"/>
                </a:solidFill>
                <a:latin typeface="Source Han Sans CN Regular"/>
                <a:ea typeface="Source Han Sans CN Regular"/>
                <a:cs typeface="Source Han Sans CN Regular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defTabSz="900209">
              <a:lnSpc>
                <a:spcPct val="120000"/>
              </a:lnSpc>
              <a:defRPr/>
            </a:pPr>
            <a:r>
              <a:rPr lang="zh-CN" altLang="en-US" sz="1231" b="1" kern="0" dirty="0">
                <a:sym typeface="FZLanTingHeiS-R-GB"/>
              </a:rPr>
              <a:t>客户体验</a:t>
            </a:r>
            <a:endParaRPr lang="en-US" altLang="zh-CN" sz="1231" b="1" kern="0" dirty="0">
              <a:sym typeface="FZLanTingHeiS-R-GB"/>
            </a:endParaRPr>
          </a:p>
          <a:p>
            <a:pPr defTabSz="900209">
              <a:lnSpc>
                <a:spcPct val="120000"/>
              </a:lnSpc>
              <a:defRPr/>
            </a:pPr>
            <a:r>
              <a:rPr lang="zh-CN" altLang="en-US" sz="1055" dirty="0">
                <a:latin typeface="微软雅黑"/>
                <a:sym typeface="FZLanTingHeiS-R-GB"/>
              </a:rPr>
              <a:t>服务器情况整理分析，结合部件生命周期提供给出预警策略；</a:t>
            </a:r>
          </a:p>
        </p:txBody>
      </p:sp>
      <p:sp>
        <p:nvSpPr>
          <p:cNvPr id="3" name="矩形: 圆角 101">
            <a:extLst>
              <a:ext uri="{FF2B5EF4-FFF2-40B4-BE49-F238E27FC236}">
                <a16:creationId xmlns:a16="http://schemas.microsoft.com/office/drawing/2014/main" id="{602F22D2-8617-67F8-5D73-C5251BEAF341}"/>
              </a:ext>
            </a:extLst>
          </p:cNvPr>
          <p:cNvSpPr/>
          <p:nvPr/>
        </p:nvSpPr>
        <p:spPr>
          <a:xfrm>
            <a:off x="6030396" y="2856429"/>
            <a:ext cx="3052882" cy="1455469"/>
          </a:xfrm>
          <a:prstGeom prst="roundRect">
            <a:avLst>
              <a:gd name="adj" fmla="val 175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lang="zh-CN" altLang="en-US" sz="422" kern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6F7AB4-34A3-C86A-511A-54F686E76A5F}"/>
              </a:ext>
            </a:extLst>
          </p:cNvPr>
          <p:cNvSpPr txBox="1"/>
          <p:nvPr/>
        </p:nvSpPr>
        <p:spPr>
          <a:xfrm>
            <a:off x="6411519" y="3982034"/>
            <a:ext cx="1062008" cy="13529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3500">
                <a:solidFill>
                  <a:srgbClr val="1C2D4E"/>
                </a:solidFill>
                <a:latin typeface="Source Han Sans CN Regular"/>
                <a:ea typeface="Source Han Sans CN Regular"/>
                <a:cs typeface="Source Han Sans CN Regular"/>
              </a:defRPr>
            </a:lvl1pPr>
          </a:lstStyle>
          <a:p>
            <a:pPr algn="ctr" defTabSz="321503" hangingPunct="0">
              <a:defRPr/>
            </a:pPr>
            <a:r>
              <a:rPr lang="zh-CN" altLang="en-US" sz="879" kern="0" dirty="0">
                <a:sym typeface="FZLanTingHeiS-R-GB"/>
              </a:rPr>
              <a:t>人工处理时长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03989F6-69FE-0B2A-B742-962F313087BA}"/>
              </a:ext>
            </a:extLst>
          </p:cNvPr>
          <p:cNvSpPr txBox="1"/>
          <p:nvPr/>
        </p:nvSpPr>
        <p:spPr>
          <a:xfrm>
            <a:off x="8063165" y="3288673"/>
            <a:ext cx="707588" cy="13529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3500">
                <a:solidFill>
                  <a:srgbClr val="1C2D4E"/>
                </a:solidFill>
                <a:latin typeface="Source Han Sans CN Regular"/>
                <a:ea typeface="Source Han Sans CN Regular"/>
                <a:cs typeface="Source Han Sans CN Regular"/>
              </a:defRPr>
            </a:lvl1pPr>
          </a:lstStyle>
          <a:p>
            <a:pPr algn="ctr" defTabSz="321503" hangingPunct="0">
              <a:defRPr/>
            </a:pPr>
            <a:r>
              <a:rPr lang="zh-CN" altLang="en-US" sz="879" kern="0" dirty="0">
                <a:sym typeface="FZLanTingHeiS-R-GB"/>
              </a:rPr>
              <a:t>自闭环率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D5583B-1726-7D06-E08C-5D7F7019CC73}"/>
              </a:ext>
            </a:extLst>
          </p:cNvPr>
          <p:cNvSpPr txBox="1"/>
          <p:nvPr/>
        </p:nvSpPr>
        <p:spPr>
          <a:xfrm>
            <a:off x="8063165" y="3982034"/>
            <a:ext cx="707588" cy="13529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3500">
                <a:solidFill>
                  <a:srgbClr val="1C2D4E"/>
                </a:solidFill>
                <a:latin typeface="Source Han Sans CN Regular"/>
                <a:ea typeface="Source Han Sans CN Regular"/>
                <a:cs typeface="Source Han Sans CN Regular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321503" hangingPunct="0">
              <a:defRPr/>
            </a:pPr>
            <a:r>
              <a:rPr lang="zh-CN" altLang="en-US" sz="879" kern="0" dirty="0">
                <a:sym typeface="FZLanTingHeiS-R-GB"/>
              </a:rPr>
              <a:t>效率提升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2E34DF3-14DA-452F-5A35-66E9F6914DA9}"/>
              </a:ext>
            </a:extLst>
          </p:cNvPr>
          <p:cNvSpPr txBox="1"/>
          <p:nvPr/>
        </p:nvSpPr>
        <p:spPr>
          <a:xfrm>
            <a:off x="6411519" y="3288673"/>
            <a:ext cx="1062008" cy="13529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3500">
                <a:solidFill>
                  <a:srgbClr val="1C2D4E"/>
                </a:solidFill>
                <a:latin typeface="Source Han Sans CN Regular"/>
                <a:ea typeface="Source Han Sans CN Regular"/>
                <a:cs typeface="Source Han Sans CN Regular"/>
              </a:defRPr>
            </a:lvl1pPr>
          </a:lstStyle>
          <a:p>
            <a:pPr algn="ctr" defTabSz="321503" hangingPunct="0">
              <a:defRPr/>
            </a:pPr>
            <a:r>
              <a:rPr lang="zh-CN" altLang="en-US" sz="879" kern="0" dirty="0">
                <a:sym typeface="FZLanTingHeiS-R-GB"/>
              </a:rPr>
              <a:t>人工智能输出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1B2A165-7476-EF62-B2D4-CBB12BEB59D7}"/>
              </a:ext>
            </a:extLst>
          </p:cNvPr>
          <p:cNvGrpSpPr/>
          <p:nvPr/>
        </p:nvGrpSpPr>
        <p:grpSpPr>
          <a:xfrm>
            <a:off x="6423926" y="3708870"/>
            <a:ext cx="1035497" cy="216342"/>
            <a:chOff x="18778081" y="10549670"/>
            <a:chExt cx="2945413" cy="615372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5F79AB4-0B73-ABBD-1120-A6496101074E}"/>
                </a:ext>
              </a:extLst>
            </p:cNvPr>
            <p:cNvSpPr txBox="1"/>
            <p:nvPr/>
          </p:nvSpPr>
          <p:spPr>
            <a:xfrm>
              <a:off x="18778081" y="10549670"/>
              <a:ext cx="1021363" cy="615369"/>
            </a:xfrm>
            <a:prstGeom prst="rect">
              <a:avLst/>
            </a:prstGeom>
            <a:ln w="3175">
              <a:miter lim="400000"/>
            </a:ln>
          </p:spPr>
          <p:txBody>
            <a:bodyPr wrap="none" lIns="0" tIns="0" rIns="0" bIns="0" anchor="ctr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>
                <a:defRPr sz="4000" b="1">
                  <a:gradFill flip="none" rotWithShape="1">
                    <a:gsLst>
                      <a:gs pos="0">
                        <a:srgbClr val="F8AE59"/>
                      </a:gs>
                      <a:gs pos="100000">
                        <a:srgbClr val="F69550"/>
                      </a:gs>
                    </a:gsLst>
                    <a:lin ang="3600000" scaled="0"/>
                  </a:gradFill>
                  <a:ea typeface="Source Han Sans CN" charset="-122"/>
                </a:defRPr>
              </a:lvl1pPr>
              <a:lvl2pPr lvl="1" indent="0" defTabSz="325120">
                <a:defRPr sz="5000" b="1">
                  <a:solidFill>
                    <a:srgbClr val="1C2D4E"/>
                  </a:solidFill>
                  <a:latin typeface="Source Han Sans CN" charset="-122"/>
                  <a:ea typeface="Source Han Sans CN" charset="-122"/>
                  <a:cs typeface="Source Han Sans CN" charset="-122"/>
                </a:defRPr>
              </a:lvl2pPr>
            </a:lstStyle>
            <a:p>
              <a:pPr algn="ctr" defTabSz="1219300" hangingPunct="0">
                <a:defRPr/>
              </a:pPr>
              <a:r>
                <a:rPr lang="zh-CN" altLang="en-US" sz="1406" kern="0" dirty="0">
                  <a:latin typeface="FZLanTingHeiS-R-GB"/>
                  <a:sym typeface="FZLanTingHeiS-R-GB"/>
                </a:rPr>
                <a:t>天级</a:t>
              </a:r>
            </a:p>
          </p:txBody>
        </p:sp>
        <p:sp>
          <p:nvSpPr>
            <p:cNvPr id="19" name="等腰三角形 31">
              <a:extLst>
                <a:ext uri="{FF2B5EF4-FFF2-40B4-BE49-F238E27FC236}">
                  <a16:creationId xmlns:a16="http://schemas.microsoft.com/office/drawing/2014/main" id="{9D2E4E8D-FC21-7F60-8C67-C9DB369FB7B0}"/>
                </a:ext>
              </a:extLst>
            </p:cNvPr>
            <p:cNvSpPr/>
            <p:nvPr/>
          </p:nvSpPr>
          <p:spPr>
            <a:xfrm rot="5400000">
              <a:off x="20070065" y="10682222"/>
              <a:ext cx="407162" cy="350266"/>
            </a:xfrm>
            <a:prstGeom prst="triangle">
              <a:avLst/>
            </a:prstGeom>
            <a:solidFill>
              <a:srgbClr val="021C7A">
                <a:alpha val="19833"/>
              </a:srgbClr>
            </a:solidFill>
            <a:ln w="3175">
              <a:miter lim="400000"/>
            </a:ln>
          </p:spPr>
          <p:txBody>
            <a:bodyPr lIns="39309" tIns="39309" rIns="39309" bIns="39309" anchor="ctr"/>
            <a:lstStyle/>
            <a:p>
              <a:pPr algn="ctr" defTabSz="666318" hangingPunct="0">
                <a:defRPr/>
              </a:pPr>
              <a:endParaRPr lang="zh-CN" altLang="en-US" sz="422" kern="0">
                <a:solidFill>
                  <a:srgbClr val="666666"/>
                </a:solidFill>
                <a:latin typeface="FZLanTingHeiS-R-GB"/>
                <a:sym typeface="FZLanTingHeiS-R-GB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B5E3126-CE03-7C67-5920-E0ED6E4C3966}"/>
                </a:ext>
              </a:extLst>
            </p:cNvPr>
            <p:cNvSpPr txBox="1"/>
            <p:nvPr/>
          </p:nvSpPr>
          <p:spPr>
            <a:xfrm>
              <a:off x="20702131" y="10549673"/>
              <a:ext cx="1021363" cy="615369"/>
            </a:xfrm>
            <a:prstGeom prst="rect">
              <a:avLst/>
            </a:prstGeom>
            <a:ln w="3175">
              <a:miter lim="400000"/>
            </a:ln>
          </p:spPr>
          <p:txBody>
            <a:bodyPr wrap="none" lIns="0" tIns="0" rIns="0" bIns="0" anchor="ctr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>
                <a:defRPr sz="4000" b="1">
                  <a:gradFill flip="none" rotWithShape="1">
                    <a:gsLst>
                      <a:gs pos="0">
                        <a:srgbClr val="F8AE59"/>
                      </a:gs>
                      <a:gs pos="100000">
                        <a:srgbClr val="F69550"/>
                      </a:gs>
                    </a:gsLst>
                    <a:lin ang="3600000" scaled="0"/>
                  </a:gradFill>
                  <a:ea typeface="Source Han Sans CN" charset="-122"/>
                </a:defRPr>
              </a:lvl1pPr>
              <a:lvl2pPr lvl="1" indent="0" defTabSz="325120">
                <a:defRPr sz="5000" b="1">
                  <a:solidFill>
                    <a:srgbClr val="1C2D4E"/>
                  </a:solidFill>
                  <a:latin typeface="Source Han Sans CN" charset="-122"/>
                  <a:ea typeface="Source Han Sans CN" charset="-122"/>
                  <a:cs typeface="Source Han Sans CN" charset="-122"/>
                </a:defRPr>
              </a:lvl2pPr>
            </a:lstStyle>
            <a:p>
              <a:pPr algn="ctr" defTabSz="1219300" hangingPunct="0">
                <a:defRPr/>
              </a:pPr>
              <a:r>
                <a:rPr lang="zh-CN" altLang="en-US" sz="1406" kern="0" dirty="0">
                  <a:latin typeface="FZLanTingHeiS-R-GB"/>
                  <a:sym typeface="FZLanTingHeiS-R-GB"/>
                </a:rPr>
                <a:t>小时</a:t>
              </a:r>
            </a:p>
          </p:txBody>
        </p:sp>
      </p:grpSp>
      <p:sp>
        <p:nvSpPr>
          <p:cNvPr id="22" name="数字经济持续保持高位增长…">
            <a:extLst>
              <a:ext uri="{FF2B5EF4-FFF2-40B4-BE49-F238E27FC236}">
                <a16:creationId xmlns:a16="http://schemas.microsoft.com/office/drawing/2014/main" id="{DB056586-BA83-8CA4-1653-F450E4827EDB}"/>
              </a:ext>
            </a:extLst>
          </p:cNvPr>
          <p:cNvSpPr txBox="1"/>
          <p:nvPr/>
        </p:nvSpPr>
        <p:spPr>
          <a:xfrm>
            <a:off x="8037272" y="3696246"/>
            <a:ext cx="759375" cy="2415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442786">
              <a:defRPr sz="4500" b="1">
                <a:gradFill flip="none" rotWithShape="1">
                  <a:gsLst>
                    <a:gs pos="0">
                      <a:srgbClr val="F8AE59"/>
                    </a:gs>
                    <a:gs pos="100000">
                      <a:srgbClr val="F69550"/>
                    </a:gs>
                  </a:gsLst>
                  <a:lin ang="3600000" scaled="0"/>
                </a:gradFill>
                <a:latin typeface="Source Han Sans CN" charset="-122"/>
                <a:ea typeface="Source Han Sans CN" charset="-122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155684" hangingPunct="0">
              <a:defRPr/>
            </a:pPr>
            <a:r>
              <a:rPr lang="en-US" altLang="zh-CN" sz="1406" kern="0" dirty="0">
                <a:sym typeface="FZLanTingHeiS-R-GB"/>
              </a:rPr>
              <a:t>800%</a:t>
            </a:r>
          </a:p>
        </p:txBody>
      </p:sp>
      <p:sp>
        <p:nvSpPr>
          <p:cNvPr id="24" name="数字经济持续保持高位增长…">
            <a:extLst>
              <a:ext uri="{FF2B5EF4-FFF2-40B4-BE49-F238E27FC236}">
                <a16:creationId xmlns:a16="http://schemas.microsoft.com/office/drawing/2014/main" id="{0C8F2C90-9935-4316-64AD-88FECE5F5B3F}"/>
              </a:ext>
            </a:extLst>
          </p:cNvPr>
          <p:cNvSpPr txBox="1"/>
          <p:nvPr/>
        </p:nvSpPr>
        <p:spPr>
          <a:xfrm>
            <a:off x="8037272" y="3004803"/>
            <a:ext cx="759375" cy="2415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442786">
              <a:defRPr sz="4500" b="1">
                <a:gradFill flip="none" rotWithShape="1">
                  <a:gsLst>
                    <a:gs pos="0">
                      <a:srgbClr val="F8AE59"/>
                    </a:gs>
                    <a:gs pos="100000">
                      <a:srgbClr val="F69550"/>
                    </a:gs>
                  </a:gsLst>
                  <a:lin ang="3600000" scaled="0"/>
                </a:gradFill>
                <a:latin typeface="Source Han Sans CN" charset="-122"/>
                <a:ea typeface="Source Han Sans CN" charset="-122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155684" hangingPunct="0">
              <a:defRPr/>
            </a:pPr>
            <a:r>
              <a:rPr lang="en-US" altLang="zh-CN" sz="1406" kern="0" dirty="0">
                <a:sym typeface="FZLanTingHeiS-R-GB"/>
              </a:rPr>
              <a:t>90%</a:t>
            </a:r>
          </a:p>
        </p:txBody>
      </p:sp>
      <p:sp>
        <p:nvSpPr>
          <p:cNvPr id="29" name="数字经济持续保持高位增长…">
            <a:extLst>
              <a:ext uri="{FF2B5EF4-FFF2-40B4-BE49-F238E27FC236}">
                <a16:creationId xmlns:a16="http://schemas.microsoft.com/office/drawing/2014/main" id="{4D590B51-5470-9318-8B6A-3FCAF298FF9A}"/>
              </a:ext>
            </a:extLst>
          </p:cNvPr>
          <p:cNvSpPr txBox="1"/>
          <p:nvPr/>
        </p:nvSpPr>
        <p:spPr>
          <a:xfrm>
            <a:off x="6380702" y="3004803"/>
            <a:ext cx="1082731" cy="2415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442786">
              <a:defRPr sz="4500" b="1">
                <a:gradFill flip="none" rotWithShape="1">
                  <a:gsLst>
                    <a:gs pos="0">
                      <a:srgbClr val="F8AE59"/>
                    </a:gs>
                    <a:gs pos="100000">
                      <a:srgbClr val="F69550"/>
                    </a:gs>
                  </a:gsLst>
                  <a:lin ang="3600000" scaled="0"/>
                </a:gradFill>
                <a:latin typeface="Source Han Sans CN" charset="-122"/>
                <a:ea typeface="Source Han Sans CN" charset="-122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155684" hangingPunct="0">
              <a:defRPr/>
            </a:pPr>
            <a:r>
              <a:rPr lang="en-US" altLang="zh-CN" sz="1406" kern="0" dirty="0">
                <a:sym typeface="FZLanTingHeiS-R-GB"/>
              </a:rPr>
              <a:t>50</a:t>
            </a:r>
            <a:r>
              <a:rPr lang="zh-CN" altLang="en-US" sz="1406" kern="0" dirty="0">
                <a:sym typeface="FZLanTingHeiS-R-GB"/>
              </a:rPr>
              <a:t>份</a:t>
            </a:r>
            <a:r>
              <a:rPr lang="en-US" altLang="zh-CN" sz="1406" kern="0" dirty="0">
                <a:sym typeface="FZLanTingHeiS-R-GB"/>
              </a:rPr>
              <a:t>/</a:t>
            </a:r>
            <a:r>
              <a:rPr lang="zh-CN" altLang="en-US" sz="1406" kern="0" dirty="0">
                <a:sym typeface="FZLanTingHeiS-R-GB"/>
              </a:rPr>
              <a:t>季度</a:t>
            </a:r>
            <a:endParaRPr lang="en-US" altLang="zh-CN" sz="1406" kern="0" dirty="0">
              <a:sym typeface="FZLanTingHeiS-R-GB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A37C2AD3-75ED-90BE-5A9A-6B796579B8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0461" y="4681675"/>
            <a:ext cx="5336863" cy="1467196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B01463CA-A10A-4D5F-2C03-378CD91E0192}"/>
              </a:ext>
            </a:extLst>
          </p:cNvPr>
          <p:cNvSpPr txBox="1"/>
          <p:nvPr/>
        </p:nvSpPr>
        <p:spPr>
          <a:xfrm>
            <a:off x="9716178" y="3164569"/>
            <a:ext cx="1407927" cy="795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3500">
                <a:solidFill>
                  <a:srgbClr val="1C2D4E"/>
                </a:solidFill>
                <a:latin typeface="Source Han Sans CN Regular"/>
                <a:ea typeface="Source Han Sans CN Regular"/>
                <a:cs typeface="Source Han Sans CN Regular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defTabSz="900209">
              <a:lnSpc>
                <a:spcPct val="120000"/>
              </a:lnSpc>
              <a:defRPr/>
            </a:pPr>
            <a:r>
              <a:rPr lang="zh-CN" altLang="en-US" sz="1231" b="1" kern="0" dirty="0">
                <a:sym typeface="FZLanTingHeiS-R-GB"/>
              </a:rPr>
              <a:t>辅助决策</a:t>
            </a:r>
            <a:endParaRPr lang="en-US" altLang="zh-CN" sz="1055" b="1" dirty="0">
              <a:solidFill>
                <a:srgbClr val="000000"/>
              </a:solidFill>
              <a:latin typeface="微软雅黑"/>
              <a:sym typeface="FZLanTingHeiS-R-GB"/>
            </a:endParaRPr>
          </a:p>
          <a:p>
            <a:pPr defTabSz="900209">
              <a:lnSpc>
                <a:spcPct val="120000"/>
              </a:lnSpc>
              <a:defRPr/>
            </a:pPr>
            <a:r>
              <a:rPr lang="zh-CN" altLang="en-US" sz="1055" dirty="0">
                <a:latin typeface="微软雅黑"/>
                <a:sym typeface="FZLanTingHeiS-R-GB"/>
              </a:rPr>
              <a:t>结合服务器生命周期，提供维保决策及后续产品更新的决策；</a:t>
            </a:r>
          </a:p>
        </p:txBody>
      </p:sp>
      <p:sp>
        <p:nvSpPr>
          <p:cNvPr id="134" name="圆角矩形 170">
            <a:extLst>
              <a:ext uri="{FF2B5EF4-FFF2-40B4-BE49-F238E27FC236}">
                <a16:creationId xmlns:a16="http://schemas.microsoft.com/office/drawing/2014/main" id="{8DD5B373-2467-4677-841C-7DEE30A2CBA1}"/>
              </a:ext>
            </a:extLst>
          </p:cNvPr>
          <p:cNvSpPr/>
          <p:nvPr/>
        </p:nvSpPr>
        <p:spPr>
          <a:xfrm>
            <a:off x="3609473" y="6236273"/>
            <a:ext cx="1771875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lang="en-US" altLang="zh-CN" sz="422" kern="0" dirty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135" name="圆角矩形 171">
            <a:extLst>
              <a:ext uri="{FF2B5EF4-FFF2-40B4-BE49-F238E27FC236}">
                <a16:creationId xmlns:a16="http://schemas.microsoft.com/office/drawing/2014/main" id="{C866B24D-019E-4102-A304-3B579FD212B5}"/>
              </a:ext>
            </a:extLst>
          </p:cNvPr>
          <p:cNvSpPr/>
          <p:nvPr/>
        </p:nvSpPr>
        <p:spPr>
          <a:xfrm>
            <a:off x="1813775" y="6236273"/>
            <a:ext cx="1746563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lang="en-US" altLang="zh-CN" sz="422" kern="0" dirty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3668F11B-EE2B-48FE-992C-12CBBD1E5386}"/>
              </a:ext>
            </a:extLst>
          </p:cNvPr>
          <p:cNvSpPr txBox="1"/>
          <p:nvPr/>
        </p:nvSpPr>
        <p:spPr>
          <a:xfrm>
            <a:off x="3888802" y="6282566"/>
            <a:ext cx="1238530" cy="160540"/>
          </a:xfrm>
          <a:prstGeom prst="rect">
            <a:avLst/>
          </a:prstGeom>
          <a:ln w="3175">
            <a:miter lim="400000"/>
          </a:ln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2558542" hangingPunct="1">
              <a:defRPr sz="2500">
                <a:solidFill>
                  <a:srgbClr val="1C2D4E"/>
                </a:solidFill>
                <a:latin typeface="微软雅黑" panose="020B0503020204020204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899583">
              <a:defRPr/>
            </a:pPr>
            <a:r>
              <a:rPr lang="zh-CN" altLang="en-US" sz="879" kern="0" dirty="0">
                <a:sym typeface="+mn-ea"/>
              </a:rPr>
              <a:t>昇腾</a:t>
            </a: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7413D09D-A4A3-4C03-A8B7-42BE042FA786}"/>
              </a:ext>
            </a:extLst>
          </p:cNvPr>
          <p:cNvSpPr txBox="1"/>
          <p:nvPr/>
        </p:nvSpPr>
        <p:spPr>
          <a:xfrm>
            <a:off x="2067792" y="6282566"/>
            <a:ext cx="1238530" cy="160540"/>
          </a:xfrm>
          <a:prstGeom prst="rect">
            <a:avLst/>
          </a:prstGeom>
          <a:ln w="3175">
            <a:miter lim="400000"/>
          </a:ln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2558542" hangingPunct="1">
              <a:defRPr sz="2500">
                <a:solidFill>
                  <a:srgbClr val="1C2D4E"/>
                </a:solidFill>
                <a:latin typeface="微软雅黑" panose="020B0503020204020204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899583">
              <a:defRPr/>
            </a:pPr>
            <a:r>
              <a:rPr lang="zh-CN" altLang="en-US" sz="879" kern="0" dirty="0">
                <a:sym typeface="+mn-ea"/>
              </a:rPr>
              <a:t>鲲鹏</a:t>
            </a:r>
          </a:p>
        </p:txBody>
      </p:sp>
      <p:sp>
        <p:nvSpPr>
          <p:cNvPr id="138" name="数字经济持续保持高位增长…">
            <a:extLst>
              <a:ext uri="{FF2B5EF4-FFF2-40B4-BE49-F238E27FC236}">
                <a16:creationId xmlns:a16="http://schemas.microsoft.com/office/drawing/2014/main" id="{B5B7BA4B-9D69-4365-8A1E-6F8C6D7CD9E5}"/>
              </a:ext>
            </a:extLst>
          </p:cNvPr>
          <p:cNvSpPr txBox="1"/>
          <p:nvPr/>
        </p:nvSpPr>
        <p:spPr>
          <a:xfrm>
            <a:off x="1077373" y="6282565"/>
            <a:ext cx="506250" cy="1605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2500">
                <a:solidFill>
                  <a:srgbClr val="1C2D4E"/>
                </a:solidFill>
                <a:latin typeface="Source Han Sans CN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 defTabSz="321503" hangingPunct="0">
              <a:defRPr/>
            </a:pPr>
            <a:r>
              <a:rPr lang="zh-CN" altLang="en-US" sz="879" b="1" kern="0" dirty="0">
                <a:sym typeface="FZLanTingHeiS-R-GB"/>
              </a:rPr>
              <a:t>硬件</a:t>
            </a:r>
          </a:p>
        </p:txBody>
      </p:sp>
      <p:sp>
        <p:nvSpPr>
          <p:cNvPr id="140" name="圆角矩形 173">
            <a:extLst>
              <a:ext uri="{FF2B5EF4-FFF2-40B4-BE49-F238E27FC236}">
                <a16:creationId xmlns:a16="http://schemas.microsoft.com/office/drawing/2014/main" id="{C5359DDF-8CD4-4CE3-ADF6-0F528BB1A76E}"/>
              </a:ext>
            </a:extLst>
          </p:cNvPr>
          <p:cNvSpPr/>
          <p:nvPr/>
        </p:nvSpPr>
        <p:spPr>
          <a:xfrm>
            <a:off x="822075" y="6198304"/>
            <a:ext cx="4789787" cy="329063"/>
          </a:xfrm>
          <a:prstGeom prst="roundRect">
            <a:avLst>
              <a:gd name="adj" fmla="val 4387"/>
            </a:avLst>
          </a:prstGeom>
          <a:noFill/>
          <a:ln w="12700">
            <a:solidFill>
              <a:srgbClr val="021C7A">
                <a:alpha val="30112"/>
              </a:srgbClr>
            </a:solidFill>
            <a:prstDash val="solid"/>
            <a:miter lim="400000"/>
          </a:ln>
        </p:spPr>
        <p:txBody>
          <a:bodyPr lIns="39309" tIns="39309" rIns="39309" bIns="39309" anchor="ctr"/>
          <a:lstStyle/>
          <a:p>
            <a:pPr algn="ctr" defTabSz="666318" hangingPunct="0">
              <a:defRPr/>
            </a:pPr>
            <a:endParaRPr lang="en-US" altLang="zh-CN" sz="422" kern="0" dirty="0">
              <a:solidFill>
                <a:srgbClr val="666666"/>
              </a:solidFill>
              <a:latin typeface="FZLanTingHeiS-R-GB"/>
              <a:sym typeface="FZLanTingHeiS-R-GB"/>
            </a:endParaRPr>
          </a:p>
        </p:txBody>
      </p:sp>
    </p:spTree>
    <p:extLst>
      <p:ext uri="{BB962C8B-B14F-4D97-AF65-F5344CB8AC3E}">
        <p14:creationId xmlns:p14="http://schemas.microsoft.com/office/powerpoint/2010/main" val="1497140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677" name="图片 4" descr="2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398010" y="1366520"/>
            <a:ext cx="7802880" cy="4183380"/>
          </a:xfrm>
          <a:prstGeom prst="rect">
            <a:avLst/>
          </a:prstGeom>
        </p:spPr>
      </p:pic>
      <p:sp>
        <p:nvSpPr>
          <p:cNvPr id="1049709" name="矩形 12"/>
          <p:cNvSpPr/>
          <p:nvPr>
            <p:custDataLst>
              <p:tags r:id="rId2"/>
            </p:custDataLst>
          </p:nvPr>
        </p:nvSpPr>
        <p:spPr>
          <a:xfrm>
            <a:off x="12065" y="-48895"/>
            <a:ext cx="12085955" cy="6188710"/>
          </a:xfrm>
          <a:prstGeom prst="rect">
            <a:avLst/>
          </a:prstGeom>
          <a:gradFill>
            <a:gsLst>
              <a:gs pos="0">
                <a:schemeClr val="bg1"/>
              </a:gs>
              <a:gs pos="44000">
                <a:schemeClr val="bg1"/>
              </a:gs>
              <a:gs pos="74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0" name="组合 9"/>
          <p:cNvGrpSpPr/>
          <p:nvPr/>
        </p:nvGrpSpPr>
        <p:grpSpPr>
          <a:xfrm>
            <a:off x="908650" y="1841500"/>
            <a:ext cx="8618220" cy="3328035"/>
            <a:chOff x="1654" y="905"/>
            <a:chExt cx="13572" cy="5241"/>
          </a:xfrm>
        </p:grpSpPr>
        <p:sp>
          <p:nvSpPr>
            <p:cNvPr id="1049710" name="TextBox 33"/>
            <p:cNvSpPr txBox="1"/>
            <p:nvPr userDrawn="1">
              <p:custDataLst>
                <p:tags r:id="rId3"/>
              </p:custDataLst>
            </p:nvPr>
          </p:nvSpPr>
          <p:spPr>
            <a:xfrm>
              <a:off x="1654" y="3706"/>
              <a:ext cx="6477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6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中华鲲鹏</a:t>
              </a:r>
              <a:r>
                <a:rPr lang="en-US" altLang="zh-CN" sz="16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 </a:t>
              </a:r>
              <a:r>
                <a:rPr lang="zh-CN" altLang="en-US" sz="16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振兴寰宇</a:t>
              </a:r>
            </a:p>
          </p:txBody>
        </p:sp>
        <p:pic>
          <p:nvPicPr>
            <p:cNvPr id="2097678" name="图片 11" descr="D:/桌面/qrcode_for_gh_f4595385c271_258.jpgqrcode_for_gh_f4595385c271_258"/>
            <p:cNvPicPr/>
            <p:nvPr>
              <p:custDataLst>
                <p:tags r:id="rId4"/>
              </p:custDataLst>
            </p:nvPr>
          </p:nvPicPr>
          <p:blipFill>
            <a:blip r:embed="rId9"/>
            <a:srcRect/>
            <a:stretch>
              <a:fillRect/>
            </a:stretch>
          </p:blipFill>
          <p:spPr>
            <a:xfrm>
              <a:off x="1654" y="4514"/>
              <a:ext cx="1632" cy="163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49711" name="文本框 13"/>
            <p:cNvSpPr txBox="1"/>
            <p:nvPr>
              <p:custDataLst>
                <p:tags r:id="rId5"/>
              </p:custDataLst>
            </p:nvPr>
          </p:nvSpPr>
          <p:spPr>
            <a:xfrm>
              <a:off x="3526" y="4422"/>
              <a:ext cx="10486" cy="165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kumimoji="1" lang="en-US" altLang="zh-CN" sz="1600" dirty="0" err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官方网站：www.schkzy.com</a:t>
              </a:r>
            </a:p>
            <a:p>
              <a:pPr algn="l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地址：</a:t>
              </a:r>
              <a:r>
                <a:rPr sz="16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四川省成都市高新区天府大道北段28号茂业中心C座24</a:t>
              </a:r>
              <a:r>
                <a:rPr lang="en-US" sz="16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F</a:t>
              </a:r>
              <a:endParaRPr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  <a:p>
              <a:pPr algn="l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电话：</a:t>
              </a:r>
              <a:r>
                <a:rPr lang="en-US" altLang="zh-CN" sz="16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400-855-0189</a:t>
              </a:r>
              <a:endParaRPr kumimoji="1" lang="en-US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049712" name="Title 3"/>
            <p:cNvSpPr>
              <a:spLocks noGrp="1"/>
            </p:cNvSpPr>
            <p:nvPr>
              <p:custDataLst>
                <p:tags r:id="rId6"/>
              </p:custDataLst>
            </p:nvPr>
          </p:nvSpPr>
          <p:spPr>
            <a:xfrm>
              <a:off x="1654" y="905"/>
              <a:ext cx="13572" cy="1087"/>
            </a:xfrm>
            <a:prstGeom prst="rect">
              <a:avLst/>
            </a:prstGeom>
          </p:spPr>
          <p:txBody>
            <a:bodyPr lIns="0" tIns="0" rIns="0" bIns="0" anchor="t">
              <a:noAutofit/>
            </a:bodyPr>
            <a:lstStyle>
              <a:lvl1pPr algn="l" defTabSz="914400" rtl="0" eaLnBrk="1" latinLnBrk="0" hangingPunct="1">
                <a:lnSpc>
                  <a:spcPts val="3440"/>
                </a:lnSpc>
                <a:spcBef>
                  <a:spcPct val="0"/>
                </a:spcBef>
                <a:buNone/>
                <a:defRPr sz="3200" b="1" i="0" kern="1200">
                  <a:solidFill>
                    <a:schemeClr val="bg2"/>
                  </a:solidFill>
                  <a:latin typeface="+mj-lt"/>
                  <a:ea typeface="微软雅黑" panose="020B0503020204020204" charset="-122"/>
                  <a:cs typeface="+mj-cs"/>
                </a:defRPr>
              </a:lvl1pPr>
            </a:lstStyle>
            <a:p>
              <a:pPr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44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给世界多一种算力选择</a:t>
              </a:r>
              <a:endParaRPr lang="zh-CN" altLang="en-US" sz="4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  <p:pic>
        <p:nvPicPr>
          <p:cNvPr id="2097679" name="图片 1" descr="华鲲振宇LOGO"/>
          <p:cNvPicPr>
            <a:picLocks noChangeAspect="1"/>
          </p:cNvPicPr>
          <p:nvPr/>
        </p:nvPicPr>
        <p:blipFill>
          <a:blip r:embed="rId10"/>
          <a:srcRect b="28451"/>
          <a:stretch>
            <a:fillRect/>
          </a:stretch>
        </p:blipFill>
        <p:spPr>
          <a:xfrm>
            <a:off x="9968865" y="2382520"/>
            <a:ext cx="1125220" cy="11423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4"/>
          <p:cNvGrpSpPr/>
          <p:nvPr/>
        </p:nvGrpSpPr>
        <p:grpSpPr>
          <a:xfrm>
            <a:off x="7812657" y="2199287"/>
            <a:ext cx="3575195" cy="3716319"/>
            <a:chOff x="7706032" y="1463386"/>
            <a:chExt cx="3576498" cy="4658139"/>
          </a:xfrm>
        </p:grpSpPr>
        <p:sp>
          <p:nvSpPr>
            <p:cNvPr id="61" name="Freeform 14"/>
            <p:cNvSpPr/>
            <p:nvPr/>
          </p:nvSpPr>
          <p:spPr bwMode="auto">
            <a:xfrm>
              <a:off x="7716759" y="1463386"/>
              <a:ext cx="3565771" cy="4658139"/>
            </a:xfrm>
            <a:custGeom>
              <a:avLst/>
              <a:gdLst>
                <a:gd name="T0" fmla="*/ 494 w 494"/>
                <a:gd name="T1" fmla="*/ 0 h 1478"/>
                <a:gd name="T2" fmla="*/ 494 w 494"/>
                <a:gd name="T3" fmla="*/ 1478 h 1478"/>
                <a:gd name="T4" fmla="*/ 0 w 494"/>
                <a:gd name="T5" fmla="*/ 1478 h 1478"/>
                <a:gd name="T6" fmla="*/ 0 w 494"/>
                <a:gd name="T7" fmla="*/ 441 h 1478"/>
                <a:gd name="T8" fmla="*/ 494 w 494"/>
                <a:gd name="T9" fmla="*/ 0 h 1478"/>
                <a:gd name="connsiteX0" fmla="*/ 10000 w 10000"/>
                <a:gd name="connsiteY0" fmla="*/ 371 h 10371"/>
                <a:gd name="connsiteX1" fmla="*/ 10000 w 10000"/>
                <a:gd name="connsiteY1" fmla="*/ 10371 h 10371"/>
                <a:gd name="connsiteX2" fmla="*/ 0 w 10000"/>
                <a:gd name="connsiteY2" fmla="*/ 10371 h 10371"/>
                <a:gd name="connsiteX3" fmla="*/ 0 w 10000"/>
                <a:gd name="connsiteY3" fmla="*/ 3355 h 10371"/>
                <a:gd name="connsiteX4" fmla="*/ 6028 w 10000"/>
                <a:gd name="connsiteY4" fmla="*/ 2257 h 10371"/>
                <a:gd name="connsiteX5" fmla="*/ 10000 w 10000"/>
                <a:gd name="connsiteY5" fmla="*/ 371 h 10371"/>
                <a:gd name="connsiteX0-1" fmla="*/ 10000 w 10000"/>
                <a:gd name="connsiteY0-2" fmla="*/ 559 h 10559"/>
                <a:gd name="connsiteX1-3" fmla="*/ 10000 w 10000"/>
                <a:gd name="connsiteY1-4" fmla="*/ 10559 h 10559"/>
                <a:gd name="connsiteX2-5" fmla="*/ 0 w 10000"/>
                <a:gd name="connsiteY2-6" fmla="*/ 10559 h 10559"/>
                <a:gd name="connsiteX3-7" fmla="*/ 0 w 10000"/>
                <a:gd name="connsiteY3-8" fmla="*/ 3543 h 10559"/>
                <a:gd name="connsiteX4-9" fmla="*/ 5062 w 10000"/>
                <a:gd name="connsiteY4-10" fmla="*/ 1166 h 10559"/>
                <a:gd name="connsiteX5-11" fmla="*/ 10000 w 10000"/>
                <a:gd name="connsiteY5-12" fmla="*/ 559 h 10559"/>
                <a:gd name="connsiteX0-13" fmla="*/ 10000 w 10000"/>
                <a:gd name="connsiteY0-14" fmla="*/ 559 h 10559"/>
                <a:gd name="connsiteX1-15" fmla="*/ 10000 w 10000"/>
                <a:gd name="connsiteY1-16" fmla="*/ 10559 h 10559"/>
                <a:gd name="connsiteX2-17" fmla="*/ 0 w 10000"/>
                <a:gd name="connsiteY2-18" fmla="*/ 10559 h 10559"/>
                <a:gd name="connsiteX3-19" fmla="*/ 0 w 10000"/>
                <a:gd name="connsiteY3-20" fmla="*/ 3543 h 10559"/>
                <a:gd name="connsiteX4-21" fmla="*/ 5062 w 10000"/>
                <a:gd name="connsiteY4-22" fmla="*/ 1166 h 10559"/>
                <a:gd name="connsiteX5-23" fmla="*/ 10000 w 10000"/>
                <a:gd name="connsiteY5-24" fmla="*/ 559 h 10559"/>
                <a:gd name="connsiteX0-25" fmla="*/ 10000 w 10000"/>
                <a:gd name="connsiteY0-26" fmla="*/ 559 h 10559"/>
                <a:gd name="connsiteX1-27" fmla="*/ 10000 w 10000"/>
                <a:gd name="connsiteY1-28" fmla="*/ 10559 h 10559"/>
                <a:gd name="connsiteX2-29" fmla="*/ 0 w 10000"/>
                <a:gd name="connsiteY2-30" fmla="*/ 10559 h 10559"/>
                <a:gd name="connsiteX3-31" fmla="*/ 0 w 10000"/>
                <a:gd name="connsiteY3-32" fmla="*/ 3543 h 10559"/>
                <a:gd name="connsiteX4-33" fmla="*/ 5062 w 10000"/>
                <a:gd name="connsiteY4-34" fmla="*/ 1166 h 10559"/>
                <a:gd name="connsiteX5-35" fmla="*/ 10000 w 10000"/>
                <a:gd name="connsiteY5-36" fmla="*/ 559 h 10559"/>
                <a:gd name="connsiteX0-37" fmla="*/ 10000 w 10000"/>
                <a:gd name="connsiteY0-38" fmla="*/ 9 h 10009"/>
                <a:gd name="connsiteX1-39" fmla="*/ 10000 w 10000"/>
                <a:gd name="connsiteY1-40" fmla="*/ 10009 h 10009"/>
                <a:gd name="connsiteX2-41" fmla="*/ 0 w 10000"/>
                <a:gd name="connsiteY2-42" fmla="*/ 10009 h 10009"/>
                <a:gd name="connsiteX3-43" fmla="*/ 0 w 10000"/>
                <a:gd name="connsiteY3-44" fmla="*/ 2993 h 10009"/>
                <a:gd name="connsiteX4-45" fmla="*/ 5062 w 10000"/>
                <a:gd name="connsiteY4-46" fmla="*/ 616 h 10009"/>
                <a:gd name="connsiteX5-47" fmla="*/ 10000 w 10000"/>
                <a:gd name="connsiteY5-48" fmla="*/ 9 h 10009"/>
                <a:gd name="connsiteX0-49" fmla="*/ 10000 w 10740"/>
                <a:gd name="connsiteY0-50" fmla="*/ 2 h 11405"/>
                <a:gd name="connsiteX1-51" fmla="*/ 10000 w 10740"/>
                <a:gd name="connsiteY1-52" fmla="*/ 10619 h 11405"/>
                <a:gd name="connsiteX2-53" fmla="*/ 0 w 10740"/>
                <a:gd name="connsiteY2-54" fmla="*/ 10619 h 11405"/>
                <a:gd name="connsiteX3-55" fmla="*/ 0 w 10740"/>
                <a:gd name="connsiteY3-56" fmla="*/ 3603 h 11405"/>
                <a:gd name="connsiteX4-57" fmla="*/ 5062 w 10740"/>
                <a:gd name="connsiteY4-58" fmla="*/ 1226 h 11405"/>
                <a:gd name="connsiteX5-59" fmla="*/ 10000 w 10740"/>
                <a:gd name="connsiteY5-60" fmla="*/ 2 h 11405"/>
                <a:gd name="connsiteX0-61" fmla="*/ 10000 w 10009"/>
                <a:gd name="connsiteY0-62" fmla="*/ 2 h 11699"/>
                <a:gd name="connsiteX1-63" fmla="*/ 10000 w 10009"/>
                <a:gd name="connsiteY1-64" fmla="*/ 10619 h 11699"/>
                <a:gd name="connsiteX2-65" fmla="*/ 0 w 10009"/>
                <a:gd name="connsiteY2-66" fmla="*/ 10619 h 11699"/>
                <a:gd name="connsiteX3-67" fmla="*/ 0 w 10009"/>
                <a:gd name="connsiteY3-68" fmla="*/ 3603 h 11699"/>
                <a:gd name="connsiteX4-69" fmla="*/ 5062 w 10009"/>
                <a:gd name="connsiteY4-70" fmla="*/ 1226 h 11699"/>
                <a:gd name="connsiteX5-71" fmla="*/ 10000 w 10009"/>
                <a:gd name="connsiteY5-72" fmla="*/ 2 h 11699"/>
                <a:gd name="connsiteX0-73" fmla="*/ 10000 w 10075"/>
                <a:gd name="connsiteY0-74" fmla="*/ 2 h 11683"/>
                <a:gd name="connsiteX1-75" fmla="*/ 10072 w 10075"/>
                <a:gd name="connsiteY1-76" fmla="*/ 10597 h 11683"/>
                <a:gd name="connsiteX2-77" fmla="*/ 0 w 10075"/>
                <a:gd name="connsiteY2-78" fmla="*/ 10619 h 11683"/>
                <a:gd name="connsiteX3-79" fmla="*/ 0 w 10075"/>
                <a:gd name="connsiteY3-80" fmla="*/ 3603 h 11683"/>
                <a:gd name="connsiteX4-81" fmla="*/ 5062 w 10075"/>
                <a:gd name="connsiteY4-82" fmla="*/ 1226 h 11683"/>
                <a:gd name="connsiteX5-83" fmla="*/ 10000 w 10075"/>
                <a:gd name="connsiteY5-84" fmla="*/ 2 h 11683"/>
                <a:gd name="connsiteX0-85" fmla="*/ 10000 w 10040"/>
                <a:gd name="connsiteY0-86" fmla="*/ 2 h 11683"/>
                <a:gd name="connsiteX1-87" fmla="*/ 10036 w 10040"/>
                <a:gd name="connsiteY1-88" fmla="*/ 10597 h 11683"/>
                <a:gd name="connsiteX2-89" fmla="*/ 0 w 10040"/>
                <a:gd name="connsiteY2-90" fmla="*/ 10619 h 11683"/>
                <a:gd name="connsiteX3-91" fmla="*/ 0 w 10040"/>
                <a:gd name="connsiteY3-92" fmla="*/ 3603 h 11683"/>
                <a:gd name="connsiteX4-93" fmla="*/ 5062 w 10040"/>
                <a:gd name="connsiteY4-94" fmla="*/ 1226 h 11683"/>
                <a:gd name="connsiteX5-95" fmla="*/ 10000 w 10040"/>
                <a:gd name="connsiteY5-96" fmla="*/ 2 h 11683"/>
                <a:gd name="connsiteX0-97" fmla="*/ 10000 w 10040"/>
                <a:gd name="connsiteY0-98" fmla="*/ 2 h 11683"/>
                <a:gd name="connsiteX1-99" fmla="*/ 10036 w 10040"/>
                <a:gd name="connsiteY1-100" fmla="*/ 10597 h 11683"/>
                <a:gd name="connsiteX2-101" fmla="*/ 0 w 10040"/>
                <a:gd name="connsiteY2-102" fmla="*/ 10619 h 11683"/>
                <a:gd name="connsiteX3-103" fmla="*/ 0 w 10040"/>
                <a:gd name="connsiteY3-104" fmla="*/ 3603 h 11683"/>
                <a:gd name="connsiteX4-105" fmla="*/ 5062 w 10040"/>
                <a:gd name="connsiteY4-106" fmla="*/ 1226 h 11683"/>
                <a:gd name="connsiteX5-107" fmla="*/ 10000 w 10040"/>
                <a:gd name="connsiteY5-108" fmla="*/ 2 h 11683"/>
                <a:gd name="connsiteX0-109" fmla="*/ 10000 w 10040"/>
                <a:gd name="connsiteY0-110" fmla="*/ 878 h 12559"/>
                <a:gd name="connsiteX1-111" fmla="*/ 10036 w 10040"/>
                <a:gd name="connsiteY1-112" fmla="*/ 11473 h 12559"/>
                <a:gd name="connsiteX2-113" fmla="*/ 0 w 10040"/>
                <a:gd name="connsiteY2-114" fmla="*/ 11495 h 12559"/>
                <a:gd name="connsiteX3-115" fmla="*/ 0 w 10040"/>
                <a:gd name="connsiteY3-116" fmla="*/ 4479 h 12559"/>
                <a:gd name="connsiteX4-117" fmla="*/ 3238 w 10040"/>
                <a:gd name="connsiteY4-118" fmla="*/ 120 h 12559"/>
                <a:gd name="connsiteX5-119" fmla="*/ 10000 w 10040"/>
                <a:gd name="connsiteY5-120" fmla="*/ 878 h 12559"/>
                <a:gd name="connsiteX0-121" fmla="*/ 10000 w 10040"/>
                <a:gd name="connsiteY0-122" fmla="*/ 878 h 12559"/>
                <a:gd name="connsiteX1-123" fmla="*/ 10036 w 10040"/>
                <a:gd name="connsiteY1-124" fmla="*/ 11473 h 12559"/>
                <a:gd name="connsiteX2-125" fmla="*/ 0 w 10040"/>
                <a:gd name="connsiteY2-126" fmla="*/ 11495 h 12559"/>
                <a:gd name="connsiteX3-127" fmla="*/ 0 w 10040"/>
                <a:gd name="connsiteY3-128" fmla="*/ 4479 h 12559"/>
                <a:gd name="connsiteX4-129" fmla="*/ 1864 w 10040"/>
                <a:gd name="connsiteY4-130" fmla="*/ 3367 h 12559"/>
                <a:gd name="connsiteX5-131" fmla="*/ 3238 w 10040"/>
                <a:gd name="connsiteY5-132" fmla="*/ 120 h 12559"/>
                <a:gd name="connsiteX6" fmla="*/ 10000 w 10040"/>
                <a:gd name="connsiteY6" fmla="*/ 878 h 12559"/>
                <a:gd name="connsiteX0-133" fmla="*/ 10000 w 10040"/>
                <a:gd name="connsiteY0-134" fmla="*/ 878 h 12559"/>
                <a:gd name="connsiteX1-135" fmla="*/ 10036 w 10040"/>
                <a:gd name="connsiteY1-136" fmla="*/ 11473 h 12559"/>
                <a:gd name="connsiteX2-137" fmla="*/ 0 w 10040"/>
                <a:gd name="connsiteY2-138" fmla="*/ 11495 h 12559"/>
                <a:gd name="connsiteX3-139" fmla="*/ 0 w 10040"/>
                <a:gd name="connsiteY3-140" fmla="*/ 4479 h 12559"/>
                <a:gd name="connsiteX4-141" fmla="*/ 1550 w 10040"/>
                <a:gd name="connsiteY4-142" fmla="*/ 3119 h 12559"/>
                <a:gd name="connsiteX5-143" fmla="*/ 3238 w 10040"/>
                <a:gd name="connsiteY5-144" fmla="*/ 120 h 12559"/>
                <a:gd name="connsiteX6-145" fmla="*/ 10000 w 10040"/>
                <a:gd name="connsiteY6-146" fmla="*/ 878 h 12559"/>
                <a:gd name="connsiteX0-147" fmla="*/ 10000 w 10040"/>
                <a:gd name="connsiteY0-148" fmla="*/ 878 h 12559"/>
                <a:gd name="connsiteX1-149" fmla="*/ 10036 w 10040"/>
                <a:gd name="connsiteY1-150" fmla="*/ 11473 h 12559"/>
                <a:gd name="connsiteX2-151" fmla="*/ 0 w 10040"/>
                <a:gd name="connsiteY2-152" fmla="*/ 11495 h 12559"/>
                <a:gd name="connsiteX3-153" fmla="*/ 0 w 10040"/>
                <a:gd name="connsiteY3-154" fmla="*/ 4479 h 12559"/>
                <a:gd name="connsiteX4-155" fmla="*/ 1550 w 10040"/>
                <a:gd name="connsiteY4-156" fmla="*/ 3119 h 12559"/>
                <a:gd name="connsiteX5-157" fmla="*/ 3238 w 10040"/>
                <a:gd name="connsiteY5-158" fmla="*/ 120 h 12559"/>
                <a:gd name="connsiteX6-159" fmla="*/ 10000 w 10040"/>
                <a:gd name="connsiteY6-160" fmla="*/ 878 h 12559"/>
                <a:gd name="connsiteX0-161" fmla="*/ 10039 w 10079"/>
                <a:gd name="connsiteY0-162" fmla="*/ 878 h 12559"/>
                <a:gd name="connsiteX1-163" fmla="*/ 10075 w 10079"/>
                <a:gd name="connsiteY1-164" fmla="*/ 11473 h 12559"/>
                <a:gd name="connsiteX2-165" fmla="*/ 39 w 10079"/>
                <a:gd name="connsiteY2-166" fmla="*/ 11495 h 12559"/>
                <a:gd name="connsiteX3-167" fmla="*/ 0 w 10079"/>
                <a:gd name="connsiteY3-168" fmla="*/ 4369 h 12559"/>
                <a:gd name="connsiteX4-169" fmla="*/ 1589 w 10079"/>
                <a:gd name="connsiteY4-170" fmla="*/ 3119 h 12559"/>
                <a:gd name="connsiteX5-171" fmla="*/ 3277 w 10079"/>
                <a:gd name="connsiteY5-172" fmla="*/ 120 h 12559"/>
                <a:gd name="connsiteX6-173" fmla="*/ 10039 w 10079"/>
                <a:gd name="connsiteY6-174" fmla="*/ 878 h 12559"/>
                <a:gd name="connsiteX0-175" fmla="*/ 10039 w 10079"/>
                <a:gd name="connsiteY0-176" fmla="*/ 878 h 12559"/>
                <a:gd name="connsiteX1-177" fmla="*/ 10075 w 10079"/>
                <a:gd name="connsiteY1-178" fmla="*/ 11473 h 12559"/>
                <a:gd name="connsiteX2-179" fmla="*/ 39 w 10079"/>
                <a:gd name="connsiteY2-180" fmla="*/ 11495 h 12559"/>
                <a:gd name="connsiteX3-181" fmla="*/ 0 w 10079"/>
                <a:gd name="connsiteY3-182" fmla="*/ 4369 h 12559"/>
                <a:gd name="connsiteX4-183" fmla="*/ 1530 w 10079"/>
                <a:gd name="connsiteY4-184" fmla="*/ 3009 h 12559"/>
                <a:gd name="connsiteX5-185" fmla="*/ 3277 w 10079"/>
                <a:gd name="connsiteY5-186" fmla="*/ 120 h 12559"/>
                <a:gd name="connsiteX6-187" fmla="*/ 10039 w 10079"/>
                <a:gd name="connsiteY6-188" fmla="*/ 878 h 12559"/>
                <a:gd name="connsiteX0-189" fmla="*/ 10039 w 10079"/>
                <a:gd name="connsiteY0-190" fmla="*/ 629 h 12310"/>
                <a:gd name="connsiteX1-191" fmla="*/ 10075 w 10079"/>
                <a:gd name="connsiteY1-192" fmla="*/ 11224 h 12310"/>
                <a:gd name="connsiteX2-193" fmla="*/ 39 w 10079"/>
                <a:gd name="connsiteY2-194" fmla="*/ 11246 h 12310"/>
                <a:gd name="connsiteX3-195" fmla="*/ 0 w 10079"/>
                <a:gd name="connsiteY3-196" fmla="*/ 4120 h 12310"/>
                <a:gd name="connsiteX4-197" fmla="*/ 1530 w 10079"/>
                <a:gd name="connsiteY4-198" fmla="*/ 2760 h 12310"/>
                <a:gd name="connsiteX5-199" fmla="*/ 3963 w 10079"/>
                <a:gd name="connsiteY5-200" fmla="*/ 146 h 12310"/>
                <a:gd name="connsiteX6-201" fmla="*/ 10039 w 10079"/>
                <a:gd name="connsiteY6-202" fmla="*/ 629 h 12310"/>
                <a:gd name="connsiteX0-203" fmla="*/ 10039 w 10079"/>
                <a:gd name="connsiteY0-204" fmla="*/ 629 h 12310"/>
                <a:gd name="connsiteX1-205" fmla="*/ 10075 w 10079"/>
                <a:gd name="connsiteY1-206" fmla="*/ 11224 h 12310"/>
                <a:gd name="connsiteX2-207" fmla="*/ 39 w 10079"/>
                <a:gd name="connsiteY2-208" fmla="*/ 11246 h 12310"/>
                <a:gd name="connsiteX3-209" fmla="*/ 0 w 10079"/>
                <a:gd name="connsiteY3-210" fmla="*/ 4120 h 12310"/>
                <a:gd name="connsiteX4-211" fmla="*/ 1530 w 10079"/>
                <a:gd name="connsiteY4-212" fmla="*/ 2760 h 12310"/>
                <a:gd name="connsiteX5-213" fmla="*/ 3963 w 10079"/>
                <a:gd name="connsiteY5-214" fmla="*/ 146 h 12310"/>
                <a:gd name="connsiteX6-215" fmla="*/ 10039 w 10079"/>
                <a:gd name="connsiteY6-216" fmla="*/ 629 h 12310"/>
                <a:gd name="connsiteX0-217" fmla="*/ 9902 w 10763"/>
                <a:gd name="connsiteY0-218" fmla="*/ 1 h 14166"/>
                <a:gd name="connsiteX1-219" fmla="*/ 10075 w 10763"/>
                <a:gd name="connsiteY1-220" fmla="*/ 13183 h 14166"/>
                <a:gd name="connsiteX2-221" fmla="*/ 39 w 10763"/>
                <a:gd name="connsiteY2-222" fmla="*/ 13205 h 14166"/>
                <a:gd name="connsiteX3-223" fmla="*/ 0 w 10763"/>
                <a:gd name="connsiteY3-224" fmla="*/ 6079 h 14166"/>
                <a:gd name="connsiteX4-225" fmla="*/ 1530 w 10763"/>
                <a:gd name="connsiteY4-226" fmla="*/ 4719 h 14166"/>
                <a:gd name="connsiteX5-227" fmla="*/ 3963 w 10763"/>
                <a:gd name="connsiteY5-228" fmla="*/ 2105 h 14166"/>
                <a:gd name="connsiteX6-229" fmla="*/ 9902 w 10763"/>
                <a:gd name="connsiteY6-230" fmla="*/ 1 h 14166"/>
                <a:gd name="connsiteX0-231" fmla="*/ 9902 w 10763"/>
                <a:gd name="connsiteY0-232" fmla="*/ 3 h 14168"/>
                <a:gd name="connsiteX1-233" fmla="*/ 10075 w 10763"/>
                <a:gd name="connsiteY1-234" fmla="*/ 13185 h 14168"/>
                <a:gd name="connsiteX2-235" fmla="*/ 39 w 10763"/>
                <a:gd name="connsiteY2-236" fmla="*/ 13207 h 14168"/>
                <a:gd name="connsiteX3-237" fmla="*/ 0 w 10763"/>
                <a:gd name="connsiteY3-238" fmla="*/ 6081 h 14168"/>
                <a:gd name="connsiteX4-239" fmla="*/ 1530 w 10763"/>
                <a:gd name="connsiteY4-240" fmla="*/ 4721 h 14168"/>
                <a:gd name="connsiteX5-241" fmla="*/ 4630 w 10763"/>
                <a:gd name="connsiteY5-242" fmla="*/ 896 h 14168"/>
                <a:gd name="connsiteX6-243" fmla="*/ 9902 w 10763"/>
                <a:gd name="connsiteY6-244" fmla="*/ 3 h 14168"/>
                <a:gd name="connsiteX0-245" fmla="*/ 9902 w 10763"/>
                <a:gd name="connsiteY0-246" fmla="*/ 3 h 14168"/>
                <a:gd name="connsiteX1-247" fmla="*/ 10075 w 10763"/>
                <a:gd name="connsiteY1-248" fmla="*/ 13185 h 14168"/>
                <a:gd name="connsiteX2-249" fmla="*/ 39 w 10763"/>
                <a:gd name="connsiteY2-250" fmla="*/ 13207 h 14168"/>
                <a:gd name="connsiteX3-251" fmla="*/ 0 w 10763"/>
                <a:gd name="connsiteY3-252" fmla="*/ 6081 h 14168"/>
                <a:gd name="connsiteX4-253" fmla="*/ 1530 w 10763"/>
                <a:gd name="connsiteY4-254" fmla="*/ 4721 h 14168"/>
                <a:gd name="connsiteX5-255" fmla="*/ 4630 w 10763"/>
                <a:gd name="connsiteY5-256" fmla="*/ 896 h 14168"/>
                <a:gd name="connsiteX6-257" fmla="*/ 9902 w 10763"/>
                <a:gd name="connsiteY6-258" fmla="*/ 3 h 14168"/>
                <a:gd name="connsiteX0-259" fmla="*/ 9902 w 10075"/>
                <a:gd name="connsiteY0-260" fmla="*/ 3 h 14411"/>
                <a:gd name="connsiteX1-261" fmla="*/ 10075 w 10075"/>
                <a:gd name="connsiteY1-262" fmla="*/ 13185 h 14411"/>
                <a:gd name="connsiteX2-263" fmla="*/ 39 w 10075"/>
                <a:gd name="connsiteY2-264" fmla="*/ 13207 h 14411"/>
                <a:gd name="connsiteX3-265" fmla="*/ 0 w 10075"/>
                <a:gd name="connsiteY3-266" fmla="*/ 6081 h 14411"/>
                <a:gd name="connsiteX4-267" fmla="*/ 1530 w 10075"/>
                <a:gd name="connsiteY4-268" fmla="*/ 4721 h 14411"/>
                <a:gd name="connsiteX5-269" fmla="*/ 4630 w 10075"/>
                <a:gd name="connsiteY5-270" fmla="*/ 896 h 14411"/>
                <a:gd name="connsiteX6-271" fmla="*/ 9902 w 10075"/>
                <a:gd name="connsiteY6-272" fmla="*/ 3 h 14411"/>
                <a:gd name="connsiteX0-273" fmla="*/ 9902 w 10092"/>
                <a:gd name="connsiteY0-274" fmla="*/ 3 h 13469"/>
                <a:gd name="connsiteX1-275" fmla="*/ 10075 w 10092"/>
                <a:gd name="connsiteY1-276" fmla="*/ 13185 h 13469"/>
                <a:gd name="connsiteX2-277" fmla="*/ 39 w 10092"/>
                <a:gd name="connsiteY2-278" fmla="*/ 13207 h 13469"/>
                <a:gd name="connsiteX3-279" fmla="*/ 0 w 10092"/>
                <a:gd name="connsiteY3-280" fmla="*/ 6081 h 13469"/>
                <a:gd name="connsiteX4-281" fmla="*/ 1530 w 10092"/>
                <a:gd name="connsiteY4-282" fmla="*/ 4721 h 13469"/>
                <a:gd name="connsiteX5-283" fmla="*/ 4630 w 10092"/>
                <a:gd name="connsiteY5-284" fmla="*/ 896 h 13469"/>
                <a:gd name="connsiteX6-285" fmla="*/ 9902 w 10092"/>
                <a:gd name="connsiteY6-286" fmla="*/ 3 h 13469"/>
                <a:gd name="connsiteX0-287" fmla="*/ 9902 w 10075"/>
                <a:gd name="connsiteY0-288" fmla="*/ 3 h 13469"/>
                <a:gd name="connsiteX1-289" fmla="*/ 10075 w 10075"/>
                <a:gd name="connsiteY1-290" fmla="*/ 13185 h 13469"/>
                <a:gd name="connsiteX2-291" fmla="*/ 39 w 10075"/>
                <a:gd name="connsiteY2-292" fmla="*/ 13207 h 13469"/>
                <a:gd name="connsiteX3-293" fmla="*/ 0 w 10075"/>
                <a:gd name="connsiteY3-294" fmla="*/ 6081 h 13469"/>
                <a:gd name="connsiteX4-295" fmla="*/ 1530 w 10075"/>
                <a:gd name="connsiteY4-296" fmla="*/ 4721 h 13469"/>
                <a:gd name="connsiteX5-297" fmla="*/ 4630 w 10075"/>
                <a:gd name="connsiteY5-298" fmla="*/ 896 h 13469"/>
                <a:gd name="connsiteX6-299" fmla="*/ 9902 w 10075"/>
                <a:gd name="connsiteY6-300" fmla="*/ 3 h 13469"/>
                <a:gd name="connsiteX0-301" fmla="*/ 9902 w 9957"/>
                <a:gd name="connsiteY0-302" fmla="*/ 3 h 13430"/>
                <a:gd name="connsiteX1-303" fmla="*/ 9957 w 9957"/>
                <a:gd name="connsiteY1-304" fmla="*/ 13130 h 13430"/>
                <a:gd name="connsiteX2-305" fmla="*/ 39 w 9957"/>
                <a:gd name="connsiteY2-306" fmla="*/ 13207 h 13430"/>
                <a:gd name="connsiteX3-307" fmla="*/ 0 w 9957"/>
                <a:gd name="connsiteY3-308" fmla="*/ 6081 h 13430"/>
                <a:gd name="connsiteX4-309" fmla="*/ 1530 w 9957"/>
                <a:gd name="connsiteY4-310" fmla="*/ 4721 h 13430"/>
                <a:gd name="connsiteX5-311" fmla="*/ 4630 w 9957"/>
                <a:gd name="connsiteY5-312" fmla="*/ 896 h 13430"/>
                <a:gd name="connsiteX6-313" fmla="*/ 9902 w 9957"/>
                <a:gd name="connsiteY6-314" fmla="*/ 3 h 13430"/>
                <a:gd name="connsiteX0-315" fmla="*/ 9945 w 10138"/>
                <a:gd name="connsiteY0-316" fmla="*/ 2 h 10000"/>
                <a:gd name="connsiteX1-317" fmla="*/ 10138 w 10138"/>
                <a:gd name="connsiteY1-318" fmla="*/ 9777 h 10000"/>
                <a:gd name="connsiteX2-319" fmla="*/ 39 w 10138"/>
                <a:gd name="connsiteY2-320" fmla="*/ 9834 h 10000"/>
                <a:gd name="connsiteX3-321" fmla="*/ 0 w 10138"/>
                <a:gd name="connsiteY3-322" fmla="*/ 4528 h 10000"/>
                <a:gd name="connsiteX4-323" fmla="*/ 1537 w 10138"/>
                <a:gd name="connsiteY4-324" fmla="*/ 3515 h 10000"/>
                <a:gd name="connsiteX5-325" fmla="*/ 4650 w 10138"/>
                <a:gd name="connsiteY5-326" fmla="*/ 667 h 10000"/>
                <a:gd name="connsiteX6-327" fmla="*/ 9945 w 10138"/>
                <a:gd name="connsiteY6-328" fmla="*/ 2 h 10000"/>
                <a:gd name="connsiteX0-329" fmla="*/ 10043 w 10855"/>
                <a:gd name="connsiteY0-330" fmla="*/ 2 h 10696"/>
                <a:gd name="connsiteX1-331" fmla="*/ 10138 w 10855"/>
                <a:gd name="connsiteY1-332" fmla="*/ 9941 h 10696"/>
                <a:gd name="connsiteX2-333" fmla="*/ 39 w 10855"/>
                <a:gd name="connsiteY2-334" fmla="*/ 9998 h 10696"/>
                <a:gd name="connsiteX3-335" fmla="*/ 0 w 10855"/>
                <a:gd name="connsiteY3-336" fmla="*/ 4692 h 10696"/>
                <a:gd name="connsiteX4-337" fmla="*/ 1537 w 10855"/>
                <a:gd name="connsiteY4-338" fmla="*/ 3679 h 10696"/>
                <a:gd name="connsiteX5-339" fmla="*/ 4650 w 10855"/>
                <a:gd name="connsiteY5-340" fmla="*/ 831 h 10696"/>
                <a:gd name="connsiteX6-341" fmla="*/ 10043 w 10855"/>
                <a:gd name="connsiteY6-342" fmla="*/ 2 h 10696"/>
                <a:gd name="connsiteX0-343" fmla="*/ 10043 w 10139"/>
                <a:gd name="connsiteY0-344" fmla="*/ 2 h 11003"/>
                <a:gd name="connsiteX1-345" fmla="*/ 10138 w 10139"/>
                <a:gd name="connsiteY1-346" fmla="*/ 9941 h 11003"/>
                <a:gd name="connsiteX2-347" fmla="*/ 39 w 10139"/>
                <a:gd name="connsiteY2-348" fmla="*/ 9998 h 11003"/>
                <a:gd name="connsiteX3-349" fmla="*/ 0 w 10139"/>
                <a:gd name="connsiteY3-350" fmla="*/ 4692 h 11003"/>
                <a:gd name="connsiteX4-351" fmla="*/ 1537 w 10139"/>
                <a:gd name="connsiteY4-352" fmla="*/ 3679 h 11003"/>
                <a:gd name="connsiteX5-353" fmla="*/ 4650 w 10139"/>
                <a:gd name="connsiteY5-354" fmla="*/ 831 h 11003"/>
                <a:gd name="connsiteX6-355" fmla="*/ 10043 w 10139"/>
                <a:gd name="connsiteY6-356" fmla="*/ 2 h 11003"/>
                <a:gd name="connsiteX0-357" fmla="*/ 10043 w 10138"/>
                <a:gd name="connsiteY0-358" fmla="*/ 2 h 10221"/>
                <a:gd name="connsiteX1-359" fmla="*/ 10138 w 10138"/>
                <a:gd name="connsiteY1-360" fmla="*/ 9941 h 10221"/>
                <a:gd name="connsiteX2-361" fmla="*/ 39 w 10138"/>
                <a:gd name="connsiteY2-362" fmla="*/ 9998 h 10221"/>
                <a:gd name="connsiteX3-363" fmla="*/ 0 w 10138"/>
                <a:gd name="connsiteY3-364" fmla="*/ 4692 h 10221"/>
                <a:gd name="connsiteX4-365" fmla="*/ 1537 w 10138"/>
                <a:gd name="connsiteY4-366" fmla="*/ 3679 h 10221"/>
                <a:gd name="connsiteX5-367" fmla="*/ 4650 w 10138"/>
                <a:gd name="connsiteY5-368" fmla="*/ 831 h 10221"/>
                <a:gd name="connsiteX6-369" fmla="*/ 10043 w 10138"/>
                <a:gd name="connsiteY6-370" fmla="*/ 2 h 10221"/>
                <a:gd name="connsiteX0-371" fmla="*/ 10043 w 10855"/>
                <a:gd name="connsiteY0-372" fmla="*/ 0 h 12062"/>
                <a:gd name="connsiteX1-373" fmla="*/ 10138 w 10855"/>
                <a:gd name="connsiteY1-374" fmla="*/ 11213 h 12062"/>
                <a:gd name="connsiteX2-375" fmla="*/ 39 w 10855"/>
                <a:gd name="connsiteY2-376" fmla="*/ 11270 h 12062"/>
                <a:gd name="connsiteX3-377" fmla="*/ 0 w 10855"/>
                <a:gd name="connsiteY3-378" fmla="*/ 5964 h 12062"/>
                <a:gd name="connsiteX4-379" fmla="*/ 1537 w 10855"/>
                <a:gd name="connsiteY4-380" fmla="*/ 4951 h 12062"/>
                <a:gd name="connsiteX5-381" fmla="*/ 4650 w 10855"/>
                <a:gd name="connsiteY5-382" fmla="*/ 2103 h 12062"/>
                <a:gd name="connsiteX6-383" fmla="*/ 10043 w 10855"/>
                <a:gd name="connsiteY6-384" fmla="*/ 0 h 12062"/>
                <a:gd name="connsiteX0-385" fmla="*/ 10043 w 10855"/>
                <a:gd name="connsiteY0-386" fmla="*/ 3 h 12065"/>
                <a:gd name="connsiteX1-387" fmla="*/ 10138 w 10855"/>
                <a:gd name="connsiteY1-388" fmla="*/ 11216 h 12065"/>
                <a:gd name="connsiteX2-389" fmla="*/ 39 w 10855"/>
                <a:gd name="connsiteY2-390" fmla="*/ 11273 h 12065"/>
                <a:gd name="connsiteX3-391" fmla="*/ 0 w 10855"/>
                <a:gd name="connsiteY3-392" fmla="*/ 5967 h 12065"/>
                <a:gd name="connsiteX4-393" fmla="*/ 1537 w 10855"/>
                <a:gd name="connsiteY4-394" fmla="*/ 4954 h 12065"/>
                <a:gd name="connsiteX5-395" fmla="*/ 4356 w 10855"/>
                <a:gd name="connsiteY5-396" fmla="*/ 612 h 12065"/>
                <a:gd name="connsiteX6-397" fmla="*/ 10043 w 10855"/>
                <a:gd name="connsiteY6-398" fmla="*/ 3 h 12065"/>
                <a:gd name="connsiteX0-399" fmla="*/ 10043 w 10143"/>
                <a:gd name="connsiteY0-400" fmla="*/ 3 h 12346"/>
                <a:gd name="connsiteX1-401" fmla="*/ 10138 w 10143"/>
                <a:gd name="connsiteY1-402" fmla="*/ 11216 h 12346"/>
                <a:gd name="connsiteX2-403" fmla="*/ 39 w 10143"/>
                <a:gd name="connsiteY2-404" fmla="*/ 11273 h 12346"/>
                <a:gd name="connsiteX3-405" fmla="*/ 0 w 10143"/>
                <a:gd name="connsiteY3-406" fmla="*/ 5967 h 12346"/>
                <a:gd name="connsiteX4-407" fmla="*/ 1537 w 10143"/>
                <a:gd name="connsiteY4-408" fmla="*/ 4954 h 12346"/>
                <a:gd name="connsiteX5-409" fmla="*/ 4356 w 10143"/>
                <a:gd name="connsiteY5-410" fmla="*/ 612 h 12346"/>
                <a:gd name="connsiteX6-411" fmla="*/ 10043 w 10143"/>
                <a:gd name="connsiteY6-412" fmla="*/ 3 h 12346"/>
                <a:gd name="connsiteX0-413" fmla="*/ 10043 w 10217"/>
                <a:gd name="connsiteY0-414" fmla="*/ 3 h 11305"/>
                <a:gd name="connsiteX1-415" fmla="*/ 10138 w 10217"/>
                <a:gd name="connsiteY1-416" fmla="*/ 11216 h 11305"/>
                <a:gd name="connsiteX2-417" fmla="*/ 39 w 10217"/>
                <a:gd name="connsiteY2-418" fmla="*/ 11273 h 11305"/>
                <a:gd name="connsiteX3-419" fmla="*/ 0 w 10217"/>
                <a:gd name="connsiteY3-420" fmla="*/ 5967 h 11305"/>
                <a:gd name="connsiteX4-421" fmla="*/ 1537 w 10217"/>
                <a:gd name="connsiteY4-422" fmla="*/ 4954 h 11305"/>
                <a:gd name="connsiteX5-423" fmla="*/ 4356 w 10217"/>
                <a:gd name="connsiteY5-424" fmla="*/ 612 h 11305"/>
                <a:gd name="connsiteX6-425" fmla="*/ 10043 w 10217"/>
                <a:gd name="connsiteY6-426" fmla="*/ 3 h 11305"/>
                <a:gd name="connsiteX0-427" fmla="*/ 10043 w 10138"/>
                <a:gd name="connsiteY0-428" fmla="*/ 3 h 11305"/>
                <a:gd name="connsiteX1-429" fmla="*/ 10138 w 10138"/>
                <a:gd name="connsiteY1-430" fmla="*/ 11216 h 11305"/>
                <a:gd name="connsiteX2-431" fmla="*/ 39 w 10138"/>
                <a:gd name="connsiteY2-432" fmla="*/ 11273 h 11305"/>
                <a:gd name="connsiteX3-433" fmla="*/ 0 w 10138"/>
                <a:gd name="connsiteY3-434" fmla="*/ 5967 h 11305"/>
                <a:gd name="connsiteX4-435" fmla="*/ 1537 w 10138"/>
                <a:gd name="connsiteY4-436" fmla="*/ 4954 h 11305"/>
                <a:gd name="connsiteX5-437" fmla="*/ 4356 w 10138"/>
                <a:gd name="connsiteY5-438" fmla="*/ 612 h 11305"/>
                <a:gd name="connsiteX6-439" fmla="*/ 10043 w 10138"/>
                <a:gd name="connsiteY6-440" fmla="*/ 3 h 11305"/>
                <a:gd name="connsiteX0-441" fmla="*/ 10106 w 10875"/>
                <a:gd name="connsiteY0-442" fmla="*/ 3 h 12065"/>
                <a:gd name="connsiteX1-443" fmla="*/ 10138 w 10875"/>
                <a:gd name="connsiteY1-444" fmla="*/ 11216 h 12065"/>
                <a:gd name="connsiteX2-445" fmla="*/ 39 w 10875"/>
                <a:gd name="connsiteY2-446" fmla="*/ 11273 h 12065"/>
                <a:gd name="connsiteX3-447" fmla="*/ 0 w 10875"/>
                <a:gd name="connsiteY3-448" fmla="*/ 5967 h 12065"/>
                <a:gd name="connsiteX4-449" fmla="*/ 1537 w 10875"/>
                <a:gd name="connsiteY4-450" fmla="*/ 4954 h 12065"/>
                <a:gd name="connsiteX5-451" fmla="*/ 4356 w 10875"/>
                <a:gd name="connsiteY5-452" fmla="*/ 612 h 12065"/>
                <a:gd name="connsiteX6-453" fmla="*/ 10106 w 10875"/>
                <a:gd name="connsiteY6-454" fmla="*/ 3 h 12065"/>
                <a:gd name="connsiteX0-455" fmla="*/ 10106 w 10138"/>
                <a:gd name="connsiteY0-456" fmla="*/ 3 h 12350"/>
                <a:gd name="connsiteX1-457" fmla="*/ 10138 w 10138"/>
                <a:gd name="connsiteY1-458" fmla="*/ 11216 h 12350"/>
                <a:gd name="connsiteX2-459" fmla="*/ 39 w 10138"/>
                <a:gd name="connsiteY2-460" fmla="*/ 11273 h 12350"/>
                <a:gd name="connsiteX3-461" fmla="*/ 0 w 10138"/>
                <a:gd name="connsiteY3-462" fmla="*/ 5967 h 12350"/>
                <a:gd name="connsiteX4-463" fmla="*/ 1537 w 10138"/>
                <a:gd name="connsiteY4-464" fmla="*/ 4954 h 12350"/>
                <a:gd name="connsiteX5-465" fmla="*/ 4356 w 10138"/>
                <a:gd name="connsiteY5-466" fmla="*/ 612 h 12350"/>
                <a:gd name="connsiteX6-467" fmla="*/ 10106 w 10138"/>
                <a:gd name="connsiteY6-468" fmla="*/ 3 h 1235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45" y="connsiteY6-146"/>
                </a:cxn>
              </a:cxnLst>
              <a:rect l="l" t="t" r="r" b="b"/>
              <a:pathLst>
                <a:path w="10138" h="12350">
                  <a:moveTo>
                    <a:pt x="10106" y="3"/>
                  </a:moveTo>
                  <a:cubicBezTo>
                    <a:pt x="10106" y="2638"/>
                    <a:pt x="10076" y="7329"/>
                    <a:pt x="10138" y="11216"/>
                  </a:cubicBezTo>
                  <a:cubicBezTo>
                    <a:pt x="10178" y="13734"/>
                    <a:pt x="3387" y="11273"/>
                    <a:pt x="39" y="11273"/>
                  </a:cubicBezTo>
                  <a:cubicBezTo>
                    <a:pt x="26" y="9505"/>
                    <a:pt x="13" y="7735"/>
                    <a:pt x="0" y="5967"/>
                  </a:cubicBezTo>
                  <a:cubicBezTo>
                    <a:pt x="745" y="5573"/>
                    <a:pt x="994" y="5496"/>
                    <a:pt x="1537" y="4954"/>
                  </a:cubicBezTo>
                  <a:cubicBezTo>
                    <a:pt x="2079" y="4414"/>
                    <a:pt x="3289" y="655"/>
                    <a:pt x="4356" y="612"/>
                  </a:cubicBezTo>
                  <a:cubicBezTo>
                    <a:pt x="6030" y="242"/>
                    <a:pt x="8758" y="-35"/>
                    <a:pt x="10106" y="3"/>
                  </a:cubicBezTo>
                  <a:close/>
                </a:path>
              </a:pathLst>
            </a:custGeom>
            <a:gradFill>
              <a:gsLst>
                <a:gs pos="0">
                  <a:srgbClr val="C7000A">
                    <a:alpha val="25000"/>
                  </a:srgbClr>
                </a:gs>
                <a:gs pos="100000">
                  <a:srgbClr val="FFFFFF">
                    <a:lumMod val="95000"/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370" tIns="45685" rIns="91370" bIns="45685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62" name="Freeform 5"/>
            <p:cNvSpPr/>
            <p:nvPr/>
          </p:nvSpPr>
          <p:spPr bwMode="auto">
            <a:xfrm>
              <a:off x="7706032" y="1472351"/>
              <a:ext cx="1961980" cy="2240745"/>
            </a:xfrm>
            <a:custGeom>
              <a:avLst/>
              <a:gdLst>
                <a:gd name="T0" fmla="*/ 0 w 494"/>
                <a:gd name="T1" fmla="*/ 441 h 441"/>
                <a:gd name="T2" fmla="*/ 494 w 494"/>
                <a:gd name="T3" fmla="*/ 0 h 441"/>
                <a:gd name="connsiteX0" fmla="*/ 0 w 10000"/>
                <a:gd name="connsiteY0" fmla="*/ 10000 h 10000"/>
                <a:gd name="connsiteX1" fmla="*/ 6060 w 10000"/>
                <a:gd name="connsiteY1" fmla="*/ 6353 h 10000"/>
                <a:gd name="connsiteX2" fmla="*/ 10000 w 10000"/>
                <a:gd name="connsiteY2" fmla="*/ 0 h 10000"/>
                <a:gd name="connsiteX0-1" fmla="*/ 0 w 10000"/>
                <a:gd name="connsiteY0-2" fmla="*/ 10000 h 10000"/>
                <a:gd name="connsiteX1-3" fmla="*/ 3329 w 10000"/>
                <a:gd name="connsiteY1-4" fmla="*/ 6846 h 10000"/>
                <a:gd name="connsiteX2-5" fmla="*/ 10000 w 10000"/>
                <a:gd name="connsiteY2-6" fmla="*/ 0 h 10000"/>
                <a:gd name="connsiteX0-7" fmla="*/ 0 w 10000"/>
                <a:gd name="connsiteY0-8" fmla="*/ 10000 h 10000"/>
                <a:gd name="connsiteX1-9" fmla="*/ 3329 w 10000"/>
                <a:gd name="connsiteY1-10" fmla="*/ 6846 h 10000"/>
                <a:gd name="connsiteX2-11" fmla="*/ 10000 w 10000"/>
                <a:gd name="connsiteY2-12" fmla="*/ 0 h 10000"/>
                <a:gd name="connsiteX0-13" fmla="*/ 0 w 10000"/>
                <a:gd name="connsiteY0-14" fmla="*/ 10000 h 10000"/>
                <a:gd name="connsiteX1-15" fmla="*/ 3329 w 10000"/>
                <a:gd name="connsiteY1-16" fmla="*/ 6846 h 10000"/>
                <a:gd name="connsiteX2-17" fmla="*/ 10000 w 10000"/>
                <a:gd name="connsiteY2-18" fmla="*/ 0 h 10000"/>
                <a:gd name="connsiteX0-19" fmla="*/ 0 w 10000"/>
                <a:gd name="connsiteY0-20" fmla="*/ 10000 h 10000"/>
                <a:gd name="connsiteX1-21" fmla="*/ 3329 w 10000"/>
                <a:gd name="connsiteY1-22" fmla="*/ 6846 h 10000"/>
                <a:gd name="connsiteX2-23" fmla="*/ 10000 w 10000"/>
                <a:gd name="connsiteY2-24" fmla="*/ 0 h 10000"/>
                <a:gd name="connsiteX0-25" fmla="*/ 0 w 10000"/>
                <a:gd name="connsiteY0-26" fmla="*/ 10000 h 10000"/>
                <a:gd name="connsiteX1-27" fmla="*/ 3329 w 10000"/>
                <a:gd name="connsiteY1-28" fmla="*/ 6846 h 10000"/>
                <a:gd name="connsiteX2-29" fmla="*/ 10000 w 10000"/>
                <a:gd name="connsiteY2-30" fmla="*/ 0 h 10000"/>
                <a:gd name="connsiteX0-31" fmla="*/ 0 w 10000"/>
                <a:gd name="connsiteY0-32" fmla="*/ 10000 h 10000"/>
                <a:gd name="connsiteX1-33" fmla="*/ 3329 w 10000"/>
                <a:gd name="connsiteY1-34" fmla="*/ 6846 h 10000"/>
                <a:gd name="connsiteX2-35" fmla="*/ 7066 w 10000"/>
                <a:gd name="connsiteY2-36" fmla="*/ 4480 h 10000"/>
                <a:gd name="connsiteX3" fmla="*/ 10000 w 10000"/>
                <a:gd name="connsiteY3" fmla="*/ 0 h 10000"/>
                <a:gd name="connsiteX0-37" fmla="*/ 0 w 10000"/>
                <a:gd name="connsiteY0-38" fmla="*/ 10000 h 10000"/>
                <a:gd name="connsiteX1-39" fmla="*/ 3329 w 10000"/>
                <a:gd name="connsiteY1-40" fmla="*/ 6846 h 10000"/>
                <a:gd name="connsiteX2-41" fmla="*/ 5988 w 10000"/>
                <a:gd name="connsiteY2-42" fmla="*/ 2607 h 10000"/>
                <a:gd name="connsiteX3-43" fmla="*/ 10000 w 10000"/>
                <a:gd name="connsiteY3-44" fmla="*/ 0 h 10000"/>
                <a:gd name="connsiteX0-45" fmla="*/ 0 w 10000"/>
                <a:gd name="connsiteY0-46" fmla="*/ 10000 h 10000"/>
                <a:gd name="connsiteX1-47" fmla="*/ 3221 w 10000"/>
                <a:gd name="connsiteY1-48" fmla="*/ 6698 h 10000"/>
                <a:gd name="connsiteX2-49" fmla="*/ 5988 w 10000"/>
                <a:gd name="connsiteY2-50" fmla="*/ 2607 h 10000"/>
                <a:gd name="connsiteX3-51" fmla="*/ 10000 w 10000"/>
                <a:gd name="connsiteY3-52" fmla="*/ 0 h 10000"/>
                <a:gd name="connsiteX0-53" fmla="*/ 0 w 10000"/>
                <a:gd name="connsiteY0-54" fmla="*/ 10000 h 10000"/>
                <a:gd name="connsiteX1-55" fmla="*/ 3221 w 10000"/>
                <a:gd name="connsiteY1-56" fmla="*/ 6698 h 10000"/>
                <a:gd name="connsiteX2-57" fmla="*/ 5988 w 10000"/>
                <a:gd name="connsiteY2-58" fmla="*/ 2607 h 10000"/>
                <a:gd name="connsiteX3-59" fmla="*/ 10000 w 10000"/>
                <a:gd name="connsiteY3-60" fmla="*/ 0 h 10000"/>
                <a:gd name="connsiteX0-61" fmla="*/ 0 w 10000"/>
                <a:gd name="connsiteY0-62" fmla="*/ 10000 h 10000"/>
                <a:gd name="connsiteX1-63" fmla="*/ 3221 w 10000"/>
                <a:gd name="connsiteY1-64" fmla="*/ 6698 h 10000"/>
                <a:gd name="connsiteX2-65" fmla="*/ 5988 w 10000"/>
                <a:gd name="connsiteY2-66" fmla="*/ 2607 h 10000"/>
                <a:gd name="connsiteX3-67" fmla="*/ 10000 w 10000"/>
                <a:gd name="connsiteY3-68" fmla="*/ 0 h 10000"/>
                <a:gd name="connsiteX0-69" fmla="*/ 0 w 10000"/>
                <a:gd name="connsiteY0-70" fmla="*/ 10000 h 10000"/>
                <a:gd name="connsiteX1-71" fmla="*/ 3221 w 10000"/>
                <a:gd name="connsiteY1-72" fmla="*/ 6698 h 10000"/>
                <a:gd name="connsiteX2-73" fmla="*/ 5988 w 10000"/>
                <a:gd name="connsiteY2-74" fmla="*/ 2607 h 10000"/>
                <a:gd name="connsiteX3-75" fmla="*/ 10000 w 10000"/>
                <a:gd name="connsiteY3-76" fmla="*/ 0 h 10000"/>
                <a:gd name="connsiteX0-77" fmla="*/ 0 w 10000"/>
                <a:gd name="connsiteY0-78" fmla="*/ 10000 h 10000"/>
                <a:gd name="connsiteX1-79" fmla="*/ 3221 w 10000"/>
                <a:gd name="connsiteY1-80" fmla="*/ 6698 h 10000"/>
                <a:gd name="connsiteX2-81" fmla="*/ 5988 w 10000"/>
                <a:gd name="connsiteY2-82" fmla="*/ 2607 h 10000"/>
                <a:gd name="connsiteX3-83" fmla="*/ 10000 w 10000"/>
                <a:gd name="connsiteY3-84" fmla="*/ 0 h 10000"/>
                <a:gd name="connsiteX0-85" fmla="*/ 0 w 10000"/>
                <a:gd name="connsiteY0-86" fmla="*/ 10000 h 10000"/>
                <a:gd name="connsiteX1-87" fmla="*/ 3484 w 10000"/>
                <a:gd name="connsiteY1-88" fmla="*/ 7193 h 10000"/>
                <a:gd name="connsiteX2-89" fmla="*/ 5988 w 10000"/>
                <a:gd name="connsiteY2-90" fmla="*/ 2607 h 10000"/>
                <a:gd name="connsiteX3-91" fmla="*/ 10000 w 10000"/>
                <a:gd name="connsiteY3-92" fmla="*/ 0 h 10000"/>
                <a:gd name="connsiteX0-93" fmla="*/ 0 w 10000"/>
                <a:gd name="connsiteY0-94" fmla="*/ 10000 h 10000"/>
                <a:gd name="connsiteX1-95" fmla="*/ 3484 w 10000"/>
                <a:gd name="connsiteY1-96" fmla="*/ 7193 h 10000"/>
                <a:gd name="connsiteX2-97" fmla="*/ 5988 w 10000"/>
                <a:gd name="connsiteY2-98" fmla="*/ 2607 h 10000"/>
                <a:gd name="connsiteX3-99" fmla="*/ 10000 w 10000"/>
                <a:gd name="connsiteY3-100" fmla="*/ 0 h 10000"/>
                <a:gd name="connsiteX0-101" fmla="*/ 0 w 10000"/>
                <a:gd name="connsiteY0-102" fmla="*/ 10000 h 10000"/>
                <a:gd name="connsiteX1-103" fmla="*/ 3484 w 10000"/>
                <a:gd name="connsiteY1-104" fmla="*/ 7193 h 10000"/>
                <a:gd name="connsiteX2-105" fmla="*/ 5988 w 10000"/>
                <a:gd name="connsiteY2-106" fmla="*/ 2607 h 10000"/>
                <a:gd name="connsiteX3-107" fmla="*/ 10000 w 10000"/>
                <a:gd name="connsiteY3-108" fmla="*/ 0 h 10000"/>
                <a:gd name="connsiteX0-109" fmla="*/ 0 w 10000"/>
                <a:gd name="connsiteY0-110" fmla="*/ 10000 h 10000"/>
                <a:gd name="connsiteX1-111" fmla="*/ 3484 w 10000"/>
                <a:gd name="connsiteY1-112" fmla="*/ 7193 h 10000"/>
                <a:gd name="connsiteX2-113" fmla="*/ 5913 w 10000"/>
                <a:gd name="connsiteY2-114" fmla="*/ 2566 h 10000"/>
                <a:gd name="connsiteX3-115" fmla="*/ 10000 w 10000"/>
                <a:gd name="connsiteY3-116" fmla="*/ 0 h 10000"/>
                <a:gd name="connsiteX0-117" fmla="*/ 0 w 10000"/>
                <a:gd name="connsiteY0-118" fmla="*/ 10000 h 10000"/>
                <a:gd name="connsiteX1-119" fmla="*/ 3484 w 10000"/>
                <a:gd name="connsiteY1-120" fmla="*/ 7193 h 10000"/>
                <a:gd name="connsiteX2-121" fmla="*/ 5951 w 10000"/>
                <a:gd name="connsiteY2-122" fmla="*/ 2566 h 10000"/>
                <a:gd name="connsiteX3-123" fmla="*/ 10000 w 10000"/>
                <a:gd name="connsiteY3-124" fmla="*/ 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43" y="connsiteY3-4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cubicBezTo>
                    <a:pt x="2230" y="9048"/>
                    <a:pt x="2891" y="8275"/>
                    <a:pt x="3484" y="7193"/>
                  </a:cubicBezTo>
                  <a:cubicBezTo>
                    <a:pt x="4842" y="5435"/>
                    <a:pt x="4839" y="3707"/>
                    <a:pt x="5951" y="2566"/>
                  </a:cubicBezTo>
                  <a:cubicBezTo>
                    <a:pt x="6883" y="1080"/>
                    <a:pt x="9152" y="205"/>
                    <a:pt x="10000" y="0"/>
                  </a:cubicBezTo>
                </a:path>
              </a:pathLst>
            </a:custGeom>
            <a:noFill/>
            <a:ln w="31750" cap="flat" cmpd="sng" algn="ctr">
              <a:solidFill>
                <a:srgbClr val="C00000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Huawei Sans" panose="020B0604020202020204"/>
                <a:ea typeface="微软雅黑" panose="020B0503020204020204" charset="-122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63" name="Group 55"/>
          <p:cNvGrpSpPr/>
          <p:nvPr/>
        </p:nvGrpSpPr>
        <p:grpSpPr>
          <a:xfrm>
            <a:off x="2241747" y="4016450"/>
            <a:ext cx="5521759" cy="1561015"/>
            <a:chOff x="2133091" y="3967286"/>
            <a:chExt cx="5523772" cy="1750941"/>
          </a:xfrm>
        </p:grpSpPr>
        <p:sp>
          <p:nvSpPr>
            <p:cNvPr id="64" name="Freeform 10"/>
            <p:cNvSpPr/>
            <p:nvPr/>
          </p:nvSpPr>
          <p:spPr bwMode="auto">
            <a:xfrm>
              <a:off x="2138635" y="3971976"/>
              <a:ext cx="5513718" cy="1746251"/>
            </a:xfrm>
            <a:custGeom>
              <a:avLst/>
              <a:gdLst>
                <a:gd name="T0" fmla="*/ 3487 w 3487"/>
                <a:gd name="T1" fmla="*/ 0 h 1076"/>
                <a:gd name="T2" fmla="*/ 3487 w 3487"/>
                <a:gd name="T3" fmla="*/ 1037 h 1076"/>
                <a:gd name="T4" fmla="*/ 0 w 3487"/>
                <a:gd name="T5" fmla="*/ 1037 h 1076"/>
                <a:gd name="T6" fmla="*/ 0 w 3487"/>
                <a:gd name="T7" fmla="*/ 887 h 1076"/>
                <a:gd name="T8" fmla="*/ 517 w 3487"/>
                <a:gd name="T9" fmla="*/ 766 h 1076"/>
                <a:gd name="T10" fmla="*/ 929 w 3487"/>
                <a:gd name="T11" fmla="*/ 310 h 1076"/>
                <a:gd name="T12" fmla="*/ 1305 w 3487"/>
                <a:gd name="T13" fmla="*/ 569 h 1076"/>
                <a:gd name="T14" fmla="*/ 1733 w 3487"/>
                <a:gd name="T15" fmla="*/ 397 h 1076"/>
                <a:gd name="T16" fmla="*/ 2610 w 3487"/>
                <a:gd name="T17" fmla="*/ 85 h 1076"/>
                <a:gd name="T18" fmla="*/ 3467 w 3487"/>
                <a:gd name="T19" fmla="*/ 7 h 1076"/>
                <a:gd name="T20" fmla="*/ 3487 w 3487"/>
                <a:gd name="T21" fmla="*/ 0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87" h="1076">
                  <a:moveTo>
                    <a:pt x="3487" y="0"/>
                  </a:moveTo>
                  <a:cubicBezTo>
                    <a:pt x="3487" y="1037"/>
                    <a:pt x="3487" y="1037"/>
                    <a:pt x="3487" y="1037"/>
                  </a:cubicBezTo>
                  <a:cubicBezTo>
                    <a:pt x="0" y="1037"/>
                    <a:pt x="0" y="1037"/>
                    <a:pt x="0" y="1037"/>
                  </a:cubicBezTo>
                  <a:cubicBezTo>
                    <a:pt x="0" y="887"/>
                    <a:pt x="0" y="887"/>
                    <a:pt x="0" y="887"/>
                  </a:cubicBezTo>
                  <a:cubicBezTo>
                    <a:pt x="0" y="887"/>
                    <a:pt x="297" y="1076"/>
                    <a:pt x="517" y="766"/>
                  </a:cubicBezTo>
                  <a:cubicBezTo>
                    <a:pt x="737" y="456"/>
                    <a:pt x="825" y="310"/>
                    <a:pt x="929" y="310"/>
                  </a:cubicBezTo>
                  <a:cubicBezTo>
                    <a:pt x="1033" y="310"/>
                    <a:pt x="1199" y="555"/>
                    <a:pt x="1305" y="569"/>
                  </a:cubicBezTo>
                  <a:cubicBezTo>
                    <a:pt x="1405" y="583"/>
                    <a:pt x="1484" y="560"/>
                    <a:pt x="1733" y="397"/>
                  </a:cubicBezTo>
                  <a:cubicBezTo>
                    <a:pt x="1983" y="234"/>
                    <a:pt x="2308" y="109"/>
                    <a:pt x="2610" y="85"/>
                  </a:cubicBezTo>
                  <a:cubicBezTo>
                    <a:pt x="2919" y="61"/>
                    <a:pt x="3293" y="68"/>
                    <a:pt x="3467" y="7"/>
                  </a:cubicBezTo>
                  <a:cubicBezTo>
                    <a:pt x="3473" y="5"/>
                    <a:pt x="3480" y="2"/>
                    <a:pt x="3487" y="0"/>
                  </a:cubicBezTo>
                  <a:close/>
                </a:path>
              </a:pathLst>
            </a:custGeom>
            <a:gradFill>
              <a:gsLst>
                <a:gs pos="0">
                  <a:srgbClr val="666666">
                    <a:lumMod val="60000"/>
                    <a:lumOff val="40000"/>
                  </a:srgbClr>
                </a:gs>
                <a:gs pos="100000">
                  <a:srgbClr val="FFFFFF">
                    <a:lumMod val="95000"/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370" tIns="45685" rIns="91370" bIns="45685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65" name="Freeform 6"/>
            <p:cNvSpPr/>
            <p:nvPr/>
          </p:nvSpPr>
          <p:spPr bwMode="auto">
            <a:xfrm>
              <a:off x="2133091" y="3967286"/>
              <a:ext cx="5523772" cy="1746251"/>
            </a:xfrm>
            <a:custGeom>
              <a:avLst/>
              <a:gdLst>
                <a:gd name="T0" fmla="*/ 0 w 3487"/>
                <a:gd name="T1" fmla="*/ 887 h 1076"/>
                <a:gd name="T2" fmla="*/ 517 w 3487"/>
                <a:gd name="T3" fmla="*/ 766 h 1076"/>
                <a:gd name="T4" fmla="*/ 929 w 3487"/>
                <a:gd name="T5" fmla="*/ 310 h 1076"/>
                <a:gd name="T6" fmla="*/ 1305 w 3487"/>
                <a:gd name="T7" fmla="*/ 569 h 1076"/>
                <a:gd name="T8" fmla="*/ 1733 w 3487"/>
                <a:gd name="T9" fmla="*/ 397 h 1076"/>
                <a:gd name="T10" fmla="*/ 2610 w 3487"/>
                <a:gd name="T11" fmla="*/ 85 h 1076"/>
                <a:gd name="T12" fmla="*/ 3467 w 3487"/>
                <a:gd name="T13" fmla="*/ 7 h 1076"/>
                <a:gd name="T14" fmla="*/ 3487 w 3487"/>
                <a:gd name="T15" fmla="*/ 0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87" h="1076">
                  <a:moveTo>
                    <a:pt x="0" y="887"/>
                  </a:moveTo>
                  <a:cubicBezTo>
                    <a:pt x="0" y="887"/>
                    <a:pt x="297" y="1076"/>
                    <a:pt x="517" y="766"/>
                  </a:cubicBezTo>
                  <a:cubicBezTo>
                    <a:pt x="737" y="456"/>
                    <a:pt x="825" y="310"/>
                    <a:pt x="929" y="310"/>
                  </a:cubicBezTo>
                  <a:cubicBezTo>
                    <a:pt x="1033" y="310"/>
                    <a:pt x="1199" y="555"/>
                    <a:pt x="1305" y="569"/>
                  </a:cubicBezTo>
                  <a:cubicBezTo>
                    <a:pt x="1405" y="583"/>
                    <a:pt x="1484" y="560"/>
                    <a:pt x="1733" y="397"/>
                  </a:cubicBezTo>
                  <a:cubicBezTo>
                    <a:pt x="1983" y="234"/>
                    <a:pt x="2308" y="109"/>
                    <a:pt x="2610" y="85"/>
                  </a:cubicBezTo>
                  <a:cubicBezTo>
                    <a:pt x="2919" y="61"/>
                    <a:pt x="3293" y="68"/>
                    <a:pt x="3467" y="7"/>
                  </a:cubicBezTo>
                  <a:cubicBezTo>
                    <a:pt x="3473" y="5"/>
                    <a:pt x="3480" y="2"/>
                    <a:pt x="3487" y="0"/>
                  </a:cubicBezTo>
                </a:path>
              </a:pathLst>
            </a:custGeom>
            <a:noFill/>
            <a:ln w="31750" cap="flat" cmpd="sng" algn="ctr">
              <a:solidFill>
                <a:srgbClr val="1D1D1A">
                  <a:lumMod val="50000"/>
                  <a:lumOff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Huawei Sans" panose="020B0604020202020204"/>
                <a:ea typeface="微软雅黑" panose="020B0503020204020204" charset="-122"/>
                <a:cs typeface="+mn-cs"/>
                <a:sym typeface="Arial" panose="020B0604020202020204" pitchFamily="34" charset="0"/>
              </a:endParaRPr>
            </a:p>
          </p:txBody>
        </p:sp>
      </p:grpSp>
      <p:sp>
        <p:nvSpPr>
          <p:cNvPr id="66" name="矩形 56"/>
          <p:cNvSpPr/>
          <p:nvPr/>
        </p:nvSpPr>
        <p:spPr>
          <a:xfrm>
            <a:off x="3064946" y="1125584"/>
            <a:ext cx="2790189" cy="2768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感知理解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FZLanTingHeiS-B-GB"/>
                <a:sym typeface="Arial" panose="020B0604020202020204" pitchFamily="34" charset="0"/>
              </a:rPr>
              <a:t>世界，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FZLanTingHeiS-B-GB"/>
                <a:sym typeface="Arial" panose="020B0604020202020204" pitchFamily="34" charset="0"/>
              </a:rPr>
              <a:t>专用领域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FZLanTingHeiS-B-GB"/>
              <a:sym typeface="Arial" panose="020B0604020202020204" pitchFamily="34" charset="0"/>
            </a:endParaRPr>
          </a:p>
        </p:txBody>
      </p:sp>
      <p:sp>
        <p:nvSpPr>
          <p:cNvPr id="67" name="矩形 57"/>
          <p:cNvSpPr/>
          <p:nvPr/>
        </p:nvSpPr>
        <p:spPr>
          <a:xfrm>
            <a:off x="8229602" y="1125584"/>
            <a:ext cx="2514600" cy="27686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生成创造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FZLanTingHeiS-B-GB"/>
                <a:sym typeface="Arial" panose="020B0604020202020204" pitchFamily="34" charset="0"/>
              </a:rPr>
              <a:t>世界，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FZLanTingHeiS-B-GB"/>
                <a:sym typeface="Arial" panose="020B0604020202020204" pitchFamily="34" charset="0"/>
              </a:rPr>
              <a:t>通用领域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FZLanTingHeiS-B-GB"/>
              <a:sym typeface="Arial" panose="020B0604020202020204" pitchFamily="34" charset="0"/>
            </a:endParaRPr>
          </a:p>
        </p:txBody>
      </p:sp>
      <p:sp>
        <p:nvSpPr>
          <p:cNvPr id="68" name="矩形 58"/>
          <p:cNvSpPr/>
          <p:nvPr/>
        </p:nvSpPr>
        <p:spPr>
          <a:xfrm>
            <a:off x="1787494" y="1548576"/>
            <a:ext cx="5269865" cy="53086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9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替代低端重复性工作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可以物体识别和分析，可部分替代人眼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/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耳，主要用于物体识别和发现，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CNN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架构为主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69" name="矩形 59"/>
          <p:cNvSpPr/>
          <p:nvPr/>
        </p:nvSpPr>
        <p:spPr>
          <a:xfrm>
            <a:off x="7700165" y="1548576"/>
            <a:ext cx="3749675" cy="53086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90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替代较高端脑力劳动工作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会思考会学习，主要用于理解和生成，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Transformer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架构为主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70" name="文本框 60"/>
          <p:cNvSpPr txBox="1"/>
          <p:nvPr/>
        </p:nvSpPr>
        <p:spPr>
          <a:xfrm>
            <a:off x="883526" y="5240244"/>
            <a:ext cx="666035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AI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重点事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件里程碑</a:t>
            </a:r>
          </a:p>
        </p:txBody>
      </p:sp>
      <p:sp>
        <p:nvSpPr>
          <p:cNvPr id="71" name="文本框 61"/>
          <p:cNvSpPr txBox="1"/>
          <p:nvPr/>
        </p:nvSpPr>
        <p:spPr>
          <a:xfrm>
            <a:off x="6204649" y="4361588"/>
            <a:ext cx="1017143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200" b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安防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-</a:t>
            </a: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视觉</a:t>
            </a:r>
            <a:endParaRPr kumimoji="0" lang="en-US" altLang="zh-CN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互联网 </a:t>
            </a: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- </a:t>
            </a: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推荐</a:t>
            </a:r>
          </a:p>
        </p:txBody>
      </p:sp>
      <p:cxnSp>
        <p:nvCxnSpPr>
          <p:cNvPr id="72" name="直接连接符 65"/>
          <p:cNvCxnSpPr/>
          <p:nvPr/>
        </p:nvCxnSpPr>
        <p:spPr>
          <a:xfrm>
            <a:off x="1677491" y="5494564"/>
            <a:ext cx="9780514" cy="0"/>
          </a:xfrm>
          <a:prstGeom prst="line">
            <a:avLst/>
          </a:prstGeom>
          <a:noFill/>
          <a:ln w="12700" cap="flat" cmpd="sng" algn="ctr">
            <a:solidFill>
              <a:srgbClr val="666666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73" name="文本框 63"/>
          <p:cNvSpPr txBox="1"/>
          <p:nvPr/>
        </p:nvSpPr>
        <p:spPr>
          <a:xfrm>
            <a:off x="883526" y="2192884"/>
            <a:ext cx="470535" cy="36893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AI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技术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里程碑</a:t>
            </a:r>
          </a:p>
        </p:txBody>
      </p:sp>
      <p:sp>
        <p:nvSpPr>
          <p:cNvPr id="74" name="文本框 64"/>
          <p:cNvSpPr txBox="1"/>
          <p:nvPr/>
        </p:nvSpPr>
        <p:spPr>
          <a:xfrm>
            <a:off x="883526" y="4016581"/>
            <a:ext cx="667123" cy="36893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AI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产业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发展浪潮</a:t>
            </a:r>
          </a:p>
        </p:txBody>
      </p:sp>
      <p:sp>
        <p:nvSpPr>
          <p:cNvPr id="75" name="矩形 65"/>
          <p:cNvSpPr/>
          <p:nvPr/>
        </p:nvSpPr>
        <p:spPr>
          <a:xfrm>
            <a:off x="1971627" y="5607800"/>
            <a:ext cx="762000" cy="3073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1956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年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达特茅斯会议</a:t>
            </a:r>
          </a:p>
        </p:txBody>
      </p:sp>
      <p:sp>
        <p:nvSpPr>
          <p:cNvPr id="76" name="文本框 66"/>
          <p:cNvSpPr txBox="1"/>
          <p:nvPr/>
        </p:nvSpPr>
        <p:spPr>
          <a:xfrm>
            <a:off x="3332960" y="4910383"/>
            <a:ext cx="758064" cy="184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200" b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专家系统</a:t>
            </a:r>
          </a:p>
        </p:txBody>
      </p:sp>
      <p:sp>
        <p:nvSpPr>
          <p:cNvPr id="77" name="矩形 67"/>
          <p:cNvSpPr/>
          <p:nvPr/>
        </p:nvSpPr>
        <p:spPr>
          <a:xfrm>
            <a:off x="3894611" y="5607800"/>
            <a:ext cx="1016000" cy="3073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1997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年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“深蓝”战胜人类</a:t>
            </a:r>
          </a:p>
        </p:txBody>
      </p:sp>
      <p:sp>
        <p:nvSpPr>
          <p:cNvPr id="78" name="矩形 68"/>
          <p:cNvSpPr/>
          <p:nvPr/>
        </p:nvSpPr>
        <p:spPr>
          <a:xfrm>
            <a:off x="5098450" y="5607800"/>
            <a:ext cx="1016000" cy="3073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2015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年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视觉识别超过人类</a:t>
            </a:r>
          </a:p>
        </p:txBody>
      </p:sp>
      <p:sp>
        <p:nvSpPr>
          <p:cNvPr id="79" name="矩形 69"/>
          <p:cNvSpPr/>
          <p:nvPr/>
        </p:nvSpPr>
        <p:spPr>
          <a:xfrm>
            <a:off x="7373898" y="5607800"/>
            <a:ext cx="591733" cy="307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2022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年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ChatGPT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80" name="任意多边形: 形状 1"/>
          <p:cNvSpPr/>
          <p:nvPr/>
        </p:nvSpPr>
        <p:spPr>
          <a:xfrm>
            <a:off x="1932023" y="5442206"/>
            <a:ext cx="841212" cy="104717"/>
          </a:xfrm>
          <a:custGeom>
            <a:avLst/>
            <a:gdLst>
              <a:gd name="connsiteX0" fmla="*/ 0 w 866274"/>
              <a:gd name="connsiteY0" fmla="*/ 24063 h 113910"/>
              <a:gd name="connsiteX1" fmla="*/ 866274 w 866274"/>
              <a:gd name="connsiteY1" fmla="*/ 0 h 113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6274" h="113910">
                <a:moveTo>
                  <a:pt x="0" y="24063"/>
                </a:moveTo>
                <a:cubicBezTo>
                  <a:pt x="227263" y="105610"/>
                  <a:pt x="454527" y="187158"/>
                  <a:pt x="866274" y="0"/>
                </a:cubicBezTo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Huawei Sans" panose="020B0604020202020204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81" name="矩形 71"/>
          <p:cNvSpPr/>
          <p:nvPr/>
        </p:nvSpPr>
        <p:spPr>
          <a:xfrm>
            <a:off x="6347901" y="5607800"/>
            <a:ext cx="889000" cy="3073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2020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年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蛋白质结构预测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82" name="椭圆 72"/>
          <p:cNvSpPr/>
          <p:nvPr/>
        </p:nvSpPr>
        <p:spPr>
          <a:xfrm>
            <a:off x="2300190" y="5435150"/>
            <a:ext cx="118829" cy="118829"/>
          </a:xfrm>
          <a:prstGeom prst="ellipse">
            <a:avLst/>
          </a:prstGeom>
          <a:solidFill>
            <a:srgbClr val="666666"/>
          </a:solidFill>
          <a:ln w="254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Huawei Sans" panose="020B0604020202020204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83" name="椭圆 73"/>
          <p:cNvSpPr/>
          <p:nvPr/>
        </p:nvSpPr>
        <p:spPr>
          <a:xfrm>
            <a:off x="4350173" y="5435150"/>
            <a:ext cx="118829" cy="118829"/>
          </a:xfrm>
          <a:prstGeom prst="ellipse">
            <a:avLst/>
          </a:prstGeom>
          <a:solidFill>
            <a:srgbClr val="666666"/>
          </a:solidFill>
          <a:ln w="254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Huawei Sans" panose="020B0604020202020204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84" name="椭圆 74"/>
          <p:cNvSpPr/>
          <p:nvPr/>
        </p:nvSpPr>
        <p:spPr>
          <a:xfrm>
            <a:off x="5554013" y="5435150"/>
            <a:ext cx="118829" cy="118829"/>
          </a:xfrm>
          <a:prstGeom prst="ellipse">
            <a:avLst/>
          </a:prstGeom>
          <a:solidFill>
            <a:srgbClr val="666666"/>
          </a:solidFill>
          <a:ln w="254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Huawei Sans" panose="020B0604020202020204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85" name="椭圆 75"/>
          <p:cNvSpPr/>
          <p:nvPr/>
        </p:nvSpPr>
        <p:spPr>
          <a:xfrm>
            <a:off x="6739965" y="5435150"/>
            <a:ext cx="118829" cy="118829"/>
          </a:xfrm>
          <a:prstGeom prst="ellipse">
            <a:avLst/>
          </a:prstGeom>
          <a:solidFill>
            <a:srgbClr val="666666"/>
          </a:solidFill>
          <a:ln w="254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Huawei Sans" panose="020B0604020202020204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86" name="文本框 76"/>
          <p:cNvSpPr txBox="1"/>
          <p:nvPr/>
        </p:nvSpPr>
        <p:spPr>
          <a:xfrm>
            <a:off x="8208479" y="3564858"/>
            <a:ext cx="3100313" cy="1261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200" b="1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内容生成、知识传递</a:t>
            </a:r>
            <a:endParaRPr kumimoji="0" lang="en-US" altLang="zh-CN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2C</a:t>
            </a: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：社交、消费</a:t>
            </a:r>
            <a:endParaRPr kumimoji="0" lang="en-US" altLang="zh-CN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2B-</a:t>
            </a: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通用：办公、编程、搜索、营销、设计</a:t>
            </a:r>
            <a:endParaRPr kumimoji="0" lang="en-US" altLang="zh-CN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2B-</a:t>
            </a:r>
            <a:r>
              <a: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行业：医疗咨询、网络自治、智能风控、结构化感知、大数据分析、舆情分析、新闻采编、内容剪辑、智能教学</a:t>
            </a:r>
          </a:p>
        </p:txBody>
      </p:sp>
      <p:grpSp>
        <p:nvGrpSpPr>
          <p:cNvPr id="87" name="Group 52"/>
          <p:cNvGrpSpPr/>
          <p:nvPr/>
        </p:nvGrpSpPr>
        <p:grpSpPr>
          <a:xfrm>
            <a:off x="1677492" y="2197417"/>
            <a:ext cx="6042689" cy="359869"/>
            <a:chOff x="1568630" y="2332281"/>
            <a:chExt cx="5458665" cy="360000"/>
          </a:xfrm>
        </p:grpSpPr>
        <p:sp>
          <p:nvSpPr>
            <p:cNvPr id="88" name="文本框 78"/>
            <p:cNvSpPr txBox="1"/>
            <p:nvPr/>
          </p:nvSpPr>
          <p:spPr>
            <a:xfrm>
              <a:off x="2487563" y="2332281"/>
              <a:ext cx="864000" cy="360000"/>
            </a:xfrm>
            <a:prstGeom prst="rect">
              <a:avLst/>
            </a:prstGeom>
            <a:gradFill flip="none" rotWithShape="1">
              <a:gsLst>
                <a:gs pos="0">
                  <a:srgbClr val="EBEBEB">
                    <a:lumMod val="90000"/>
                  </a:srgbClr>
                </a:gs>
                <a:gs pos="100000">
                  <a:srgbClr val="EBEBEB">
                    <a:lumMod val="75000"/>
                  </a:srgbClr>
                </a:gs>
              </a:gsLst>
              <a:lin ang="3600000" scaled="0"/>
            </a:gradFill>
            <a:ln w="3175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000" b="0" i="0" u="none" strike="noStrike" kern="0" cap="none" spc="0" normalizeH="0" baseline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Arial" panose="020B0604020202020204" pitchFamily="34" charset="0"/>
                </a:rPr>
                <a:t>NLP</a:t>
              </a: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89" name="文本框 79"/>
            <p:cNvSpPr txBox="1"/>
            <p:nvPr/>
          </p:nvSpPr>
          <p:spPr>
            <a:xfrm>
              <a:off x="3406496" y="2332281"/>
              <a:ext cx="864000" cy="360000"/>
            </a:xfrm>
            <a:prstGeom prst="rect">
              <a:avLst/>
            </a:prstGeom>
            <a:gradFill flip="none" rotWithShape="1">
              <a:gsLst>
                <a:gs pos="0">
                  <a:srgbClr val="EBEBEB">
                    <a:lumMod val="90000"/>
                  </a:srgbClr>
                </a:gs>
                <a:gs pos="100000">
                  <a:srgbClr val="EBEBEB">
                    <a:lumMod val="75000"/>
                  </a:srgbClr>
                </a:gs>
              </a:gsLst>
              <a:lin ang="3600000" scaled="0"/>
            </a:gradFill>
            <a:ln w="3175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000" b="0" i="0" u="none" strike="noStrike" kern="0" cap="none" spc="0" normalizeH="0" baseline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0" cap="none" spc="0" normalizeH="0" baseline="0" noProof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Arial" panose="020B0604020202020204" pitchFamily="34" charset="0"/>
                </a:rPr>
                <a:t>CV</a:t>
              </a: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90" name="文本框 80"/>
            <p:cNvSpPr txBox="1"/>
            <p:nvPr/>
          </p:nvSpPr>
          <p:spPr>
            <a:xfrm>
              <a:off x="6163295" y="2332281"/>
              <a:ext cx="864000" cy="360000"/>
            </a:xfrm>
            <a:prstGeom prst="rect">
              <a:avLst/>
            </a:prstGeom>
            <a:gradFill flip="none" rotWithShape="1">
              <a:gsLst>
                <a:gs pos="0">
                  <a:srgbClr val="EBEBEB">
                    <a:lumMod val="90000"/>
                  </a:srgbClr>
                </a:gs>
                <a:gs pos="100000">
                  <a:srgbClr val="EBEBEB">
                    <a:lumMod val="75000"/>
                  </a:srgbClr>
                </a:gs>
              </a:gsLst>
              <a:lin ang="3600000" scaled="0"/>
            </a:gradFill>
            <a:ln w="3175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000" b="0" i="0" u="none" strike="noStrike" kern="0" cap="none" spc="0" normalizeH="0" baseline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0" cap="none" spc="0" normalizeH="0" baseline="0" noProof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Arial" panose="020B0604020202020204" pitchFamily="34" charset="0"/>
                </a:rPr>
                <a:t>AI4S</a:t>
              </a: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91" name="文本框 81"/>
            <p:cNvSpPr txBox="1"/>
            <p:nvPr/>
          </p:nvSpPr>
          <p:spPr>
            <a:xfrm>
              <a:off x="5244362" y="2332281"/>
              <a:ext cx="864000" cy="360000"/>
            </a:xfrm>
            <a:prstGeom prst="rect">
              <a:avLst/>
            </a:prstGeom>
            <a:gradFill flip="none" rotWithShape="1">
              <a:gsLst>
                <a:gs pos="0">
                  <a:srgbClr val="EBEBEB">
                    <a:lumMod val="90000"/>
                  </a:srgbClr>
                </a:gs>
                <a:gs pos="100000">
                  <a:srgbClr val="EBEBEB">
                    <a:lumMod val="75000"/>
                  </a:srgbClr>
                </a:gs>
              </a:gsLst>
              <a:lin ang="3600000" scaled="0"/>
            </a:gradFill>
            <a:ln w="3175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>
                <a:defRPr lang="zh-CN"/>
              </a:defPPr>
              <a:lvl1pPr algn="ctr">
                <a:defRPr sz="1000" kern="0">
                  <a:solidFill>
                    <a:srgbClr val="1D1D1A"/>
                  </a:solidFill>
                  <a:latin typeface="Huawei Sans" panose="020B0604020202020204"/>
                  <a:ea typeface="微软雅黑" panose="020B0503020204020204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Arial" panose="020B0604020202020204" pitchFamily="34" charset="0"/>
                </a:rPr>
                <a:t>GAN</a:t>
              </a:r>
              <a:endPara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92" name="文本框 82"/>
            <p:cNvSpPr txBox="1"/>
            <p:nvPr/>
          </p:nvSpPr>
          <p:spPr>
            <a:xfrm>
              <a:off x="1568630" y="2332281"/>
              <a:ext cx="864000" cy="360000"/>
            </a:xfrm>
            <a:prstGeom prst="rect">
              <a:avLst/>
            </a:prstGeom>
            <a:gradFill flip="none" rotWithShape="1">
              <a:gsLst>
                <a:gs pos="0">
                  <a:srgbClr val="EBEBEB">
                    <a:lumMod val="90000"/>
                  </a:srgbClr>
                </a:gs>
                <a:gs pos="100000">
                  <a:srgbClr val="EBEBEB">
                    <a:lumMod val="75000"/>
                  </a:srgbClr>
                </a:gs>
              </a:gsLst>
              <a:lin ang="3600000" scaled="0"/>
            </a:gradFill>
            <a:ln w="3175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000" b="0" i="0" u="none" strike="noStrike" kern="0" cap="none" spc="0" normalizeH="0" baseline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Arial" panose="020B0604020202020204" pitchFamily="34" charset="0"/>
                </a:rPr>
                <a:t>控制论</a:t>
              </a:r>
            </a:p>
          </p:txBody>
        </p:sp>
        <p:sp>
          <p:nvSpPr>
            <p:cNvPr id="93" name="文本框 83"/>
            <p:cNvSpPr txBox="1"/>
            <p:nvPr/>
          </p:nvSpPr>
          <p:spPr>
            <a:xfrm>
              <a:off x="4325429" y="2332281"/>
              <a:ext cx="864000" cy="360000"/>
            </a:xfrm>
            <a:prstGeom prst="rect">
              <a:avLst/>
            </a:prstGeom>
            <a:gradFill flip="none" rotWithShape="1">
              <a:gsLst>
                <a:gs pos="0">
                  <a:srgbClr val="EBEBEB">
                    <a:lumMod val="90000"/>
                  </a:srgbClr>
                </a:gs>
                <a:gs pos="100000">
                  <a:srgbClr val="EBEBEB">
                    <a:lumMod val="75000"/>
                  </a:srgbClr>
                </a:gs>
              </a:gsLst>
              <a:lin ang="3600000" scaled="0"/>
            </a:gradFill>
            <a:ln w="3175" cap="flat">
              <a:noFill/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000" b="0" i="0" u="none" strike="noStrike" kern="0" cap="none" spc="0" normalizeH="0" baseline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Arial" panose="020B0604020202020204" pitchFamily="34" charset="0"/>
                </a:rPr>
                <a:t>深度学习</a:t>
              </a:r>
            </a:p>
          </p:txBody>
        </p:sp>
      </p:grpSp>
      <p:cxnSp>
        <p:nvCxnSpPr>
          <p:cNvPr id="94" name="直接连接符 60"/>
          <p:cNvCxnSpPr/>
          <p:nvPr/>
        </p:nvCxnSpPr>
        <p:spPr>
          <a:xfrm>
            <a:off x="7777187" y="2101968"/>
            <a:ext cx="0" cy="3382767"/>
          </a:xfrm>
          <a:prstGeom prst="line">
            <a:avLst/>
          </a:prstGeom>
          <a:noFill/>
          <a:ln w="6350" cap="flat" cmpd="sng" algn="ctr">
            <a:solidFill>
              <a:srgbClr val="666666"/>
            </a:solidFill>
            <a:prstDash val="dash"/>
            <a:miter lim="800000"/>
          </a:ln>
          <a:effectLst/>
        </p:spPr>
      </p:cxnSp>
      <p:sp>
        <p:nvSpPr>
          <p:cNvPr id="95" name="矩形 87"/>
          <p:cNvSpPr/>
          <p:nvPr/>
        </p:nvSpPr>
        <p:spPr>
          <a:xfrm>
            <a:off x="9183117" y="5484735"/>
            <a:ext cx="67564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       ….</a:t>
            </a:r>
          </a:p>
        </p:txBody>
      </p:sp>
      <p:sp>
        <p:nvSpPr>
          <p:cNvPr id="96" name="右箭头 92"/>
          <p:cNvSpPr/>
          <p:nvPr/>
        </p:nvSpPr>
        <p:spPr>
          <a:xfrm>
            <a:off x="6489162" y="1272823"/>
            <a:ext cx="1182837" cy="374016"/>
          </a:xfrm>
          <a:prstGeom prst="rightArrow">
            <a:avLst>
              <a:gd name="adj1" fmla="val 50000"/>
              <a:gd name="adj2" fmla="val 57113"/>
            </a:avLst>
          </a:prstGeom>
          <a:gradFill>
            <a:gsLst>
              <a:gs pos="0">
                <a:srgbClr val="C7000B">
                  <a:alpha val="0"/>
                </a:srgbClr>
              </a:gs>
              <a:gs pos="27949">
                <a:srgbClr val="C7000B">
                  <a:alpha val="7874"/>
                </a:srgbClr>
              </a:gs>
              <a:gs pos="63546">
                <a:srgbClr val="C7000B">
                  <a:alpha val="45829"/>
                </a:srgbClr>
              </a:gs>
              <a:gs pos="100000">
                <a:srgbClr val="C7000B"/>
              </a:gs>
            </a:gsLst>
            <a:lin ang="0" scaled="0"/>
          </a:gradFill>
          <a:ln w="3175">
            <a:miter lim="400000"/>
          </a:ln>
        </p:spPr>
        <p:txBody>
          <a:bodyPr lIns="239469" tIns="239469" rIns="239469" bIns="239469"/>
          <a:lstStyle/>
          <a:p>
            <a:pPr marL="0" marR="0" lvl="0" indent="0" algn="l" defTabSz="3003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" b="0" i="0" u="none" strike="noStrike" kern="1200" cap="none" spc="0" normalizeH="0" baseline="0" noProof="0">
              <a:ln>
                <a:noFill/>
              </a:ln>
              <a:solidFill>
                <a:srgbClr val="C7000B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7" name="TextBox 48"/>
          <p:cNvSpPr txBox="1"/>
          <p:nvPr/>
        </p:nvSpPr>
        <p:spPr>
          <a:xfrm>
            <a:off x="836294" y="6062624"/>
            <a:ext cx="10736709" cy="33718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hnschrift" panose="020B0502040204020203" pitchFamily="34" charset="0"/>
                <a:ea typeface="微软雅黑" panose="020B0503020204020204" charset="-122"/>
                <a:cs typeface="+mn-cs"/>
              </a:rPr>
              <a:t>GPT-4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已初步具备自主学习和思考能力，在文本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/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图像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/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音频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/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视频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/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代码等脑力劳动场景中已达到人类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80%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的水平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98" name="文本框 33"/>
          <p:cNvSpPr txBox="1"/>
          <p:nvPr/>
        </p:nvSpPr>
        <p:spPr>
          <a:xfrm>
            <a:off x="7840019" y="2197417"/>
            <a:ext cx="957285" cy="359869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rgbClr val="C7000A">
                  <a:lumMod val="75000"/>
                </a:srgbClr>
              </a:gs>
            </a:gsLst>
            <a:lin ang="3600000" scaled="0"/>
          </a:gradFill>
          <a:ln w="3175" cap="flat">
            <a:noFill/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zh-CN"/>
            </a:defPPr>
            <a:lvl1pPr algn="ctr">
              <a:defRPr sz="1000" kern="0">
                <a:solidFill>
                  <a:srgbClr val="1D1D1A"/>
                </a:solidFill>
                <a:latin typeface="Huawei Sans" panose="020B0604020202020204"/>
                <a:ea typeface="微软雅黑" panose="020B050302020402020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ChatGPT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99" name="文本框 36"/>
          <p:cNvSpPr txBox="1"/>
          <p:nvPr/>
        </p:nvSpPr>
        <p:spPr>
          <a:xfrm>
            <a:off x="10888810" y="2197417"/>
            <a:ext cx="493088" cy="359869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rgbClr val="C7000A">
                  <a:lumMod val="75000"/>
                </a:srgbClr>
              </a:gs>
            </a:gsLst>
            <a:lin ang="3600000" scaled="0"/>
          </a:gradFill>
          <a:ln w="3175" cap="flat">
            <a:noFill/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zh-CN"/>
            </a:defPPr>
            <a:lvl1pPr algn="ctr">
              <a:defRPr sz="1000" kern="0">
                <a:solidFill>
                  <a:srgbClr val="1D1D1A"/>
                </a:solidFill>
                <a:latin typeface="Huawei Sans" panose="020B0604020202020204"/>
                <a:ea typeface="微软雅黑" panose="020B050302020402020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…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00" name="文本框 43"/>
          <p:cNvSpPr txBox="1"/>
          <p:nvPr/>
        </p:nvSpPr>
        <p:spPr>
          <a:xfrm>
            <a:off x="8856282" y="2197417"/>
            <a:ext cx="957286" cy="359869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rgbClr val="C7000A">
                  <a:lumMod val="75000"/>
                </a:srgbClr>
              </a:gs>
            </a:gsLst>
            <a:lin ang="3600000" scaled="0"/>
          </a:gradFill>
          <a:ln w="3175" cap="flat">
            <a:noFill/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zh-CN"/>
            </a:defPPr>
            <a:lvl1pPr algn="ctr">
              <a:defRPr sz="1000" kern="0">
                <a:solidFill>
                  <a:srgbClr val="1D1D1A"/>
                </a:solidFill>
                <a:latin typeface="Huawei Sans" panose="020B0604020202020204"/>
                <a:ea typeface="微软雅黑" panose="020B050302020402020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GPT4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01" name="文本框 43"/>
          <p:cNvSpPr txBox="1"/>
          <p:nvPr/>
        </p:nvSpPr>
        <p:spPr>
          <a:xfrm>
            <a:off x="9872547" y="2197417"/>
            <a:ext cx="957286" cy="359869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rgbClr val="C7000A">
                  <a:lumMod val="75000"/>
                </a:srgbClr>
              </a:gs>
            </a:gsLst>
            <a:lin ang="3600000" scaled="0"/>
          </a:gradFill>
          <a:ln w="3175" cap="flat">
            <a:noFill/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zh-CN"/>
            </a:defPPr>
            <a:lvl1pPr algn="ctr">
              <a:defRPr sz="1000" kern="0">
                <a:solidFill>
                  <a:srgbClr val="1D1D1A"/>
                </a:solidFill>
                <a:latin typeface="Huawei Sans" panose="020B0604020202020204"/>
                <a:ea typeface="微软雅黑" panose="020B050302020402020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Gemini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049654" name="标题 1"/>
          <p:cNvSpPr>
            <a:spLocks noGrp="1"/>
          </p:cNvSpPr>
          <p:nvPr>
            <p:custDataLst>
              <p:tags r:id="rId1"/>
            </p:custDataLst>
          </p:nvPr>
        </p:nvSpPr>
        <p:spPr bwMode="auto">
          <a:xfrm>
            <a:off x="390525" y="180975"/>
            <a:ext cx="10062210" cy="46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31" tIns="45716" rIns="91431" bIns="45716" anchor="t">
            <a:no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marL="0" lvl="1" indent="0">
              <a:buNone/>
            </a:pPr>
            <a:r>
              <a:rPr lang="zh-CN" altLang="en-US" sz="2400" b="1" kern="0" spc="50" dirty="0">
                <a:solidFill>
                  <a:srgbClr val="1D1D1A">
                    <a:alpha val="100000"/>
                  </a:srgbClr>
                </a:solidFill>
                <a:cs typeface="微软雅黑" panose="020B0503020204020204" charset="-122"/>
                <a:sym typeface="微软雅黑" panose="020B0503020204020204" charset="-122"/>
              </a:rPr>
              <a:t>AI发展跨越拐点，从“感知识别” 走向“内容生成”，从专用走向通用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54" name="标题 1"/>
          <p:cNvSpPr>
            <a:spLocks noGrp="1"/>
          </p:cNvSpPr>
          <p:nvPr>
            <p:custDataLst>
              <p:tags r:id="rId1"/>
            </p:custDataLst>
          </p:nvPr>
        </p:nvSpPr>
        <p:spPr bwMode="auto">
          <a:xfrm>
            <a:off x="390525" y="180975"/>
            <a:ext cx="8828405" cy="46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31" tIns="45716" rIns="91431" bIns="45716" anchor="t">
            <a:no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marL="0" lvl="1" indent="0">
              <a:buNone/>
            </a:pPr>
            <a:r>
              <a:rPr lang="zh-CN" altLang="en-US" sz="2400" b="1" kern="0" spc="50" dirty="0">
                <a:solidFill>
                  <a:srgbClr val="1D1D1A">
                    <a:alpha val="100000"/>
                  </a:srgbClr>
                </a:solidFill>
                <a:cs typeface="微软雅黑" panose="020B0503020204020204" charset="-122"/>
                <a:sym typeface="微软雅黑" panose="020B0503020204020204" charset="-122"/>
              </a:rPr>
              <a:t>大模型应用中的挑战：“unexpected outcome”</a:t>
            </a:r>
          </a:p>
        </p:txBody>
      </p:sp>
      <p:sp>
        <p:nvSpPr>
          <p:cNvPr id="1049660" name="矩形: 圆角 111"/>
          <p:cNvSpPr/>
          <p:nvPr>
            <p:custDataLst>
              <p:tags r:id="rId2"/>
            </p:custDataLst>
          </p:nvPr>
        </p:nvSpPr>
        <p:spPr>
          <a:xfrm>
            <a:off x="14213840" y="2806700"/>
            <a:ext cx="2294255" cy="443230"/>
          </a:xfrm>
          <a:prstGeom prst="roundRect">
            <a:avLst>
              <a:gd name="adj" fmla="val 9175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25400" dir="5400000" algn="ctr" rotWithShape="0">
              <a:srgbClr val="000000">
                <a:alpha val="23000"/>
              </a:srgbClr>
            </a:outerShdw>
          </a:effectLst>
        </p:spPr>
        <p:txBody>
          <a:bodyPr rot="0" spcFirstLastPara="0" vertOverflow="overflow" horzOverflow="overflow" vert="horz" wrap="square" lIns="48767" tIns="24383" rIns="48767" bIns="24383" numCol="1" spcCol="0" rtlCol="0" fromWordArt="0" anchor="ctr" anchorCtr="0" forceAA="0" compatLnSpc="1">
            <a:noAutofit/>
          </a:bodyPr>
          <a:lstStyle/>
          <a:p>
            <a:pPr algn="ctr" defTabSz="720090"/>
            <a:endParaRPr lang="en-US" altLang="zh-CN" sz="535" kern="0" dirty="0">
              <a:solidFill>
                <a:srgbClr val="4472C4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微软雅黑" panose="020B0503020204020204" charset="-122"/>
            </a:endParaRPr>
          </a:p>
        </p:txBody>
      </p:sp>
      <p:sp>
        <p:nvSpPr>
          <p:cNvPr id="1049661" name="矩形: 圆角 111"/>
          <p:cNvSpPr/>
          <p:nvPr>
            <p:custDataLst>
              <p:tags r:id="rId3"/>
            </p:custDataLst>
          </p:nvPr>
        </p:nvSpPr>
        <p:spPr>
          <a:xfrm>
            <a:off x="14224635" y="2252345"/>
            <a:ext cx="2294255" cy="443230"/>
          </a:xfrm>
          <a:prstGeom prst="roundRect">
            <a:avLst>
              <a:gd name="adj" fmla="val 9175"/>
            </a:avLst>
          </a:prstGeom>
          <a:solidFill>
            <a:srgbClr val="144785"/>
          </a:solidFill>
          <a:ln w="12700" cap="flat" cmpd="sng" algn="ctr">
            <a:noFill/>
            <a:prstDash val="solid"/>
            <a:miter lim="800000"/>
          </a:ln>
          <a:effectLst>
            <a:outerShdw blurRad="50800" dist="25400" dir="5400000" algn="ctr" rotWithShape="0">
              <a:srgbClr val="000000">
                <a:alpha val="23000"/>
              </a:srgbClr>
            </a:outerShdw>
          </a:effectLst>
        </p:spPr>
        <p:txBody>
          <a:bodyPr rot="0" spcFirstLastPara="0" vertOverflow="overflow" horzOverflow="overflow" vert="horz" wrap="square" lIns="48767" tIns="24383" rIns="48767" bIns="24383" numCol="1" spcCol="0" rtlCol="0" fromWordArt="0" anchor="ctr" anchorCtr="0" forceAA="0" compatLnSpc="1">
            <a:noAutofit/>
          </a:bodyPr>
          <a:lstStyle/>
          <a:p>
            <a:pPr algn="ctr" defTabSz="720090"/>
            <a:endParaRPr lang="en-US" altLang="zh-CN" sz="535" kern="0" dirty="0">
              <a:solidFill>
                <a:srgbClr val="4472C4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微软雅黑" panose="020B0503020204020204" charset="-122"/>
            </a:endParaRPr>
          </a:p>
        </p:txBody>
      </p:sp>
      <p:sp>
        <p:nvSpPr>
          <p:cNvPr id="1049692" name="矩形: 圆角 115"/>
          <p:cNvSpPr/>
          <p:nvPr>
            <p:custDataLst>
              <p:tags r:id="rId4"/>
            </p:custDataLst>
          </p:nvPr>
        </p:nvSpPr>
        <p:spPr>
          <a:xfrm>
            <a:off x="14224635" y="-332740"/>
            <a:ext cx="1750060" cy="513715"/>
          </a:xfrm>
          <a:prstGeom prst="roundRect">
            <a:avLst>
              <a:gd name="adj" fmla="val 9175"/>
            </a:avLst>
          </a:prstGeom>
          <a:blipFill rotWithShape="1">
            <a:blip r:embed="rId17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48767" tIns="24383" rIns="48767" bIns="24383" numCol="1" spcCol="0" rtlCol="0" fromWordArt="0" anchor="ctr" anchorCtr="0" forceAA="0" compatLnSpc="1">
            <a:noAutofit/>
          </a:bodyPr>
          <a:lstStyle/>
          <a:p>
            <a:pPr algn="ctr" defTabSz="720090"/>
            <a:endParaRPr lang="en-US" altLang="zh-CN" sz="535" kern="0" dirty="0">
              <a:solidFill>
                <a:srgbClr val="4472C4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微软雅黑" panose="020B0503020204020204" charset="-122"/>
            </a:endParaRPr>
          </a:p>
        </p:txBody>
      </p:sp>
      <p:sp>
        <p:nvSpPr>
          <p:cNvPr id="1049693" name="矩形: 圆角 139"/>
          <p:cNvSpPr/>
          <p:nvPr>
            <p:custDataLst>
              <p:tags r:id="rId5"/>
            </p:custDataLst>
          </p:nvPr>
        </p:nvSpPr>
        <p:spPr>
          <a:xfrm>
            <a:off x="14213840" y="1685290"/>
            <a:ext cx="2305050" cy="417830"/>
          </a:xfrm>
          <a:prstGeom prst="roundRect">
            <a:avLst>
              <a:gd name="adj" fmla="val 9175"/>
            </a:avLst>
          </a:prstGeom>
          <a:gradFill>
            <a:gsLst>
              <a:gs pos="5000">
                <a:srgbClr val="0176A2"/>
              </a:gs>
              <a:gs pos="80000">
                <a:srgbClr val="008FC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>
            <a:outerShdw blurRad="50800" dist="25400" dir="5400000" algn="ctr" rotWithShape="0">
              <a:srgbClr val="000000">
                <a:alpha val="23000"/>
              </a:srgbClr>
            </a:outerShdw>
          </a:effectLst>
        </p:spPr>
        <p:txBody>
          <a:bodyPr rot="0" spcFirstLastPara="0" vertOverflow="overflow" horzOverflow="overflow" vert="horz" wrap="square" lIns="48767" tIns="24383" rIns="48767" bIns="24383" numCol="1" spcCol="0" rtlCol="0" fromWordArt="0" anchor="ctr" anchorCtr="0" forceAA="0" compatLnSpc="1">
            <a:noAutofit/>
          </a:bodyPr>
          <a:lstStyle/>
          <a:p>
            <a:pPr algn="ctr" defTabSz="720090"/>
            <a:endParaRPr lang="en-US" altLang="zh-CN" sz="535" kern="0" dirty="0">
              <a:solidFill>
                <a:srgbClr val="4472C4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微软雅黑" panose="020B0503020204020204" charset="-122"/>
            </a:endParaRPr>
          </a:p>
        </p:txBody>
      </p:sp>
      <p:pic>
        <p:nvPicPr>
          <p:cNvPr id="2097632" name="图片 17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8"/>
          <a:srcRect t="15362" b="10386"/>
          <a:stretch>
            <a:fillRect/>
          </a:stretch>
        </p:blipFill>
        <p:spPr>
          <a:xfrm>
            <a:off x="14213840" y="-812800"/>
            <a:ext cx="2083435" cy="346075"/>
          </a:xfrm>
          <a:prstGeom prst="rect">
            <a:avLst/>
          </a:prstGeom>
        </p:spPr>
      </p:pic>
      <p:pic>
        <p:nvPicPr>
          <p:cNvPr id="2097633" name="图片 18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19"/>
          <a:srcRect r="60719"/>
          <a:stretch>
            <a:fillRect/>
          </a:stretch>
        </p:blipFill>
        <p:spPr>
          <a:xfrm>
            <a:off x="14224635" y="476250"/>
            <a:ext cx="1340485" cy="389255"/>
          </a:xfrm>
          <a:prstGeom prst="rect">
            <a:avLst/>
          </a:prstGeom>
        </p:spPr>
      </p:pic>
      <p:pic>
        <p:nvPicPr>
          <p:cNvPr id="2097634" name="图片 2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14213840" y="-1205230"/>
            <a:ext cx="1621155" cy="296545"/>
          </a:xfrm>
          <a:prstGeom prst="rect">
            <a:avLst/>
          </a:prstGeom>
        </p:spPr>
      </p:pic>
      <p:pic>
        <p:nvPicPr>
          <p:cNvPr id="2097640" name="图片 8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/>
          <a:stretch>
            <a:fillRect/>
          </a:stretch>
        </p:blipFill>
        <p:spPr>
          <a:xfrm>
            <a:off x="14224635" y="1184910"/>
            <a:ext cx="1800225" cy="277495"/>
          </a:xfrm>
          <a:prstGeom prst="rect">
            <a:avLst/>
          </a:prstGeom>
        </p:spPr>
      </p:pic>
      <p:pic>
        <p:nvPicPr>
          <p:cNvPr id="2097654" name="图片 11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12724765" y="1462405"/>
            <a:ext cx="804545" cy="222885"/>
          </a:xfrm>
          <a:prstGeom prst="rect">
            <a:avLst/>
          </a:prstGeom>
        </p:spPr>
      </p:pic>
      <p:pic>
        <p:nvPicPr>
          <p:cNvPr id="2097655" name="图片 129" descr="ed6968a3d2a32a04ce03f47930c6254ad249b982ea7b-yTGf2i_fw120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/>
          <a:srcRect t="9299" b="15498"/>
          <a:stretch>
            <a:fillRect/>
          </a:stretch>
        </p:blipFill>
        <p:spPr>
          <a:xfrm>
            <a:off x="12639040" y="1957070"/>
            <a:ext cx="1000125" cy="320040"/>
          </a:xfrm>
          <a:prstGeom prst="rect">
            <a:avLst/>
          </a:prstGeom>
        </p:spPr>
      </p:pic>
      <p:pic>
        <p:nvPicPr>
          <p:cNvPr id="2097656" name="图片 10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12639040" y="996950"/>
            <a:ext cx="838835" cy="244475"/>
          </a:xfrm>
          <a:prstGeom prst="rect">
            <a:avLst/>
          </a:prstGeom>
        </p:spPr>
      </p:pic>
      <p:pic>
        <p:nvPicPr>
          <p:cNvPr id="2097658" name="图片 121" descr="0b4ce692437da9a054aa1eb2f5b3378e9866308239bc6-8ItP7y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12639040" y="476250"/>
            <a:ext cx="976630" cy="239395"/>
          </a:xfrm>
          <a:prstGeom prst="rect">
            <a:avLst/>
          </a:prstGeom>
        </p:spPr>
      </p:pic>
      <p:pic>
        <p:nvPicPr>
          <p:cNvPr id="2097660" name="图片 130" descr="z19_logo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12639040" y="0"/>
            <a:ext cx="890270" cy="207010"/>
          </a:xfrm>
          <a:prstGeom prst="rect">
            <a:avLst/>
          </a:prstGeom>
        </p:spPr>
      </p:pic>
      <p:pic>
        <p:nvPicPr>
          <p:cNvPr id="2097663" name="图片 157" descr="d9957f7bd4ff6232bd900be566285f4dd44cc44a1c298-tdIh5e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492355" y="2263140"/>
            <a:ext cx="1146810" cy="81089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597571" y="1369163"/>
            <a:ext cx="7848694" cy="345254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70333" y="1391719"/>
            <a:ext cx="3252416" cy="28804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大模型</a:t>
            </a:r>
            <a:r>
              <a:rPr kumimoji="1" lang="zh-CN" altLang="en-US" sz="16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应用挑战</a:t>
            </a: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：</a:t>
            </a:r>
            <a:endParaRPr kumimoji="1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专业知识、新知识欠缺</a:t>
            </a:r>
            <a:endParaRPr kumimoji="1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可靠性不足，存在幻觉</a:t>
            </a:r>
            <a:endParaRPr kumimoji="1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输入长度受限</a:t>
            </a:r>
            <a:endParaRPr kumimoji="1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结构化输出处理差</a:t>
            </a:r>
            <a:endParaRPr kumimoji="1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1" lang="zh-CN" altLang="en-US" sz="16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输出存在偏见风险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760535" y="5100524"/>
            <a:ext cx="358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2023 Generative AI in the Enterprise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3291725" y="1360213"/>
            <a:ext cx="2059214" cy="303348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4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意想不到的结果和预测</a:t>
            </a:r>
          </a:p>
          <a:p>
            <a:pPr>
              <a:lnSpc>
                <a:spcPct val="14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安全漏洞</a:t>
            </a:r>
          </a:p>
          <a:p>
            <a:pPr>
              <a:lnSpc>
                <a:spcPct val="14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安全性和可靠性</a:t>
            </a:r>
          </a:p>
          <a:p>
            <a:pPr>
              <a:lnSpc>
                <a:spcPct val="14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公平、偏见和道德</a:t>
            </a:r>
          </a:p>
          <a:p>
            <a:pPr>
              <a:lnSpc>
                <a:spcPct val="14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隐私权</a:t>
            </a:r>
          </a:p>
          <a:p>
            <a:pPr>
              <a:lnSpc>
                <a:spcPct val="14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模型可解释性和透明度</a:t>
            </a:r>
          </a:p>
          <a:p>
            <a:pPr>
              <a:lnSpc>
                <a:spcPct val="14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模型退化</a:t>
            </a:r>
          </a:p>
          <a:p>
            <a:pPr>
              <a:lnSpc>
                <a:spcPct val="14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其他合规性</a:t>
            </a:r>
          </a:p>
          <a:p>
            <a:pPr>
              <a:lnSpc>
                <a:spcPct val="14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不适用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54" name="标题 1"/>
          <p:cNvSpPr>
            <a:spLocks noGrp="1"/>
          </p:cNvSpPr>
          <p:nvPr>
            <p:custDataLst>
              <p:tags r:id="rId1"/>
            </p:custDataLst>
          </p:nvPr>
        </p:nvSpPr>
        <p:spPr bwMode="auto">
          <a:xfrm>
            <a:off x="390525" y="180975"/>
            <a:ext cx="10062210" cy="46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31" tIns="45716" rIns="91431" bIns="45716" anchor="t">
            <a:no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marL="0" lvl="1" indent="0">
              <a:buNone/>
            </a:pPr>
            <a:r>
              <a:rPr lang="en-US" altLang="zh-CN" sz="2400" b="1" kern="0" spc="50" dirty="0">
                <a:solidFill>
                  <a:srgbClr val="1D1D1A">
                    <a:alpha val="100000"/>
                  </a:srgbClr>
                </a:solidFill>
                <a:cs typeface="微软雅黑" panose="020B0503020204020204" charset="-122"/>
                <a:sym typeface="微软雅黑" panose="020B0503020204020204" charset="-122"/>
              </a:rPr>
              <a:t>AI</a:t>
            </a:r>
            <a:r>
              <a:rPr lang="zh-CN" altLang="en-US" sz="2400" b="1" kern="0" spc="50" dirty="0">
                <a:solidFill>
                  <a:srgbClr val="1D1D1A">
                    <a:alpha val="100000"/>
                  </a:srgbClr>
                </a:solidFill>
                <a:cs typeface="微软雅黑" panose="020B0503020204020204" charset="-122"/>
                <a:sym typeface="微软雅黑" panose="020B0503020204020204" charset="-122"/>
              </a:rPr>
              <a:t>应用落地的思考</a:t>
            </a:r>
          </a:p>
        </p:txBody>
      </p:sp>
      <p:sp>
        <p:nvSpPr>
          <p:cNvPr id="4" name="TextBox 57"/>
          <p:cNvSpPr txBox="1"/>
          <p:nvPr/>
        </p:nvSpPr>
        <p:spPr>
          <a:xfrm>
            <a:off x="627344" y="1316399"/>
            <a:ext cx="5718088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目前部分企业的模型及应用布局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5" name="Picture 19" descr="Picture 19"/>
          <p:cNvPicPr>
            <a:picLocks noChangeAspect="1"/>
          </p:cNvPicPr>
          <p:nvPr/>
        </p:nvPicPr>
        <p:blipFill>
          <a:blip r:embed="rId4">
            <a:alphaModFix amt="60000"/>
            <a:duotone>
              <a:srgbClr val="C7000A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 flipH="1">
            <a:off x="5102224" y="3635413"/>
            <a:ext cx="3248421" cy="76130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Rectangle: Rounded Corners 3"/>
          <p:cNvSpPr/>
          <p:nvPr/>
        </p:nvSpPr>
        <p:spPr>
          <a:xfrm>
            <a:off x="922575" y="2092494"/>
            <a:ext cx="464547" cy="523274"/>
          </a:xfrm>
          <a:prstGeom prst="roundRect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06" tIns="45703" rIns="91406" bIns="45703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百度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" name="Rectangle: Rounded Corners 26"/>
          <p:cNvSpPr/>
          <p:nvPr/>
        </p:nvSpPr>
        <p:spPr>
          <a:xfrm>
            <a:off x="922575" y="3085963"/>
            <a:ext cx="464547" cy="523274"/>
          </a:xfrm>
          <a:prstGeom prst="roundRect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06" tIns="45703" rIns="91406" bIns="45703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腾讯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Rectangle: Rounded Corners 32"/>
          <p:cNvSpPr/>
          <p:nvPr/>
        </p:nvSpPr>
        <p:spPr>
          <a:xfrm>
            <a:off x="918118" y="4028401"/>
            <a:ext cx="464547" cy="523274"/>
          </a:xfrm>
          <a:prstGeom prst="roundRect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06" tIns="45703" rIns="91406" bIns="45703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讯飞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9" name="Rectangle: Rounded Corners 34"/>
          <p:cNvSpPr/>
          <p:nvPr/>
        </p:nvSpPr>
        <p:spPr>
          <a:xfrm>
            <a:off x="913271" y="4986237"/>
            <a:ext cx="464547" cy="523274"/>
          </a:xfrm>
          <a:prstGeom prst="roundRect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06" tIns="45703" rIns="91406" bIns="45703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华为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" name="Rectangle: Rounded Corners 35"/>
          <p:cNvSpPr/>
          <p:nvPr/>
        </p:nvSpPr>
        <p:spPr>
          <a:xfrm>
            <a:off x="3639455" y="2092494"/>
            <a:ext cx="464547" cy="523274"/>
          </a:xfrm>
          <a:prstGeom prst="roundRect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06" tIns="45703" rIns="91406" bIns="45703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阿里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Rectangle: Rounded Corners 36"/>
          <p:cNvSpPr/>
          <p:nvPr/>
        </p:nvSpPr>
        <p:spPr>
          <a:xfrm>
            <a:off x="3639455" y="3085963"/>
            <a:ext cx="464547" cy="523274"/>
          </a:xfrm>
          <a:prstGeom prst="roundRect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06" tIns="45703" rIns="91406" bIns="45703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商汤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2" name="Rectangle: Rounded Corners 38"/>
          <p:cNvSpPr/>
          <p:nvPr/>
        </p:nvSpPr>
        <p:spPr>
          <a:xfrm>
            <a:off x="3634999" y="4028401"/>
            <a:ext cx="464547" cy="523274"/>
          </a:xfrm>
          <a:prstGeom prst="roundRect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06" tIns="45703" rIns="91406" bIns="45703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字节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Rectangle: Rounded Corners 39"/>
          <p:cNvSpPr/>
          <p:nvPr/>
        </p:nvSpPr>
        <p:spPr>
          <a:xfrm>
            <a:off x="3634999" y="5007339"/>
            <a:ext cx="464547" cy="523274"/>
          </a:xfrm>
          <a:prstGeom prst="roundRect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06" tIns="45703" rIns="91406" bIns="45703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美团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4" name="Rectangle 7"/>
          <p:cNvSpPr/>
          <p:nvPr/>
        </p:nvSpPr>
        <p:spPr>
          <a:xfrm>
            <a:off x="1472014" y="2034409"/>
            <a:ext cx="155448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文心一言，千亿参数</a:t>
            </a:r>
          </a:p>
        </p:txBody>
      </p:sp>
      <p:sp>
        <p:nvSpPr>
          <p:cNvPr id="15" name="Rectangle 40"/>
          <p:cNvSpPr/>
          <p:nvPr/>
        </p:nvSpPr>
        <p:spPr>
          <a:xfrm>
            <a:off x="1472014" y="2426533"/>
            <a:ext cx="1706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搜索引擎、小度、百度云等</a:t>
            </a:r>
          </a:p>
        </p:txBody>
      </p:sp>
      <p:sp>
        <p:nvSpPr>
          <p:cNvPr id="16" name="Rectangle 8"/>
          <p:cNvSpPr/>
          <p:nvPr/>
        </p:nvSpPr>
        <p:spPr>
          <a:xfrm>
            <a:off x="4193720" y="2034409"/>
            <a:ext cx="155448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通义千问，千亿参数</a:t>
            </a:r>
          </a:p>
        </p:txBody>
      </p:sp>
      <p:sp>
        <p:nvSpPr>
          <p:cNvPr id="17" name="Rectangle 41"/>
          <p:cNvSpPr/>
          <p:nvPr/>
        </p:nvSpPr>
        <p:spPr>
          <a:xfrm>
            <a:off x="4193720" y="2430923"/>
            <a:ext cx="1960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搜索、钉钉、天猫精灵、电商等</a:t>
            </a:r>
          </a:p>
        </p:txBody>
      </p:sp>
      <p:sp>
        <p:nvSpPr>
          <p:cNvPr id="18" name="Rectangle 42"/>
          <p:cNvSpPr/>
          <p:nvPr/>
        </p:nvSpPr>
        <p:spPr>
          <a:xfrm>
            <a:off x="1472014" y="3412049"/>
            <a:ext cx="1579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电商、搜索、推荐、游戏</a:t>
            </a:r>
          </a:p>
        </p:txBody>
      </p:sp>
      <p:sp>
        <p:nvSpPr>
          <p:cNvPr id="19" name="Rectangle 43"/>
          <p:cNvSpPr/>
          <p:nvPr/>
        </p:nvSpPr>
        <p:spPr>
          <a:xfrm>
            <a:off x="1472014" y="2999427"/>
            <a:ext cx="155448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混元助手，千亿参数</a:t>
            </a:r>
          </a:p>
        </p:txBody>
      </p:sp>
      <p:sp>
        <p:nvSpPr>
          <p:cNvPr id="20" name="Rectangle 44"/>
          <p:cNvSpPr/>
          <p:nvPr/>
        </p:nvSpPr>
        <p:spPr>
          <a:xfrm>
            <a:off x="4193720" y="2999427"/>
            <a:ext cx="179197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SenseNova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，千亿参数</a:t>
            </a:r>
          </a:p>
        </p:txBody>
      </p:sp>
      <p:sp>
        <p:nvSpPr>
          <p:cNvPr id="21" name="Rectangle 45"/>
          <p:cNvSpPr/>
          <p:nvPr/>
        </p:nvSpPr>
        <p:spPr>
          <a:xfrm>
            <a:off x="4193720" y="3412049"/>
            <a:ext cx="20751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编程、咨询、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PDF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助手，模型服务</a:t>
            </a:r>
          </a:p>
        </p:txBody>
      </p:sp>
      <p:sp>
        <p:nvSpPr>
          <p:cNvPr id="22" name="Rectangle 52"/>
          <p:cNvSpPr/>
          <p:nvPr/>
        </p:nvSpPr>
        <p:spPr>
          <a:xfrm>
            <a:off x="1467558" y="4333963"/>
            <a:ext cx="1198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模型服务，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AI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教育</a:t>
            </a:r>
          </a:p>
        </p:txBody>
      </p:sp>
      <p:sp>
        <p:nvSpPr>
          <p:cNvPr id="23" name="Rectangle 53"/>
          <p:cNvSpPr/>
          <p:nvPr/>
        </p:nvSpPr>
        <p:spPr>
          <a:xfrm>
            <a:off x="1467558" y="3937101"/>
            <a:ext cx="1756572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星火，千亿参数</a:t>
            </a:r>
          </a:p>
        </p:txBody>
      </p:sp>
      <p:sp>
        <p:nvSpPr>
          <p:cNvPr id="24" name="Rectangle 54"/>
          <p:cNvSpPr/>
          <p:nvPr/>
        </p:nvSpPr>
        <p:spPr>
          <a:xfrm>
            <a:off x="4189264" y="3937101"/>
            <a:ext cx="155448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暂未公开，千亿参数</a:t>
            </a:r>
          </a:p>
        </p:txBody>
      </p:sp>
      <p:sp>
        <p:nvSpPr>
          <p:cNvPr id="25" name="Rectangle 55"/>
          <p:cNvSpPr/>
          <p:nvPr/>
        </p:nvSpPr>
        <p:spPr>
          <a:xfrm>
            <a:off x="4189264" y="4333963"/>
            <a:ext cx="13258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推荐、文案、问答等</a:t>
            </a:r>
          </a:p>
        </p:txBody>
      </p:sp>
      <p:sp>
        <p:nvSpPr>
          <p:cNvPr id="26" name="Rectangle 61"/>
          <p:cNvSpPr/>
          <p:nvPr/>
        </p:nvSpPr>
        <p:spPr>
          <a:xfrm>
            <a:off x="4189264" y="4911112"/>
            <a:ext cx="155448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暂未公开，千亿参数</a:t>
            </a:r>
          </a:p>
        </p:txBody>
      </p:sp>
      <p:sp>
        <p:nvSpPr>
          <p:cNvPr id="27" name="Rectangle 62"/>
          <p:cNvSpPr/>
          <p:nvPr/>
        </p:nvSpPr>
        <p:spPr>
          <a:xfrm>
            <a:off x="4189264" y="5307973"/>
            <a:ext cx="14592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外卖推荐、智能客服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等</a:t>
            </a:r>
          </a:p>
        </p:txBody>
      </p:sp>
      <p:sp>
        <p:nvSpPr>
          <p:cNvPr id="28" name="Rectangle 63"/>
          <p:cNvSpPr/>
          <p:nvPr/>
        </p:nvSpPr>
        <p:spPr>
          <a:xfrm>
            <a:off x="1462711" y="5304089"/>
            <a:ext cx="1744345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代码生成、手机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/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流程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IT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助手</a:t>
            </a:r>
          </a:p>
        </p:txBody>
      </p:sp>
      <p:sp>
        <p:nvSpPr>
          <p:cNvPr id="29" name="Rectangle 64"/>
          <p:cNvSpPr/>
          <p:nvPr/>
        </p:nvSpPr>
        <p:spPr>
          <a:xfrm>
            <a:off x="1462711" y="4907227"/>
            <a:ext cx="1756572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盘古，千亿参数</a:t>
            </a:r>
          </a:p>
        </p:txBody>
      </p:sp>
      <p:sp>
        <p:nvSpPr>
          <p:cNvPr id="30" name="Rectangle 9"/>
          <p:cNvSpPr/>
          <p:nvPr/>
        </p:nvSpPr>
        <p:spPr>
          <a:xfrm>
            <a:off x="8060597" y="2288119"/>
            <a:ext cx="271716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行业不懂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AI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，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AI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也不懂行业</a:t>
            </a:r>
          </a:p>
        </p:txBody>
      </p:sp>
      <p:sp>
        <p:nvSpPr>
          <p:cNvPr id="31" name="Rectangle 66"/>
          <p:cNvSpPr/>
          <p:nvPr/>
        </p:nvSpPr>
        <p:spPr>
          <a:xfrm>
            <a:off x="8400448" y="3789689"/>
            <a:ext cx="297942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标签：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“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准确率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”+“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不稳定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”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2" name="Rectangle 67"/>
          <p:cNvSpPr/>
          <p:nvPr/>
        </p:nvSpPr>
        <p:spPr>
          <a:xfrm>
            <a:off x="8098790" y="4991100"/>
            <a:ext cx="291465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颠覆别人，也容易被别人颠覆</a:t>
            </a:r>
          </a:p>
        </p:txBody>
      </p:sp>
      <p:sp>
        <p:nvSpPr>
          <p:cNvPr id="33" name="íš1ïdê"/>
          <p:cNvSpPr/>
          <p:nvPr/>
        </p:nvSpPr>
        <p:spPr>
          <a:xfrm rot="5400000" flipH="1">
            <a:off x="4460942" y="2701957"/>
            <a:ext cx="3979966" cy="2690409"/>
          </a:xfrm>
          <a:prstGeom prst="donut">
            <a:avLst>
              <a:gd name="adj" fmla="val 1318"/>
            </a:avLst>
          </a:prstGeom>
          <a:gradFill flip="none" rotWithShape="1">
            <a:gsLst>
              <a:gs pos="60000">
                <a:srgbClr val="666666">
                  <a:lumMod val="20000"/>
                  <a:lumOff val="80000"/>
                  <a:alpha val="8000"/>
                </a:srgbClr>
              </a:gs>
              <a:gs pos="89000">
                <a:srgbClr val="666666">
                  <a:lumMod val="85000"/>
                  <a:alpha val="2700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06" tIns="45703" rIns="91406" bIns="45703" numCol="1" spcCol="0" rtlCol="0" fromWordArt="0" anchor="ctr" anchorCtr="0" forceAA="0" compatLnSpc="1">
            <a:norm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uawei Sans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4" name="iṣlïḓè"/>
          <p:cNvSpPr/>
          <p:nvPr/>
        </p:nvSpPr>
        <p:spPr>
          <a:xfrm>
            <a:off x="7170748" y="2425067"/>
            <a:ext cx="444718" cy="444718"/>
          </a:xfrm>
          <a:prstGeom prst="ellipse">
            <a:avLst/>
          </a:prstGeom>
          <a:solidFill>
            <a:srgbClr val="FFFFFF">
              <a:lumMod val="95000"/>
            </a:srgbClr>
          </a:solidFill>
          <a:ln w="19050" cap="rnd" cmpd="sng" algn="ctr">
            <a:gradFill flip="none" rotWithShape="1">
              <a:gsLst>
                <a:gs pos="0">
                  <a:srgbClr val="1D1D1A">
                    <a:lumMod val="25000"/>
                    <a:lumOff val="75000"/>
                    <a:alpha val="25000"/>
                  </a:srgbClr>
                </a:gs>
                <a:gs pos="100000">
                  <a:srgbClr val="666666">
                    <a:lumMod val="40000"/>
                    <a:lumOff val="60000"/>
                  </a:srgbClr>
                </a:gs>
              </a:gsLst>
              <a:lin ang="2700000" scaled="1"/>
              <a:tileRect/>
            </a:gradFill>
            <a:prstDash val="solid"/>
            <a:round/>
          </a:ln>
          <a:effectLst/>
        </p:spPr>
        <p:txBody>
          <a:bodyPr rot="0" spcFirstLastPara="0" vert="horz" wrap="square" lIns="91406" tIns="45703" rIns="91406" bIns="45703" numCol="1" spcCol="0" rtlCol="0" fromWordArt="0" anchor="ctr" anchorCtr="0" forceAA="0" compatLnSpc="1"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Huawei Sans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5" name="iśḻîḋe"/>
          <p:cNvSpPr/>
          <p:nvPr/>
        </p:nvSpPr>
        <p:spPr>
          <a:xfrm>
            <a:off x="7532825" y="3824804"/>
            <a:ext cx="444718" cy="444718"/>
          </a:xfrm>
          <a:prstGeom prst="ellipse">
            <a:avLst/>
          </a:prstGeom>
          <a:solidFill>
            <a:srgbClr val="FFFFFF">
              <a:lumMod val="95000"/>
            </a:srgbClr>
          </a:solidFill>
          <a:ln w="19050" cap="rnd" cmpd="sng" algn="ctr">
            <a:gradFill flip="none" rotWithShape="1">
              <a:gsLst>
                <a:gs pos="0">
                  <a:srgbClr val="1D1D1A">
                    <a:lumMod val="25000"/>
                    <a:lumOff val="75000"/>
                    <a:alpha val="25000"/>
                  </a:srgbClr>
                </a:gs>
                <a:gs pos="100000">
                  <a:srgbClr val="666666">
                    <a:lumMod val="40000"/>
                    <a:lumOff val="60000"/>
                  </a:srgbClr>
                </a:gs>
              </a:gsLst>
              <a:lin ang="2700000" scaled="1"/>
              <a:tileRect/>
            </a:gradFill>
            <a:prstDash val="solid"/>
            <a:round/>
          </a:ln>
          <a:effectLst/>
        </p:spPr>
        <p:txBody>
          <a:bodyPr rot="0" spcFirstLastPara="0" vert="horz" wrap="square" lIns="91406" tIns="45703" rIns="91406" bIns="45703" numCol="1" spcCol="0" rtlCol="0" fromWordArt="0" anchor="ctr" anchorCtr="0" forceAA="0" compatLnSpc="1"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Huawei Sans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6" name="iSḷiḍe"/>
          <p:cNvSpPr/>
          <p:nvPr/>
        </p:nvSpPr>
        <p:spPr>
          <a:xfrm>
            <a:off x="7176335" y="5242842"/>
            <a:ext cx="444718" cy="444718"/>
          </a:xfrm>
          <a:prstGeom prst="ellipse">
            <a:avLst/>
          </a:prstGeom>
          <a:solidFill>
            <a:srgbClr val="FFFFFF">
              <a:lumMod val="95000"/>
            </a:srgbClr>
          </a:solidFill>
          <a:ln w="19050" cap="rnd" cmpd="sng" algn="ctr">
            <a:gradFill flip="none" rotWithShape="1">
              <a:gsLst>
                <a:gs pos="0">
                  <a:srgbClr val="1D1D1A">
                    <a:lumMod val="25000"/>
                    <a:lumOff val="75000"/>
                    <a:alpha val="25000"/>
                  </a:srgbClr>
                </a:gs>
                <a:gs pos="100000">
                  <a:srgbClr val="666666">
                    <a:lumMod val="40000"/>
                    <a:lumOff val="60000"/>
                  </a:srgbClr>
                </a:gs>
              </a:gsLst>
              <a:lin ang="2700000" scaled="1"/>
              <a:tileRect/>
            </a:gradFill>
            <a:prstDash val="solid"/>
            <a:round/>
          </a:ln>
          <a:effectLst/>
        </p:spPr>
        <p:txBody>
          <a:bodyPr rot="0" spcFirstLastPara="0" vert="horz" wrap="square" lIns="91406" tIns="45703" rIns="91406" bIns="45703" numCol="1" spcCol="0" rtlCol="0" fromWordArt="0" anchor="ctr" anchorCtr="0" forceAA="0" compatLnSpc="1"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Huawei Sans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7" name="TextBox 89"/>
          <p:cNvSpPr txBox="1"/>
          <p:nvPr/>
        </p:nvSpPr>
        <p:spPr>
          <a:xfrm>
            <a:off x="6643823" y="1316399"/>
            <a:ext cx="5170424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落地情况思考</a:t>
            </a:r>
          </a:p>
        </p:txBody>
      </p:sp>
      <p:pic>
        <p:nvPicPr>
          <p:cNvPr id="38" name="Picture 14"/>
          <p:cNvPicPr>
            <a:picLocks noChangeAspect="1"/>
          </p:cNvPicPr>
          <p:nvPr/>
        </p:nvPicPr>
        <p:blipFill>
          <a:blip r:embed="rId6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srgbClr val="EBEBEB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7268356" y="2519424"/>
            <a:ext cx="268512" cy="268512"/>
          </a:xfrm>
          <a:prstGeom prst="rect">
            <a:avLst/>
          </a:prstGeom>
        </p:spPr>
      </p:pic>
      <p:pic>
        <p:nvPicPr>
          <p:cNvPr id="39" name="Picture 15"/>
          <p:cNvPicPr>
            <a:picLocks noChangeAspect="1"/>
          </p:cNvPicPr>
          <p:nvPr/>
        </p:nvPicPr>
        <p:blipFill>
          <a:blip r:embed="rId7">
            <a:duotone>
              <a:srgbClr val="EBEBEB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7259102" y="5325610"/>
            <a:ext cx="279183" cy="279183"/>
          </a:xfrm>
          <a:prstGeom prst="rect">
            <a:avLst/>
          </a:prstGeom>
        </p:spPr>
      </p:pic>
      <p:pic>
        <p:nvPicPr>
          <p:cNvPr id="40" name="Picture 16"/>
          <p:cNvPicPr>
            <a:picLocks noChangeAspect="1"/>
          </p:cNvPicPr>
          <p:nvPr/>
        </p:nvPicPr>
        <p:blipFill>
          <a:blip r:embed="rId8">
            <a:duotone>
              <a:srgbClr val="EBEBEB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7632493" y="3909638"/>
            <a:ext cx="275047" cy="275047"/>
          </a:xfrm>
          <a:prstGeom prst="rect">
            <a:avLst/>
          </a:prstGeom>
        </p:spPr>
      </p:pic>
      <p:sp>
        <p:nvSpPr>
          <p:cNvPr id="41" name="Rectangle 4"/>
          <p:cNvSpPr/>
          <p:nvPr/>
        </p:nvSpPr>
        <p:spPr>
          <a:xfrm>
            <a:off x="7922803" y="2598873"/>
            <a:ext cx="3394671" cy="904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Huawei Sans" panose="020B0604020202020204"/>
                <a:ea typeface="微软雅黑" panose="020B0503020204020204" charset="-122"/>
                <a:cs typeface="+mn-cs"/>
              </a:rPr>
              <a:t>需要了解业务，提供顶层设计</a:t>
            </a: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Huawei Sans" panose="020B0604020202020204"/>
                <a:ea typeface="微软雅黑" panose="020B0503020204020204" charset="-122"/>
                <a:cs typeface="+mn-cs"/>
              </a:rPr>
              <a:t>落地行业：</a:t>
            </a: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30%</a:t>
            </a: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产品</a:t>
            </a: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+70%</a:t>
            </a: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的工程化</a:t>
            </a: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+ </a:t>
            </a: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服务</a:t>
            </a: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AI</a:t>
            </a: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最终要还原业务本质，而不是</a:t>
            </a: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“</a:t>
            </a: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画蛇添足</a:t>
            </a: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”</a:t>
            </a:r>
          </a:p>
        </p:txBody>
      </p:sp>
      <p:sp>
        <p:nvSpPr>
          <p:cNvPr id="42" name="Rectangle 69"/>
          <p:cNvSpPr/>
          <p:nvPr/>
        </p:nvSpPr>
        <p:spPr>
          <a:xfrm>
            <a:off x="8318353" y="4104211"/>
            <a:ext cx="3040357" cy="607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Huawei Sans" panose="020B0604020202020204"/>
                <a:ea typeface="微软雅黑" panose="020B0503020204020204" charset="-122"/>
                <a:cs typeface="+mn-cs"/>
              </a:rPr>
              <a:t>选择</a:t>
            </a: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Huawei Sans" panose="020B0604020202020204"/>
                <a:ea typeface="微软雅黑" panose="020B0503020204020204" charset="-122"/>
                <a:cs typeface="+mn-cs"/>
              </a:rPr>
              <a:t>AI</a:t>
            </a: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Huawei Sans" panose="020B0604020202020204"/>
                <a:ea typeface="微软雅黑" panose="020B0503020204020204" charset="-122"/>
                <a:cs typeface="+mn-cs"/>
              </a:rPr>
              <a:t>也要慎重，不适合所有的业务</a:t>
            </a: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Huawei Sans" panose="020B0604020202020204"/>
                <a:ea typeface="微软雅黑" panose="020B0503020204020204" charset="-122"/>
                <a:cs typeface="+mn-cs"/>
              </a:rPr>
              <a:t>做大数据的厂商更有先天优势</a:t>
            </a:r>
          </a:p>
        </p:txBody>
      </p:sp>
      <p:sp>
        <p:nvSpPr>
          <p:cNvPr id="43" name="Rectangle 70"/>
          <p:cNvSpPr/>
          <p:nvPr/>
        </p:nvSpPr>
        <p:spPr>
          <a:xfrm>
            <a:off x="7963907" y="5316611"/>
            <a:ext cx="3815474" cy="904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sz="11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Huawei Sans" panose="020B0604020202020204"/>
                <a:ea typeface="微软雅黑" panose="020B0503020204020204" charset="-122"/>
                <a:cs typeface="+mn-cs"/>
              </a:rPr>
              <a:t>小步快跑，随着</a:t>
            </a: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Huawei Sans" panose="020B0604020202020204"/>
                <a:ea typeface="微软雅黑" panose="020B0503020204020204" charset="-122"/>
                <a:cs typeface="+mn-cs"/>
              </a:rPr>
              <a:t>AI</a:t>
            </a: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Huawei Sans" panose="020B0604020202020204"/>
                <a:ea typeface="微软雅黑" panose="020B0503020204020204" charset="-122"/>
                <a:cs typeface="+mn-cs"/>
              </a:rPr>
              <a:t>的快速变化做出快速的反应</a:t>
            </a: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Huawei Sans" panose="020B0604020202020204"/>
                <a:ea typeface="微软雅黑" panose="020B0503020204020204" charset="-122"/>
                <a:cs typeface="+mn-cs"/>
              </a:rPr>
              <a:t>业务需求、业务数据才是最保值的</a:t>
            </a: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Huawei Sans" panose="020B0604020202020204"/>
                <a:ea typeface="微软雅黑" panose="020B0503020204020204" charset="-122"/>
                <a:cs typeface="+mn-cs"/>
              </a:rPr>
              <a:t>低耦合、轻量化的框架可以更从容</a:t>
            </a:r>
          </a:p>
        </p:txBody>
      </p:sp>
      <p:cxnSp>
        <p:nvCxnSpPr>
          <p:cNvPr id="44" name="Straight Connector 6"/>
          <p:cNvCxnSpPr/>
          <p:nvPr/>
        </p:nvCxnSpPr>
        <p:spPr>
          <a:xfrm>
            <a:off x="7944468" y="2598873"/>
            <a:ext cx="2925014" cy="0"/>
          </a:xfrm>
          <a:prstGeom prst="line">
            <a:avLst/>
          </a:prstGeom>
          <a:noFill/>
          <a:ln w="6350" cap="flat" cmpd="sng" algn="ctr">
            <a:solidFill>
              <a:srgbClr val="666666">
                <a:lumMod val="60000"/>
                <a:lumOff val="40000"/>
              </a:srgbClr>
            </a:solidFill>
            <a:prstDash val="solid"/>
            <a:miter lim="800000"/>
          </a:ln>
          <a:effectLst/>
        </p:spPr>
      </p:cxnSp>
      <p:cxnSp>
        <p:nvCxnSpPr>
          <p:cNvPr id="45" name="Straight Connector 71"/>
          <p:cNvCxnSpPr/>
          <p:nvPr/>
        </p:nvCxnSpPr>
        <p:spPr>
          <a:xfrm>
            <a:off x="8340378" y="4104211"/>
            <a:ext cx="2925014" cy="0"/>
          </a:xfrm>
          <a:prstGeom prst="line">
            <a:avLst/>
          </a:prstGeom>
          <a:noFill/>
          <a:ln w="6350" cap="flat" cmpd="sng" algn="ctr">
            <a:solidFill>
              <a:srgbClr val="666666">
                <a:lumMod val="60000"/>
                <a:lumOff val="40000"/>
              </a:srgbClr>
            </a:solidFill>
            <a:prstDash val="solid"/>
            <a:miter lim="800000"/>
          </a:ln>
          <a:effectLst/>
        </p:spPr>
      </p:cxnSp>
      <p:cxnSp>
        <p:nvCxnSpPr>
          <p:cNvPr id="46" name="Straight Connector 73"/>
          <p:cNvCxnSpPr/>
          <p:nvPr/>
        </p:nvCxnSpPr>
        <p:spPr>
          <a:xfrm>
            <a:off x="8013090" y="5299689"/>
            <a:ext cx="3199234" cy="0"/>
          </a:xfrm>
          <a:prstGeom prst="line">
            <a:avLst/>
          </a:prstGeom>
          <a:noFill/>
          <a:ln w="6350" cap="flat" cmpd="sng" algn="ctr">
            <a:solidFill>
              <a:srgbClr val="666666">
                <a:lumMod val="60000"/>
                <a:lumOff val="40000"/>
              </a:srgbClr>
            </a:solidFill>
            <a:prstDash val="solid"/>
            <a:miter lim="800000"/>
          </a:ln>
          <a:effectLst/>
        </p:spPr>
      </p:cxnSp>
      <p:sp>
        <p:nvSpPr>
          <p:cNvPr id="47" name="Rectangle 10"/>
          <p:cNvSpPr/>
          <p:nvPr/>
        </p:nvSpPr>
        <p:spPr>
          <a:xfrm>
            <a:off x="7812187" y="1802048"/>
            <a:ext cx="259842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卷应用不卷模型，</a:t>
            </a: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AI+</a:t>
            </a: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行业任重道远</a:t>
            </a:r>
          </a:p>
        </p:txBody>
      </p:sp>
      <p:grpSp>
        <p:nvGrpSpPr>
          <p:cNvPr id="2" name="Group 71"/>
          <p:cNvGrpSpPr/>
          <p:nvPr/>
        </p:nvGrpSpPr>
        <p:grpSpPr>
          <a:xfrm>
            <a:off x="842214" y="1627993"/>
            <a:ext cx="5118774" cy="86344"/>
            <a:chOff x="405286" y="2020737"/>
            <a:chExt cx="3804385" cy="86375"/>
          </a:xfrm>
        </p:grpSpPr>
        <p:sp>
          <p:nvSpPr>
            <p:cNvPr id="3" name="梯形 87"/>
            <p:cNvSpPr/>
            <p:nvPr/>
          </p:nvSpPr>
          <p:spPr>
            <a:xfrm>
              <a:off x="405286" y="2020737"/>
              <a:ext cx="3804111" cy="63599"/>
            </a:xfrm>
            <a:prstGeom prst="trapezoid">
              <a:avLst>
                <a:gd name="adj" fmla="val 80730"/>
              </a:avLst>
            </a:prstGeom>
            <a:gradFill flip="none" rotWithShape="1">
              <a:gsLst>
                <a:gs pos="0">
                  <a:srgbClr val="FFFFFF">
                    <a:lumMod val="85000"/>
                    <a:alpha val="0"/>
                  </a:srgbClr>
                </a:gs>
                <a:gs pos="100000">
                  <a:srgbClr val="FFFFFF">
                    <a:lumMod val="85000"/>
                    <a:alpha val="60000"/>
                  </a:srgbClr>
                </a:gs>
              </a:gsLst>
              <a:lin ang="5400000" scaled="0"/>
              <a:tileRect/>
            </a:gradFill>
            <a:ln w="3175">
              <a:noFill/>
              <a:miter lim="800000"/>
            </a:ln>
            <a:effectLst/>
          </p:spPr>
          <p:txBody>
            <a:bodyPr lIns="0" tIns="0" rIns="0" bIns="0"/>
            <a:lstStyle/>
            <a:p>
              <a:pPr marL="0" marR="0" lvl="0" indent="-177800" algn="l" defTabSz="662305" rtl="0" eaLnBrk="1" fontAlgn="auto" latinLnBrk="0" hangingPunct="1">
                <a:lnSpc>
                  <a:spcPts val="277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9900"/>
                </a:buClr>
                <a:buSzTx/>
                <a:buFont typeface="Arial" panose="020B0604020202020204" pitchFamily="34" charset="0"/>
                <a:buChar char="•"/>
                <a:defRPr/>
              </a:pP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endParaRPr>
            </a:p>
          </p:txBody>
        </p:sp>
        <p:cxnSp>
          <p:nvCxnSpPr>
            <p:cNvPr id="48" name="直接连接符 89"/>
            <p:cNvCxnSpPr/>
            <p:nvPr/>
          </p:nvCxnSpPr>
          <p:spPr>
            <a:xfrm>
              <a:off x="405286" y="2107112"/>
              <a:ext cx="3804385" cy="0"/>
            </a:xfrm>
            <a:prstGeom prst="line">
              <a:avLst/>
            </a:prstGeom>
            <a:noFill/>
            <a:ln w="127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</p:cxnSp>
      </p:grpSp>
      <p:grpSp>
        <p:nvGrpSpPr>
          <p:cNvPr id="49" name="Group 74"/>
          <p:cNvGrpSpPr/>
          <p:nvPr/>
        </p:nvGrpSpPr>
        <p:grpSpPr>
          <a:xfrm>
            <a:off x="6566332" y="1627993"/>
            <a:ext cx="5027367" cy="86344"/>
            <a:chOff x="405286" y="2020737"/>
            <a:chExt cx="3804385" cy="86375"/>
          </a:xfrm>
        </p:grpSpPr>
        <p:sp>
          <p:nvSpPr>
            <p:cNvPr id="50" name="梯形 87"/>
            <p:cNvSpPr/>
            <p:nvPr/>
          </p:nvSpPr>
          <p:spPr>
            <a:xfrm>
              <a:off x="405286" y="2020737"/>
              <a:ext cx="3804111" cy="63599"/>
            </a:xfrm>
            <a:prstGeom prst="trapezoid">
              <a:avLst>
                <a:gd name="adj" fmla="val 80730"/>
              </a:avLst>
            </a:prstGeom>
            <a:gradFill flip="none" rotWithShape="1">
              <a:gsLst>
                <a:gs pos="0">
                  <a:srgbClr val="FFFFFF">
                    <a:lumMod val="85000"/>
                    <a:alpha val="0"/>
                  </a:srgbClr>
                </a:gs>
                <a:gs pos="100000">
                  <a:srgbClr val="FFFFFF">
                    <a:lumMod val="85000"/>
                    <a:alpha val="60000"/>
                  </a:srgbClr>
                </a:gs>
              </a:gsLst>
              <a:lin ang="5400000" scaled="0"/>
              <a:tileRect/>
            </a:gradFill>
            <a:ln w="3175">
              <a:noFill/>
              <a:miter lim="800000"/>
            </a:ln>
            <a:effectLst/>
          </p:spPr>
          <p:txBody>
            <a:bodyPr lIns="0" tIns="0" rIns="0" bIns="0"/>
            <a:lstStyle/>
            <a:p>
              <a:pPr marL="0" marR="0" lvl="0" indent="-177800" algn="l" defTabSz="662305" rtl="0" eaLnBrk="1" fontAlgn="auto" latinLnBrk="0" hangingPunct="1">
                <a:lnSpc>
                  <a:spcPts val="277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9900"/>
                </a:buClr>
                <a:buSzTx/>
                <a:buFont typeface="Arial" panose="020B0604020202020204" pitchFamily="34" charset="0"/>
                <a:buChar char="•"/>
                <a:defRPr/>
              </a:pP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endParaRPr>
            </a:p>
          </p:txBody>
        </p:sp>
        <p:cxnSp>
          <p:nvCxnSpPr>
            <p:cNvPr id="51" name="直接连接符 89"/>
            <p:cNvCxnSpPr/>
            <p:nvPr/>
          </p:nvCxnSpPr>
          <p:spPr>
            <a:xfrm>
              <a:off x="405286" y="2107112"/>
              <a:ext cx="3804385" cy="0"/>
            </a:xfrm>
            <a:prstGeom prst="line">
              <a:avLst/>
            </a:prstGeom>
            <a:noFill/>
            <a:ln w="12700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</p:cxnSp>
      </p:grpSp>
      <p:sp>
        <p:nvSpPr>
          <p:cNvPr id="52" name="Rectangle: Rounded Corners 35"/>
          <p:cNvSpPr/>
          <p:nvPr/>
        </p:nvSpPr>
        <p:spPr>
          <a:xfrm>
            <a:off x="7757814" y="2349140"/>
            <a:ext cx="257982" cy="255939"/>
          </a:xfrm>
          <a:prstGeom prst="roundRect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06" tIns="45703" rIns="91406" bIns="45703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3" name="Rectangle: Rounded Corners 35"/>
          <p:cNvSpPr/>
          <p:nvPr/>
        </p:nvSpPr>
        <p:spPr>
          <a:xfrm>
            <a:off x="8154750" y="3856526"/>
            <a:ext cx="257982" cy="255939"/>
          </a:xfrm>
          <a:prstGeom prst="roundRect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06" tIns="45703" rIns="91406" bIns="45703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4" name="Rectangle: Rounded Corners 35"/>
          <p:cNvSpPr/>
          <p:nvPr/>
        </p:nvSpPr>
        <p:spPr>
          <a:xfrm>
            <a:off x="7812609" y="5055923"/>
            <a:ext cx="257982" cy="255939"/>
          </a:xfrm>
          <a:prstGeom prst="roundRect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91406" tIns="45703" rIns="91406" bIns="45703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3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54" name="标题 1"/>
          <p:cNvSpPr>
            <a:spLocks noGrp="1"/>
          </p:cNvSpPr>
          <p:nvPr>
            <p:custDataLst>
              <p:tags r:id="rId1"/>
            </p:custDataLst>
          </p:nvPr>
        </p:nvSpPr>
        <p:spPr bwMode="auto">
          <a:xfrm>
            <a:off x="390525" y="180975"/>
            <a:ext cx="10595610" cy="46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31" tIns="45716" rIns="91431" bIns="45716" anchor="t">
            <a:no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marL="0" lvl="1" indent="0">
              <a:buNone/>
            </a:pPr>
            <a:r>
              <a:rPr lang="zh-CN" altLang="en-US" sz="2400" b="1" kern="0" spc="50" dirty="0">
                <a:solidFill>
                  <a:srgbClr val="1D1D1A">
                    <a:alpha val="100000"/>
                  </a:srgbClr>
                </a:solidFill>
                <a:cs typeface="微软雅黑" panose="020B0503020204020204" charset="-122"/>
                <a:sym typeface="微软雅黑" panose="020B0503020204020204" charset="-122"/>
              </a:rPr>
              <a:t>AI Agent 让AI能够以目标为导向进行思考、执行和进化，带来无限想象</a:t>
            </a:r>
          </a:p>
        </p:txBody>
      </p:sp>
      <p:sp>
        <p:nvSpPr>
          <p:cNvPr id="1049660" name="矩形: 圆角 111"/>
          <p:cNvSpPr/>
          <p:nvPr>
            <p:custDataLst>
              <p:tags r:id="rId2"/>
            </p:custDataLst>
          </p:nvPr>
        </p:nvSpPr>
        <p:spPr>
          <a:xfrm>
            <a:off x="14213840" y="2806700"/>
            <a:ext cx="2294255" cy="443230"/>
          </a:xfrm>
          <a:prstGeom prst="roundRect">
            <a:avLst>
              <a:gd name="adj" fmla="val 9175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25400" dir="5400000" algn="ctr" rotWithShape="0">
              <a:srgbClr val="000000">
                <a:alpha val="23000"/>
              </a:srgbClr>
            </a:outerShdw>
          </a:effectLst>
        </p:spPr>
        <p:txBody>
          <a:bodyPr rot="0" spcFirstLastPara="0" vertOverflow="overflow" horzOverflow="overflow" vert="horz" wrap="square" lIns="48767" tIns="24383" rIns="48767" bIns="24383" numCol="1" spcCol="0" rtlCol="0" fromWordArt="0" anchor="ctr" anchorCtr="0" forceAA="0" compatLnSpc="1">
            <a:noAutofit/>
          </a:bodyPr>
          <a:lstStyle/>
          <a:p>
            <a:pPr algn="ctr" defTabSz="720090"/>
            <a:endParaRPr lang="en-US" altLang="zh-CN" sz="535" kern="0" dirty="0">
              <a:solidFill>
                <a:srgbClr val="4472C4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微软雅黑" panose="020B0503020204020204" charset="-122"/>
            </a:endParaRPr>
          </a:p>
        </p:txBody>
      </p:sp>
      <p:sp>
        <p:nvSpPr>
          <p:cNvPr id="1049661" name="矩形: 圆角 111"/>
          <p:cNvSpPr/>
          <p:nvPr>
            <p:custDataLst>
              <p:tags r:id="rId3"/>
            </p:custDataLst>
          </p:nvPr>
        </p:nvSpPr>
        <p:spPr>
          <a:xfrm>
            <a:off x="14224635" y="2252345"/>
            <a:ext cx="2294255" cy="443230"/>
          </a:xfrm>
          <a:prstGeom prst="roundRect">
            <a:avLst>
              <a:gd name="adj" fmla="val 9175"/>
            </a:avLst>
          </a:prstGeom>
          <a:solidFill>
            <a:srgbClr val="144785"/>
          </a:solidFill>
          <a:ln w="12700" cap="flat" cmpd="sng" algn="ctr">
            <a:noFill/>
            <a:prstDash val="solid"/>
            <a:miter lim="800000"/>
          </a:ln>
          <a:effectLst>
            <a:outerShdw blurRad="50800" dist="25400" dir="5400000" algn="ctr" rotWithShape="0">
              <a:srgbClr val="000000">
                <a:alpha val="23000"/>
              </a:srgbClr>
            </a:outerShdw>
          </a:effectLst>
        </p:spPr>
        <p:txBody>
          <a:bodyPr rot="0" spcFirstLastPara="0" vertOverflow="overflow" horzOverflow="overflow" vert="horz" wrap="square" lIns="48767" tIns="24383" rIns="48767" bIns="24383" numCol="1" spcCol="0" rtlCol="0" fromWordArt="0" anchor="ctr" anchorCtr="0" forceAA="0" compatLnSpc="1">
            <a:noAutofit/>
          </a:bodyPr>
          <a:lstStyle/>
          <a:p>
            <a:pPr algn="ctr" defTabSz="720090"/>
            <a:endParaRPr lang="en-US" altLang="zh-CN" sz="535" kern="0" dirty="0">
              <a:solidFill>
                <a:srgbClr val="4472C4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微软雅黑" panose="020B0503020204020204" charset="-122"/>
            </a:endParaRPr>
          </a:p>
        </p:txBody>
      </p:sp>
      <p:sp>
        <p:nvSpPr>
          <p:cNvPr id="1049692" name="矩形: 圆角 115"/>
          <p:cNvSpPr/>
          <p:nvPr>
            <p:custDataLst>
              <p:tags r:id="rId4"/>
            </p:custDataLst>
          </p:nvPr>
        </p:nvSpPr>
        <p:spPr>
          <a:xfrm>
            <a:off x="14224635" y="-332740"/>
            <a:ext cx="1750060" cy="513715"/>
          </a:xfrm>
          <a:prstGeom prst="roundRect">
            <a:avLst>
              <a:gd name="adj" fmla="val 9175"/>
            </a:avLst>
          </a:prstGeom>
          <a:blipFill rotWithShape="1">
            <a:blip r:embed="rId17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48767" tIns="24383" rIns="48767" bIns="24383" numCol="1" spcCol="0" rtlCol="0" fromWordArt="0" anchor="ctr" anchorCtr="0" forceAA="0" compatLnSpc="1">
            <a:noAutofit/>
          </a:bodyPr>
          <a:lstStyle/>
          <a:p>
            <a:pPr algn="ctr" defTabSz="720090"/>
            <a:endParaRPr lang="en-US" altLang="zh-CN" sz="535" kern="0" dirty="0">
              <a:solidFill>
                <a:srgbClr val="4472C4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微软雅黑" panose="020B0503020204020204" charset="-122"/>
            </a:endParaRPr>
          </a:p>
        </p:txBody>
      </p:sp>
      <p:sp>
        <p:nvSpPr>
          <p:cNvPr id="1049693" name="矩形: 圆角 139"/>
          <p:cNvSpPr/>
          <p:nvPr>
            <p:custDataLst>
              <p:tags r:id="rId5"/>
            </p:custDataLst>
          </p:nvPr>
        </p:nvSpPr>
        <p:spPr>
          <a:xfrm>
            <a:off x="14213840" y="1685290"/>
            <a:ext cx="2305050" cy="417830"/>
          </a:xfrm>
          <a:prstGeom prst="roundRect">
            <a:avLst>
              <a:gd name="adj" fmla="val 9175"/>
            </a:avLst>
          </a:prstGeom>
          <a:gradFill>
            <a:gsLst>
              <a:gs pos="5000">
                <a:srgbClr val="0176A2"/>
              </a:gs>
              <a:gs pos="80000">
                <a:srgbClr val="008FC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>
            <a:outerShdw blurRad="50800" dist="25400" dir="5400000" algn="ctr" rotWithShape="0">
              <a:srgbClr val="000000">
                <a:alpha val="23000"/>
              </a:srgbClr>
            </a:outerShdw>
          </a:effectLst>
        </p:spPr>
        <p:txBody>
          <a:bodyPr rot="0" spcFirstLastPara="0" vertOverflow="overflow" horzOverflow="overflow" vert="horz" wrap="square" lIns="48767" tIns="24383" rIns="48767" bIns="24383" numCol="1" spcCol="0" rtlCol="0" fromWordArt="0" anchor="ctr" anchorCtr="0" forceAA="0" compatLnSpc="1">
            <a:noAutofit/>
          </a:bodyPr>
          <a:lstStyle/>
          <a:p>
            <a:pPr algn="ctr" defTabSz="720090"/>
            <a:endParaRPr lang="en-US" altLang="zh-CN" sz="535" kern="0" dirty="0">
              <a:solidFill>
                <a:srgbClr val="4472C4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微软雅黑" panose="020B0503020204020204" charset="-122"/>
            </a:endParaRPr>
          </a:p>
        </p:txBody>
      </p:sp>
      <p:pic>
        <p:nvPicPr>
          <p:cNvPr id="2097632" name="图片 17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8"/>
          <a:srcRect t="15362" b="10386"/>
          <a:stretch>
            <a:fillRect/>
          </a:stretch>
        </p:blipFill>
        <p:spPr>
          <a:xfrm>
            <a:off x="14213840" y="-812800"/>
            <a:ext cx="2083435" cy="346075"/>
          </a:xfrm>
          <a:prstGeom prst="rect">
            <a:avLst/>
          </a:prstGeom>
        </p:spPr>
      </p:pic>
      <p:pic>
        <p:nvPicPr>
          <p:cNvPr id="2097633" name="图片 18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19"/>
          <a:srcRect r="60719"/>
          <a:stretch>
            <a:fillRect/>
          </a:stretch>
        </p:blipFill>
        <p:spPr>
          <a:xfrm>
            <a:off x="14224635" y="476250"/>
            <a:ext cx="1340485" cy="389255"/>
          </a:xfrm>
          <a:prstGeom prst="rect">
            <a:avLst/>
          </a:prstGeom>
        </p:spPr>
      </p:pic>
      <p:pic>
        <p:nvPicPr>
          <p:cNvPr id="2097634" name="图片 2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14213840" y="-1205230"/>
            <a:ext cx="1621155" cy="296545"/>
          </a:xfrm>
          <a:prstGeom prst="rect">
            <a:avLst/>
          </a:prstGeom>
        </p:spPr>
      </p:pic>
      <p:pic>
        <p:nvPicPr>
          <p:cNvPr id="2097640" name="图片 8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/>
          <a:stretch>
            <a:fillRect/>
          </a:stretch>
        </p:blipFill>
        <p:spPr>
          <a:xfrm>
            <a:off x="14224635" y="1184910"/>
            <a:ext cx="1800225" cy="277495"/>
          </a:xfrm>
          <a:prstGeom prst="rect">
            <a:avLst/>
          </a:prstGeom>
        </p:spPr>
      </p:pic>
      <p:pic>
        <p:nvPicPr>
          <p:cNvPr id="2097654" name="图片 11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12724765" y="1462405"/>
            <a:ext cx="804545" cy="222885"/>
          </a:xfrm>
          <a:prstGeom prst="rect">
            <a:avLst/>
          </a:prstGeom>
        </p:spPr>
      </p:pic>
      <p:pic>
        <p:nvPicPr>
          <p:cNvPr id="2097655" name="图片 129" descr="ed6968a3d2a32a04ce03f47930c6254ad249b982ea7b-yTGf2i_fw120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/>
          <a:srcRect t="9299" b="15498"/>
          <a:stretch>
            <a:fillRect/>
          </a:stretch>
        </p:blipFill>
        <p:spPr>
          <a:xfrm>
            <a:off x="12639040" y="1957070"/>
            <a:ext cx="1000125" cy="320040"/>
          </a:xfrm>
          <a:prstGeom prst="rect">
            <a:avLst/>
          </a:prstGeom>
        </p:spPr>
      </p:pic>
      <p:pic>
        <p:nvPicPr>
          <p:cNvPr id="2097656" name="图片 10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12639040" y="996950"/>
            <a:ext cx="838835" cy="244475"/>
          </a:xfrm>
          <a:prstGeom prst="rect">
            <a:avLst/>
          </a:prstGeom>
        </p:spPr>
      </p:pic>
      <p:pic>
        <p:nvPicPr>
          <p:cNvPr id="2097658" name="图片 121" descr="0b4ce692437da9a054aa1eb2f5b3378e9866308239bc6-8ItP7y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12639040" y="476250"/>
            <a:ext cx="976630" cy="239395"/>
          </a:xfrm>
          <a:prstGeom prst="rect">
            <a:avLst/>
          </a:prstGeom>
        </p:spPr>
      </p:pic>
      <p:pic>
        <p:nvPicPr>
          <p:cNvPr id="2097660" name="图片 130" descr="z19_logo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12639040" y="0"/>
            <a:ext cx="890270" cy="207010"/>
          </a:xfrm>
          <a:prstGeom prst="rect">
            <a:avLst/>
          </a:prstGeom>
        </p:spPr>
      </p:pic>
      <p:pic>
        <p:nvPicPr>
          <p:cNvPr id="2097663" name="图片 157" descr="d9957f7bd4ff6232bd900be566285f4dd44cc44a1c298-tdIh5e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492355" y="2263140"/>
            <a:ext cx="1146810" cy="81089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18643" y="5707119"/>
            <a:ext cx="4518024" cy="902687"/>
          </a:xfrm>
          <a:prstGeom prst="rect">
            <a:avLst/>
          </a:prstGeom>
          <a:solidFill>
            <a:srgbClr val="FFFFFF"/>
          </a:solidFill>
          <a:ln w="12700">
            <a:solidFill>
              <a:srgbClr val="6935CA"/>
            </a:solidFill>
            <a:prstDash val="dash"/>
          </a:ln>
        </p:spPr>
        <p:txBody>
          <a:bodyPr wrap="square" rtlCol="0" anchor="t" anchorCtr="0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FF5459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33707" y="1576502"/>
            <a:ext cx="1265765" cy="360000"/>
          </a:xfrm>
          <a:prstGeom prst="rect">
            <a:avLst/>
          </a:prstGeom>
          <a:solidFill>
            <a:srgbClr val="C00000"/>
          </a:solidFill>
        </p:spPr>
        <p:txBody>
          <a:bodyPr wrap="square" rtlCol="0" anchor="ctr" anchorCtr="0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仅大模型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33707" y="3722063"/>
            <a:ext cx="1265765" cy="360000"/>
          </a:xfrm>
          <a:prstGeom prst="rect">
            <a:avLst/>
          </a:prstGeom>
          <a:solidFill>
            <a:srgbClr val="5FB837"/>
          </a:solidFill>
        </p:spPr>
        <p:txBody>
          <a:bodyPr wrap="square" rtlCol="0" anchor="ctr" anchorCtr="0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大模型</a:t>
            </a:r>
            <a:r>
              <a:rPr lang="en-US" altLang="zh-CN" sz="12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+Agent</a:t>
            </a:r>
            <a:endParaRPr lang="zh-CN" altLang="en-US" sz="12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对话气泡: 圆角矩形 14"/>
          <p:cNvSpPr/>
          <p:nvPr/>
        </p:nvSpPr>
        <p:spPr>
          <a:xfrm>
            <a:off x="1632471" y="909317"/>
            <a:ext cx="3431156" cy="294643"/>
          </a:xfrm>
          <a:prstGeom prst="wedgeRoundRectCallout">
            <a:avLst>
              <a:gd name="adj1" fmla="val 53173"/>
              <a:gd name="adj2" fmla="val 7716"/>
              <a:gd name="adj3" fmla="val 16667"/>
            </a:avLst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lIns="0" rIns="0" rtlCol="0" anchor="ctr"/>
          <a:lstStyle/>
          <a:p>
            <a:pPr algn="ctr" defTabSz="914400">
              <a:defRPr/>
            </a:pPr>
            <a:r>
              <a:rPr lang="zh-CN" altLang="en-US" sz="1050" kern="0" dirty="0">
                <a:solidFill>
                  <a:prstClr val="black"/>
                </a:solidFill>
                <a:latin typeface="Arial" panose="020B0604020202020204"/>
                <a:ea typeface="微软雅黑" panose="020B0503020204020204" charset="-122"/>
              </a:rPr>
              <a:t>近一个月人工智能行业的几个主要新闻和趋势</a:t>
            </a:r>
          </a:p>
        </p:txBody>
      </p:sp>
      <p:sp>
        <p:nvSpPr>
          <p:cNvPr id="16" name="笑脸 15"/>
          <p:cNvSpPr/>
          <p:nvPr/>
        </p:nvSpPr>
        <p:spPr>
          <a:xfrm>
            <a:off x="5274407" y="932327"/>
            <a:ext cx="247553" cy="248622"/>
          </a:xfrm>
          <a:prstGeom prst="smileyFace">
            <a:avLst>
              <a:gd name="adj" fmla="val 4653"/>
            </a:avLst>
          </a:prstGeom>
          <a:solidFill>
            <a:sysClr val="window" lastClr="FFFFFF">
              <a:lumMod val="85000"/>
            </a:sysClr>
          </a:solidFill>
          <a:ln w="1905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zh-CN" altLang="en-US" sz="1800" kern="0">
              <a:solidFill>
                <a:prstClr val="white"/>
              </a:solidFill>
              <a:latin typeface="Arial" panose="020B0604020202020204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632471" y="1576502"/>
            <a:ext cx="3395062" cy="360000"/>
          </a:xfrm>
          <a:prstGeom prst="rect">
            <a:avLst/>
          </a:prstGeom>
          <a:noFill/>
          <a:ln w="12700">
            <a:solidFill>
              <a:srgbClr val="FF5459"/>
            </a:solidFill>
          </a:ln>
        </p:spPr>
        <p:txBody>
          <a:bodyPr wrap="square" rtlCol="0" anchor="ctr" anchorCtr="0">
            <a:no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5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对不起，我无法提供近一个月的新闻，因为我的训练数据只包括到</a:t>
            </a:r>
            <a:r>
              <a:rPr lang="en-US" altLang="zh-CN" sz="1050" dirty="0" err="1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xxxx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 sz="105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月。</a:t>
            </a:r>
          </a:p>
        </p:txBody>
      </p:sp>
      <p:sp>
        <p:nvSpPr>
          <p:cNvPr id="2" name="箭头: 下 17"/>
          <p:cNvSpPr/>
          <p:nvPr/>
        </p:nvSpPr>
        <p:spPr>
          <a:xfrm>
            <a:off x="2905760" y="1269999"/>
            <a:ext cx="254000" cy="238761"/>
          </a:xfrm>
          <a:prstGeom prst="downArrow">
            <a:avLst/>
          </a:prstGeom>
          <a:solidFill>
            <a:srgbClr val="D9D9D9"/>
          </a:solidFill>
          <a:ln w="12700" cap="flat" cmpd="sng" algn="ctr">
            <a:solidFill>
              <a:srgbClr val="BFBFB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 panose="020B0604020202020204"/>
              <a:ea typeface="黑体" panose="02010609060101010101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632471" y="2276267"/>
            <a:ext cx="4518025" cy="1111256"/>
          </a:xfrm>
          <a:prstGeom prst="rect">
            <a:avLst/>
          </a:prstGeom>
          <a:ln w="12700">
            <a:solidFill>
              <a:srgbClr val="FF5459"/>
            </a:solidFill>
          </a:ln>
        </p:spPr>
      </p:pic>
      <p:sp>
        <p:nvSpPr>
          <p:cNvPr id="20" name="文本框 19"/>
          <p:cNvSpPr txBox="1"/>
          <p:nvPr/>
        </p:nvSpPr>
        <p:spPr>
          <a:xfrm>
            <a:off x="1632471" y="1981024"/>
            <a:ext cx="3395062" cy="228380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900" b="1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情形</a:t>
            </a:r>
            <a:r>
              <a:rPr lang="en-US" altLang="zh-CN" sz="900" b="1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90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：直接反馈受限于训练数据，无法提供近期新闻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32470" y="3449468"/>
            <a:ext cx="4518025" cy="228380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900" b="1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情形</a:t>
            </a:r>
            <a:r>
              <a:rPr lang="en-US" altLang="zh-CN" sz="900" b="1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90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：基于训练数据</a:t>
            </a:r>
            <a:r>
              <a:rPr lang="en-US" altLang="zh-CN" sz="90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90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对“近一个月”理解偏差，提供“旧闻”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632470" y="3722063"/>
            <a:ext cx="4518025" cy="1865938"/>
          </a:xfrm>
          <a:prstGeom prst="rect">
            <a:avLst/>
          </a:prstGeom>
          <a:noFill/>
          <a:ln w="12700">
            <a:solidFill>
              <a:srgbClr val="5FB837"/>
            </a:solidFill>
            <a:prstDash val="dash"/>
          </a:ln>
        </p:spPr>
        <p:txBody>
          <a:bodyPr wrap="square" rtlCol="0" anchor="t" anchorCtr="0">
            <a:no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050" dirty="0">
              <a:solidFill>
                <a:srgbClr val="FF545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713297" y="3826002"/>
            <a:ext cx="753916" cy="256061"/>
          </a:xfrm>
          <a:prstGeom prst="rect">
            <a:avLst/>
          </a:prstGeom>
          <a:noFill/>
          <a:ln w="12700">
            <a:solidFill>
              <a:srgbClr val="5FB837"/>
            </a:solidFill>
          </a:ln>
        </p:spPr>
        <p:txBody>
          <a:bodyPr wrap="square" rtlCol="0" anchor="ctr" anchorCtr="0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50" b="1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思考规划</a:t>
            </a:r>
          </a:p>
        </p:txBody>
      </p:sp>
      <p:sp>
        <p:nvSpPr>
          <p:cNvPr id="24" name="箭头: 下 23"/>
          <p:cNvSpPr/>
          <p:nvPr/>
        </p:nvSpPr>
        <p:spPr>
          <a:xfrm rot="16200000">
            <a:off x="2581206" y="3889424"/>
            <a:ext cx="160053" cy="129214"/>
          </a:xfrm>
          <a:prstGeom prst="downArrow">
            <a:avLst/>
          </a:prstGeom>
          <a:solidFill>
            <a:srgbClr val="61B230">
              <a:lumMod val="20000"/>
              <a:lumOff val="80000"/>
            </a:srgbClr>
          </a:solidFill>
          <a:ln w="12700" cap="flat" cmpd="sng" algn="ctr">
            <a:solidFill>
              <a:srgbClr val="5FB83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/>
              <a:ea typeface="黑体" panose="02010609060101010101" charset="-122"/>
              <a:cs typeface="+mn-cs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852718" y="3826002"/>
            <a:ext cx="1287453" cy="256061"/>
          </a:xfrm>
          <a:prstGeom prst="rect">
            <a:avLst/>
          </a:prstGeom>
          <a:noFill/>
          <a:ln w="12700">
            <a:solidFill>
              <a:srgbClr val="5FB837"/>
            </a:solidFill>
          </a:ln>
        </p:spPr>
        <p:txBody>
          <a:bodyPr wrap="square" rtlCol="0" anchor="ctr" anchorCtr="0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5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结合记忆判断</a:t>
            </a:r>
            <a:endParaRPr lang="en-US" altLang="zh-CN" sz="1050" dirty="0">
              <a:solidFill>
                <a:srgbClr val="1D1D1A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5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是否可以反馈答案？</a:t>
            </a:r>
          </a:p>
        </p:txBody>
      </p:sp>
      <p:sp>
        <p:nvSpPr>
          <p:cNvPr id="26" name="箭头: 下 25"/>
          <p:cNvSpPr/>
          <p:nvPr/>
        </p:nvSpPr>
        <p:spPr>
          <a:xfrm>
            <a:off x="3416417" y="4121396"/>
            <a:ext cx="160053" cy="129214"/>
          </a:xfrm>
          <a:prstGeom prst="downArrow">
            <a:avLst/>
          </a:prstGeom>
          <a:solidFill>
            <a:srgbClr val="61B230">
              <a:lumMod val="20000"/>
              <a:lumOff val="80000"/>
            </a:srgbClr>
          </a:solidFill>
          <a:ln w="12700" cap="flat" cmpd="sng" algn="ctr">
            <a:solidFill>
              <a:srgbClr val="5FB83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/>
              <a:ea typeface="黑体" panose="02010609060101010101" charset="-122"/>
              <a:cs typeface="+mn-cs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852718" y="4286555"/>
            <a:ext cx="1287453" cy="256061"/>
          </a:xfrm>
          <a:prstGeom prst="rect">
            <a:avLst/>
          </a:prstGeom>
          <a:noFill/>
          <a:ln w="12700">
            <a:solidFill>
              <a:srgbClr val="5FB837"/>
            </a:solidFill>
          </a:ln>
        </p:spPr>
        <p:txBody>
          <a:bodyPr wrap="square" rtlCol="0" anchor="ctr" anchorCtr="0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50" b="1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任务拆解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564727" y="3826002"/>
            <a:ext cx="1398763" cy="256061"/>
          </a:xfrm>
          <a:prstGeom prst="rect">
            <a:avLst/>
          </a:prstGeom>
          <a:noFill/>
          <a:ln w="12700">
            <a:solidFill>
              <a:srgbClr val="5FB837"/>
            </a:solidFill>
          </a:ln>
        </p:spPr>
        <p:txBody>
          <a:bodyPr wrap="square" rtlCol="0" anchor="ctr" anchorCtr="0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5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大模型反馈答案</a:t>
            </a:r>
          </a:p>
        </p:txBody>
      </p:sp>
      <p:sp>
        <p:nvSpPr>
          <p:cNvPr id="29" name="箭头: 下 28"/>
          <p:cNvSpPr/>
          <p:nvPr/>
        </p:nvSpPr>
        <p:spPr>
          <a:xfrm rot="16200000">
            <a:off x="4287849" y="3889424"/>
            <a:ext cx="160053" cy="129214"/>
          </a:xfrm>
          <a:prstGeom prst="downArrow">
            <a:avLst/>
          </a:prstGeom>
          <a:solidFill>
            <a:srgbClr val="61B230">
              <a:lumMod val="20000"/>
              <a:lumOff val="80000"/>
            </a:srgbClr>
          </a:solidFill>
          <a:ln w="12700" cap="flat" cmpd="sng" algn="ctr">
            <a:solidFill>
              <a:srgbClr val="5FB83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/>
              <a:ea typeface="黑体" panose="02010609060101010101" charset="-122"/>
              <a:cs typeface="+mn-cs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140171" y="3707685"/>
            <a:ext cx="265782" cy="228380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90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是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3496443" y="4058175"/>
            <a:ext cx="265782" cy="228380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90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否</a:t>
            </a:r>
          </a:p>
        </p:txBody>
      </p:sp>
      <p:sp>
        <p:nvSpPr>
          <p:cNvPr id="32" name="箭头: 下 31"/>
          <p:cNvSpPr/>
          <p:nvPr/>
        </p:nvSpPr>
        <p:spPr>
          <a:xfrm rot="16200000">
            <a:off x="4287850" y="4349977"/>
            <a:ext cx="160053" cy="129214"/>
          </a:xfrm>
          <a:prstGeom prst="downArrow">
            <a:avLst/>
          </a:prstGeom>
          <a:solidFill>
            <a:srgbClr val="61B230">
              <a:lumMod val="20000"/>
              <a:lumOff val="80000"/>
            </a:srgbClr>
          </a:solidFill>
          <a:ln w="12700" cap="flat" cmpd="sng" algn="ctr">
            <a:solidFill>
              <a:srgbClr val="5FB83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/>
              <a:ea typeface="黑体" panose="02010609060101010101" charset="-122"/>
              <a:cs typeface="+mn-cs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564727" y="4286553"/>
            <a:ext cx="1398763" cy="256061"/>
          </a:xfrm>
          <a:prstGeom prst="rect">
            <a:avLst/>
          </a:prstGeom>
          <a:noFill/>
          <a:ln w="12700">
            <a:solidFill>
              <a:srgbClr val="5FB837"/>
            </a:solidFill>
          </a:ln>
        </p:spPr>
        <p:txBody>
          <a:bodyPr wrap="square" rtlCol="0" anchor="ctr" anchorCtr="0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5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生成任务清单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4561889" y="4757333"/>
            <a:ext cx="1401601" cy="256061"/>
          </a:xfrm>
          <a:prstGeom prst="rect">
            <a:avLst/>
          </a:prstGeom>
          <a:noFill/>
          <a:ln w="12700">
            <a:solidFill>
              <a:srgbClr val="5FB837"/>
            </a:solidFill>
          </a:ln>
        </p:spPr>
        <p:txBody>
          <a:bodyPr wrap="square" rtlCol="0" anchor="ctr" anchorCtr="0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50" b="1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分配工作</a:t>
            </a:r>
          </a:p>
        </p:txBody>
      </p:sp>
      <p:sp>
        <p:nvSpPr>
          <p:cNvPr id="35" name="箭头: 下 34"/>
          <p:cNvSpPr/>
          <p:nvPr/>
        </p:nvSpPr>
        <p:spPr>
          <a:xfrm>
            <a:off x="5182662" y="5059858"/>
            <a:ext cx="160053" cy="129214"/>
          </a:xfrm>
          <a:prstGeom prst="downArrow">
            <a:avLst/>
          </a:prstGeom>
          <a:solidFill>
            <a:srgbClr val="61B230">
              <a:lumMod val="20000"/>
              <a:lumOff val="80000"/>
            </a:srgbClr>
          </a:solidFill>
          <a:ln w="12700" cap="flat" cmpd="sng" algn="ctr">
            <a:solidFill>
              <a:srgbClr val="5FB83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/>
              <a:ea typeface="黑体" panose="02010609060101010101" charset="-122"/>
              <a:cs typeface="+mn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561890" y="5228113"/>
            <a:ext cx="217175" cy="256061"/>
          </a:xfrm>
          <a:prstGeom prst="rect">
            <a:avLst/>
          </a:prstGeom>
          <a:noFill/>
          <a:ln w="12700">
            <a:solidFill>
              <a:srgbClr val="5FB837"/>
            </a:solidFill>
          </a:ln>
        </p:spPr>
        <p:txBody>
          <a:bodyPr wrap="square" rtlCol="0" anchor="ctr" anchorCtr="0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5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人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4844329" y="5228113"/>
            <a:ext cx="595136" cy="256061"/>
          </a:xfrm>
          <a:prstGeom prst="rect">
            <a:avLst/>
          </a:prstGeom>
          <a:noFill/>
          <a:ln w="12700">
            <a:solidFill>
              <a:srgbClr val="5FB837"/>
            </a:solidFill>
          </a:ln>
        </p:spPr>
        <p:txBody>
          <a:bodyPr wrap="square" rtlCol="0" anchor="ctr" anchorCtr="0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5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大模型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5504729" y="5228113"/>
            <a:ext cx="463058" cy="256061"/>
          </a:xfrm>
          <a:prstGeom prst="rect">
            <a:avLst/>
          </a:prstGeom>
          <a:noFill/>
          <a:ln w="12700">
            <a:solidFill>
              <a:srgbClr val="5FB837"/>
            </a:solidFill>
          </a:ln>
        </p:spPr>
        <p:txBody>
          <a:bodyPr wrap="square" rtlCol="0" anchor="ctr" anchorCtr="0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5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工具</a:t>
            </a:r>
          </a:p>
        </p:txBody>
      </p:sp>
      <p:sp>
        <p:nvSpPr>
          <p:cNvPr id="39" name="箭头: 圆角右 38"/>
          <p:cNvSpPr/>
          <p:nvPr/>
        </p:nvSpPr>
        <p:spPr>
          <a:xfrm rot="16200000">
            <a:off x="2740533" y="3928904"/>
            <a:ext cx="1281273" cy="1666258"/>
          </a:xfrm>
          <a:prstGeom prst="bentArrow">
            <a:avLst>
              <a:gd name="adj1" fmla="val 4863"/>
              <a:gd name="adj2" fmla="val 9567"/>
              <a:gd name="adj3" fmla="val 8563"/>
              <a:gd name="adj4" fmla="val 40303"/>
            </a:avLst>
          </a:prstGeom>
          <a:solidFill>
            <a:srgbClr val="61B230">
              <a:lumMod val="20000"/>
              <a:lumOff val="80000"/>
            </a:srgbClr>
          </a:solidFill>
          <a:ln w="12700" cap="flat" cmpd="sng" algn="ctr">
            <a:solidFill>
              <a:srgbClr val="5FB83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/>
              <a:ea typeface="黑体" panose="02010609060101010101" charset="-122"/>
              <a:cs typeface="+mn-cs"/>
            </a:endParaRPr>
          </a:p>
        </p:txBody>
      </p:sp>
      <p:sp>
        <p:nvSpPr>
          <p:cNvPr id="40" name="箭头: 下 39"/>
          <p:cNvSpPr/>
          <p:nvPr/>
        </p:nvSpPr>
        <p:spPr>
          <a:xfrm>
            <a:off x="5182662" y="4585006"/>
            <a:ext cx="160053" cy="129214"/>
          </a:xfrm>
          <a:prstGeom prst="downArrow">
            <a:avLst/>
          </a:prstGeom>
          <a:solidFill>
            <a:srgbClr val="61B230">
              <a:lumMod val="20000"/>
              <a:lumOff val="80000"/>
            </a:srgbClr>
          </a:solidFill>
          <a:ln w="12700" cap="flat" cmpd="sng" algn="ctr">
            <a:solidFill>
              <a:srgbClr val="5FB83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/>
              <a:ea typeface="黑体" panose="02010609060101010101" charset="-122"/>
              <a:cs typeface="+mn-cs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240932" y="5132381"/>
            <a:ext cx="899239" cy="228380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90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反馈执行结果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1618642" y="5735364"/>
            <a:ext cx="4477357" cy="247392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171450" indent="-171450" defTabSz="9144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105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跨</a:t>
            </a:r>
            <a:r>
              <a:rPr lang="en-US" altLang="zh-CN" sz="105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Agent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共享知识，可能直接生成答案，节省资源、提升知识获取效率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233707" y="5708500"/>
            <a:ext cx="1265765" cy="360000"/>
          </a:xfrm>
          <a:prstGeom prst="rect">
            <a:avLst/>
          </a:prstGeom>
          <a:solidFill>
            <a:srgbClr val="6935CA"/>
          </a:solidFill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 defTabSz="914400">
              <a:defRPr sz="1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Multi-Agent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618642" y="5978124"/>
            <a:ext cx="4477357" cy="603763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171450" indent="-171450" defTabSz="9144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105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复杂任务可能需要进一步拆解，由多个</a:t>
            </a:r>
            <a:r>
              <a:rPr lang="en-US" altLang="zh-CN" sz="105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Agent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协同完成</a:t>
            </a:r>
            <a:endParaRPr lang="en-US" altLang="zh-CN" sz="1050" dirty="0">
              <a:solidFill>
                <a:srgbClr val="1D1D1A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5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     如：任务规划</a:t>
            </a:r>
            <a:r>
              <a:rPr lang="en-US" altLang="zh-CN" sz="105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Agent+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融合检索</a:t>
            </a:r>
            <a:r>
              <a:rPr lang="en-US" altLang="zh-CN" sz="105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Agent+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行业研究</a:t>
            </a:r>
            <a:r>
              <a:rPr lang="en-US" altLang="zh-CN" sz="105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Agent</a:t>
            </a:r>
            <a:endParaRPr lang="zh-CN" altLang="en-US" sz="1050" dirty="0">
              <a:solidFill>
                <a:srgbClr val="1D1D1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618642" y="6344071"/>
            <a:ext cx="4477357" cy="27052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171450" indent="-171450" defTabSz="9144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zh-CN" altLang="en-US" sz="105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由</a:t>
            </a:r>
            <a:r>
              <a:rPr lang="en-US" altLang="zh-CN" sz="105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Agent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自主定义需要哪些</a:t>
            </a:r>
            <a:r>
              <a:rPr lang="en-US" altLang="zh-CN" sz="105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Agent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如何协同</a:t>
            </a:r>
          </a:p>
        </p:txBody>
      </p:sp>
      <p:grpSp>
        <p:nvGrpSpPr>
          <p:cNvPr id="46" name="组合 45"/>
          <p:cNvGrpSpPr/>
          <p:nvPr/>
        </p:nvGrpSpPr>
        <p:grpSpPr>
          <a:xfrm>
            <a:off x="6446054" y="1060496"/>
            <a:ext cx="5243762" cy="2602455"/>
            <a:chOff x="6283494" y="932327"/>
            <a:chExt cx="5243762" cy="2602455"/>
          </a:xfrm>
        </p:grpSpPr>
        <p:pic>
          <p:nvPicPr>
            <p:cNvPr id="47" name="图片 46"/>
            <p:cNvPicPr>
              <a:picLocks noChangeAspect="1"/>
            </p:cNvPicPr>
            <p:nvPr/>
          </p:nvPicPr>
          <p:blipFill rotWithShape="1">
            <a:blip r:embed="rId29"/>
            <a:srcRect r="32853"/>
            <a:stretch>
              <a:fillRect/>
            </a:stretch>
          </p:blipFill>
          <p:spPr>
            <a:xfrm>
              <a:off x="6283494" y="932327"/>
              <a:ext cx="5197674" cy="2602455"/>
            </a:xfrm>
            <a:prstGeom prst="rect">
              <a:avLst/>
            </a:prstGeom>
          </p:spPr>
        </p:pic>
        <p:sp>
          <p:nvSpPr>
            <p:cNvPr id="48" name="矩形 47"/>
            <p:cNvSpPr/>
            <p:nvPr/>
          </p:nvSpPr>
          <p:spPr>
            <a:xfrm>
              <a:off x="10805595" y="2549870"/>
              <a:ext cx="675573" cy="899598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panose="020B0604020202020204"/>
                <a:ea typeface="黑体" panose="02010609060101010101" charset="-122"/>
                <a:cs typeface="+mn-cs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11245290" y="1463860"/>
              <a:ext cx="281966" cy="89799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panose="020B0604020202020204"/>
                <a:ea typeface="黑体" panose="02010609060101010101" charset="-122"/>
                <a:cs typeface="+mn-cs"/>
              </a:endParaRPr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6461443" y="871190"/>
            <a:ext cx="5033700" cy="3385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defRPr/>
            </a:pPr>
            <a:r>
              <a:rPr kumimoji="1" lang="zh-CN" altLang="en-US" sz="16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以经典的“我想要一个冷饮”为例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6647871" y="3675464"/>
            <a:ext cx="4320283" cy="279602"/>
          </a:xfrm>
          <a:prstGeom prst="wedgeRoundRectCallout">
            <a:avLst>
              <a:gd name="adj1" fmla="val 51952"/>
              <a:gd name="adj2" fmla="val -20756"/>
              <a:gd name="adj3" fmla="val 16667"/>
            </a:avLst>
          </a:prstGeom>
          <a:noFill/>
          <a:ln w="12700">
            <a:solidFill>
              <a:srgbClr val="FF5459"/>
            </a:solidFill>
          </a:ln>
        </p:spPr>
        <p:txBody>
          <a:bodyPr wrap="square" rtlCol="0" anchor="ctr" anchorCtr="0">
            <a:no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5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这里没有冷饮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6647871" y="4038848"/>
            <a:ext cx="4320283" cy="279602"/>
          </a:xfrm>
          <a:prstGeom prst="wedgeRoundRectCallout">
            <a:avLst>
              <a:gd name="adj1" fmla="val 51952"/>
              <a:gd name="adj2" fmla="val -20756"/>
              <a:gd name="adj3" fmla="val 16667"/>
            </a:avLst>
          </a:prstGeom>
          <a:noFill/>
          <a:ln w="12700">
            <a:solidFill>
              <a:srgbClr val="5FB837"/>
            </a:solidFill>
          </a:ln>
        </p:spPr>
        <p:txBody>
          <a:bodyPr wrap="square" rtlCol="0" anchor="ctr" anchorCtr="0">
            <a:no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5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（结合记忆）冰箱里有</a:t>
            </a:r>
            <a:r>
              <a:rPr lang="en-US" altLang="zh-CN" sz="105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xx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105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xxx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1050" dirty="0" err="1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xxxx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，请问你要喝什么饮料？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6647871" y="4550725"/>
            <a:ext cx="4320283" cy="1559434"/>
          </a:xfrm>
          <a:prstGeom prst="wedgeRoundRectCallout">
            <a:avLst>
              <a:gd name="adj1" fmla="val 51717"/>
              <a:gd name="adj2" fmla="val -35653"/>
              <a:gd name="adj3" fmla="val 16667"/>
            </a:avLst>
          </a:prstGeom>
          <a:noFill/>
          <a:ln w="12700">
            <a:solidFill>
              <a:srgbClr val="5FB837"/>
            </a:solidFill>
          </a:ln>
        </p:spPr>
        <p:txBody>
          <a:bodyPr wrap="square" tIns="0" bIns="0" rtlCol="0" anchor="t" anchorCtr="0">
            <a:no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5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（自主思考和探索）</a:t>
            </a:r>
            <a:endParaRPr lang="en-US" altLang="zh-CN" sz="1050" dirty="0">
              <a:solidFill>
                <a:srgbClr val="1D1D1A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 defTabSz="9144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à"/>
              <a:defRPr/>
            </a:pPr>
            <a:r>
              <a:rPr lang="zh-CN" altLang="en-US" sz="105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视觉感知，没有冷饮、有冰箱</a:t>
            </a:r>
            <a:endParaRPr lang="en-US" altLang="zh-CN" sz="1050" dirty="0">
              <a:solidFill>
                <a:srgbClr val="1D1D1A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 defTabSz="9144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à"/>
              <a:defRPr/>
            </a:pPr>
            <a:r>
              <a:rPr lang="zh-CN" altLang="en-US" sz="105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（简单逻辑推理）冷饮可能在冰箱中</a:t>
            </a:r>
            <a:endParaRPr lang="en-US" altLang="zh-CN" sz="1050" dirty="0">
              <a:solidFill>
                <a:srgbClr val="1D1D1A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 defTabSz="9144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à"/>
              <a:defRPr/>
            </a:pPr>
            <a:r>
              <a:rPr lang="zh-CN" altLang="en-US" sz="105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（结合记忆）冰箱中有</a:t>
            </a:r>
            <a:r>
              <a:rPr lang="en-US" altLang="zh-CN" sz="105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xx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、</a:t>
            </a:r>
            <a:r>
              <a:rPr lang="en-US" altLang="zh-CN" sz="105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xxx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和</a:t>
            </a:r>
            <a:r>
              <a:rPr lang="en-US" altLang="zh-CN" sz="1050" dirty="0" err="1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xxxx</a:t>
            </a:r>
            <a:endParaRPr lang="en-US" altLang="zh-CN" sz="1050" dirty="0">
              <a:solidFill>
                <a:srgbClr val="1D1D1A"/>
              </a:solidFill>
              <a:latin typeface="微软雅黑" panose="020B0503020204020204" charset="-122"/>
              <a:ea typeface="微软雅黑" panose="020B0503020204020204" charset="-122"/>
              <a:sym typeface="Wingdings" panose="05000000000000000000" pitchFamily="2" charset="2"/>
            </a:endParaRPr>
          </a:p>
          <a:p>
            <a:pPr marL="171450" indent="-171450" defTabSz="9144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à"/>
              <a:defRPr/>
            </a:pPr>
            <a:r>
              <a:rPr lang="zh-CN" altLang="en-US" sz="105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（利用工具）查询时间信息</a:t>
            </a:r>
            <a:endParaRPr lang="en-US" altLang="zh-CN" sz="1050" dirty="0">
              <a:solidFill>
                <a:srgbClr val="1D1D1A"/>
              </a:solidFill>
              <a:latin typeface="微软雅黑" panose="020B0503020204020204" charset="-122"/>
              <a:ea typeface="微软雅黑" panose="020B0503020204020204" charset="-122"/>
              <a:sym typeface="Wingdings" panose="05000000000000000000" pitchFamily="2" charset="2"/>
            </a:endParaRPr>
          </a:p>
          <a:p>
            <a:pPr marL="171450" indent="-171450" defTabSz="9144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à"/>
              <a:defRPr/>
            </a:pPr>
            <a:r>
              <a:rPr lang="zh-CN" altLang="en-US" sz="105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（结合记忆）结合时间、健康知识库、需求者个性化数据库分析</a:t>
            </a:r>
            <a:endParaRPr lang="en-US" altLang="zh-CN" sz="1050" dirty="0">
              <a:solidFill>
                <a:srgbClr val="1D1D1A"/>
              </a:solidFill>
              <a:latin typeface="微软雅黑" panose="020B0503020204020204" charset="-122"/>
              <a:ea typeface="微软雅黑" panose="020B0503020204020204" charset="-122"/>
              <a:sym typeface="Wingdings" panose="05000000000000000000" pitchFamily="2" charset="2"/>
            </a:endParaRPr>
          </a:p>
          <a:p>
            <a:pPr marL="171450" indent="-171450" defTabSz="9144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à"/>
              <a:defRPr/>
            </a:pPr>
            <a:r>
              <a:rPr lang="zh-CN" altLang="en-US" sz="105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（执行）驱动机器人规划路径打开冰箱，确认冰箱中冷饮与知识库中一致，结合分析结果，通过语言与人交互确认</a:t>
            </a:r>
            <a:r>
              <a:rPr lang="en-US" altLang="zh-CN" sz="105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xx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饮料</a:t>
            </a:r>
            <a:r>
              <a:rPr lang="en-US" altLang="zh-CN" sz="105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OK</a:t>
            </a:r>
          </a:p>
          <a:p>
            <a:pPr marL="171450" indent="-171450" defTabSz="9144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à"/>
              <a:defRPr/>
            </a:pPr>
            <a:r>
              <a:rPr lang="zh-CN" altLang="en-US" sz="105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（执行）拿取</a:t>
            </a:r>
            <a:r>
              <a:rPr lang="en-US" altLang="zh-CN" sz="105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xx</a:t>
            </a:r>
            <a:r>
              <a:rPr lang="zh-CN" altLang="en-US" sz="105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饮料，送到需求者手中</a:t>
            </a:r>
            <a:endParaRPr lang="en-US" altLang="zh-CN" sz="1050" dirty="0">
              <a:solidFill>
                <a:srgbClr val="1D1D1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647871" y="6339532"/>
            <a:ext cx="4320283" cy="279602"/>
          </a:xfrm>
          <a:prstGeom prst="wedgeRoundRectCallout">
            <a:avLst>
              <a:gd name="adj1" fmla="val 51952"/>
              <a:gd name="adj2" fmla="val -20756"/>
              <a:gd name="adj3" fmla="val 16667"/>
            </a:avLst>
          </a:prstGeom>
          <a:solidFill>
            <a:srgbClr val="FFFFFF"/>
          </a:solidFill>
          <a:ln w="12700">
            <a:solidFill>
              <a:srgbClr val="6935CA"/>
            </a:solidFill>
          </a:ln>
        </p:spPr>
        <p:txBody>
          <a:bodyPr wrap="square" rtlCol="0" anchor="ctr" anchorCtr="0">
            <a:no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更多想象：驱动购物</a:t>
            </a:r>
            <a:r>
              <a: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Agent</a:t>
            </a: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补货、驱动茶咖</a:t>
            </a:r>
            <a:r>
              <a: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Agent</a:t>
            </a:r>
            <a:r>
              <a:rPr kumimoji="0" lang="zh-CN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启动咖啡机</a:t>
            </a:r>
            <a:r>
              <a:rPr kumimoji="0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……</a:t>
            </a:r>
            <a:endParaRPr kumimoji="0" lang="zh-CN" altLang="en-US" sz="105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6385560" y="858520"/>
            <a:ext cx="0" cy="5842000"/>
          </a:xfrm>
          <a:prstGeom prst="line">
            <a:avLst/>
          </a:prstGeom>
          <a:noFill/>
          <a:ln w="19050" cap="flat" cmpd="sng" algn="ctr">
            <a:solidFill>
              <a:srgbClr val="DDDDDD">
                <a:lumMod val="75000"/>
              </a:srgbClr>
            </a:solidFill>
            <a:prstDash val="sysDot"/>
            <a:miter lim="800000"/>
          </a:ln>
          <a:effectLst/>
        </p:spPr>
      </p:cxnSp>
      <p:sp>
        <p:nvSpPr>
          <p:cNvPr id="56" name="文本框 55"/>
          <p:cNvSpPr txBox="1"/>
          <p:nvPr/>
        </p:nvSpPr>
        <p:spPr>
          <a:xfrm>
            <a:off x="7493735" y="3655426"/>
            <a:ext cx="427517" cy="294643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algn="ctr" defTabSz="914400"/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charset="-122"/>
                <a:ea typeface="黑体" panose="02010609060101010101" charset="-122"/>
              </a:rPr>
              <a:t>X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charset="-122"/>
              <a:ea typeface="黑体" panose="02010609060101010101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6054270" y="2674181"/>
            <a:ext cx="427517" cy="294643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algn="ctr" defTabSz="914400"/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charset="-122"/>
                <a:ea typeface="黑体" panose="02010609060101010101" charset="-122"/>
              </a:rPr>
              <a:t>X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charset="-122"/>
              <a:ea typeface="黑体" panose="02010609060101010101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1172450" y="3672883"/>
            <a:ext cx="863838" cy="279602"/>
          </a:xfrm>
          <a:prstGeom prst="rect">
            <a:avLst/>
          </a:prstGeom>
          <a:solidFill>
            <a:srgbClr val="C00000"/>
          </a:solidFill>
        </p:spPr>
        <p:txBody>
          <a:bodyPr wrap="square" rtlCol="0" anchor="ctr" anchorCtr="0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仅大模型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11172451" y="4038848"/>
            <a:ext cx="863838" cy="280800"/>
          </a:xfrm>
          <a:prstGeom prst="rect">
            <a:avLst/>
          </a:prstGeom>
          <a:solidFill>
            <a:srgbClr val="5FB837"/>
          </a:solidFill>
        </p:spPr>
        <p:txBody>
          <a:bodyPr wrap="square" lIns="0" rIns="0" rtlCol="0" anchor="ctr" anchorCtr="0"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9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大模型</a:t>
            </a:r>
            <a:r>
              <a:rPr lang="en-US" altLang="zh-CN" sz="9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+Agent</a:t>
            </a:r>
            <a:endParaRPr lang="zh-CN" altLang="en-US" sz="9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1172450" y="6334496"/>
            <a:ext cx="864000" cy="280800"/>
          </a:xfrm>
          <a:prstGeom prst="rect">
            <a:avLst/>
          </a:prstGeom>
          <a:solidFill>
            <a:srgbClr val="6935CA"/>
          </a:solidFill>
        </p:spPr>
        <p:txBody>
          <a:bodyPr wrap="square" lIns="0" rIns="0" rtlCol="0" anchor="ctr" anchorCtr="0">
            <a:noAutofit/>
          </a:bodyPr>
          <a:lstStyle>
            <a:defPPr>
              <a:defRPr lang="zh-CN"/>
            </a:defPPr>
            <a:lvl1pPr algn="ctr" defTabSz="914400">
              <a:defRPr sz="14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Multi-Agent</a:t>
            </a:r>
            <a:endParaRPr kumimoji="0" lang="zh-CN" altLang="en-US" sz="105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5011948" y="1602668"/>
            <a:ext cx="427517" cy="294643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algn="ctr" defTabSz="914400"/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charset="-122"/>
                <a:ea typeface="黑体" panose="02010609060101010101" charset="-122"/>
              </a:rPr>
              <a:t>X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charset="-122"/>
              <a:ea typeface="黑体" panose="02010609060101010101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033926" y="3796966"/>
            <a:ext cx="427517" cy="294643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algn="ctr" defTabSz="914400"/>
            <a:r>
              <a:rPr lang="zh-CN" altLang="en-US" sz="1600" b="1" dirty="0">
                <a:solidFill>
                  <a:srgbClr val="00B050"/>
                </a:solidFill>
                <a:latin typeface="微软雅黑" panose="020B0503020204020204" charset="-122"/>
                <a:ea typeface="黑体" panose="02010609060101010101" charset="-122"/>
              </a:rPr>
              <a:t>√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10547890" y="4279205"/>
            <a:ext cx="427517" cy="294643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algn="ctr" defTabSz="914400"/>
            <a:r>
              <a:rPr lang="zh-CN" altLang="en-US" sz="1600" b="1" dirty="0">
                <a:solidFill>
                  <a:srgbClr val="00B050"/>
                </a:solidFill>
                <a:latin typeface="微软雅黑" panose="020B0503020204020204" charset="-122"/>
                <a:ea typeface="黑体" panose="02010609060101010101" charset="-122"/>
              </a:rPr>
              <a:t>√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10559530" y="6056852"/>
            <a:ext cx="427517" cy="294643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algn="ctr" defTabSz="914400"/>
            <a:r>
              <a:rPr lang="zh-CN" altLang="en-US" sz="1600" b="1" dirty="0">
                <a:solidFill>
                  <a:srgbClr val="00B050"/>
                </a:solidFill>
                <a:latin typeface="微软雅黑" panose="020B0503020204020204" charset="-122"/>
                <a:ea typeface="黑体" panose="02010609060101010101" charset="-122"/>
              </a:rPr>
              <a:t>√</a:t>
            </a:r>
          </a:p>
        </p:txBody>
      </p:sp>
      <p:sp>
        <p:nvSpPr>
          <p:cNvPr id="65" name="心形 64"/>
          <p:cNvSpPr/>
          <p:nvPr/>
        </p:nvSpPr>
        <p:spPr>
          <a:xfrm>
            <a:off x="6166207" y="6373885"/>
            <a:ext cx="189813" cy="202021"/>
          </a:xfrm>
          <a:prstGeom prst="heart">
            <a:avLst/>
          </a:prstGeom>
          <a:solidFill>
            <a:srgbClr val="6935CA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 panose="020B0604020202020204"/>
              <a:ea typeface="黑体" panose="02010609060101010101" charset="-122"/>
              <a:cs typeface="+mn-cs"/>
            </a:endParaRPr>
          </a:p>
        </p:txBody>
      </p:sp>
      <p:sp>
        <p:nvSpPr>
          <p:cNvPr id="66" name="心形 65"/>
          <p:cNvSpPr/>
          <p:nvPr/>
        </p:nvSpPr>
        <p:spPr>
          <a:xfrm>
            <a:off x="10678381" y="6377968"/>
            <a:ext cx="189813" cy="202021"/>
          </a:xfrm>
          <a:prstGeom prst="heart">
            <a:avLst/>
          </a:prstGeom>
          <a:solidFill>
            <a:srgbClr val="6935CA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Arial" panose="020B0604020202020204"/>
              <a:ea typeface="黑体" panose="02010609060101010101" charset="-122"/>
              <a:cs typeface="+mn-cs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654875" y="4319827"/>
            <a:ext cx="3395062" cy="228380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900" b="1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情形</a:t>
            </a:r>
            <a:r>
              <a:rPr lang="en-US" altLang="zh-CN" sz="900" b="1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90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：（简单直接）结合记忆数据直接人机交互确认要喝什么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6654874" y="6106116"/>
            <a:ext cx="3975017" cy="228380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900" b="1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情形</a:t>
            </a:r>
            <a:r>
              <a:rPr lang="en-US" altLang="zh-CN" sz="900" b="1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90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：（更加智能）结合环境感知、记忆、工具综合思考、自主执行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54" name="标题 1"/>
          <p:cNvSpPr>
            <a:spLocks noGrp="1"/>
          </p:cNvSpPr>
          <p:nvPr>
            <p:custDataLst>
              <p:tags r:id="rId1"/>
            </p:custDataLst>
          </p:nvPr>
        </p:nvSpPr>
        <p:spPr bwMode="auto">
          <a:xfrm>
            <a:off x="390525" y="180975"/>
            <a:ext cx="10595610" cy="46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31" tIns="45716" rIns="91431" bIns="45716" anchor="t">
            <a:no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marL="0" lvl="1" indent="0">
              <a:buNone/>
            </a:pPr>
            <a:r>
              <a:rPr lang="zh-CN" altLang="en-US" sz="2400" b="1" kern="0" spc="50" dirty="0">
                <a:solidFill>
                  <a:srgbClr val="1D1D1A">
                    <a:alpha val="100000"/>
                  </a:srgbClr>
                </a:solidFill>
                <a:cs typeface="微软雅黑" panose="020B0503020204020204" charset="-122"/>
                <a:sym typeface="微软雅黑" panose="020B0503020204020204" charset="-122"/>
              </a:rPr>
              <a:t>通过智能体分工协作完成复杂任务，Agent业务应用发展迅速</a:t>
            </a:r>
          </a:p>
        </p:txBody>
      </p:sp>
      <p:sp>
        <p:nvSpPr>
          <p:cNvPr id="1049660" name="矩形: 圆角 111"/>
          <p:cNvSpPr/>
          <p:nvPr>
            <p:custDataLst>
              <p:tags r:id="rId2"/>
            </p:custDataLst>
          </p:nvPr>
        </p:nvSpPr>
        <p:spPr>
          <a:xfrm>
            <a:off x="14213840" y="2806700"/>
            <a:ext cx="2294255" cy="443230"/>
          </a:xfrm>
          <a:prstGeom prst="roundRect">
            <a:avLst>
              <a:gd name="adj" fmla="val 9175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25400" dir="5400000" algn="ctr" rotWithShape="0">
              <a:srgbClr val="000000">
                <a:alpha val="23000"/>
              </a:srgbClr>
            </a:outerShdw>
          </a:effectLst>
        </p:spPr>
        <p:txBody>
          <a:bodyPr rot="0" spcFirstLastPara="0" vertOverflow="overflow" horzOverflow="overflow" vert="horz" wrap="square" lIns="48767" tIns="24383" rIns="48767" bIns="24383" numCol="1" spcCol="0" rtlCol="0" fromWordArt="0" anchor="ctr" anchorCtr="0" forceAA="0" compatLnSpc="1">
            <a:noAutofit/>
          </a:bodyPr>
          <a:lstStyle/>
          <a:p>
            <a:pPr algn="ctr" defTabSz="720090"/>
            <a:endParaRPr lang="en-US" altLang="zh-CN" sz="535" kern="0" dirty="0">
              <a:solidFill>
                <a:srgbClr val="4472C4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微软雅黑" panose="020B0503020204020204" charset="-122"/>
            </a:endParaRPr>
          </a:p>
        </p:txBody>
      </p:sp>
      <p:sp>
        <p:nvSpPr>
          <p:cNvPr id="1049661" name="矩形: 圆角 111"/>
          <p:cNvSpPr/>
          <p:nvPr>
            <p:custDataLst>
              <p:tags r:id="rId3"/>
            </p:custDataLst>
          </p:nvPr>
        </p:nvSpPr>
        <p:spPr>
          <a:xfrm>
            <a:off x="14224635" y="2252345"/>
            <a:ext cx="2294255" cy="443230"/>
          </a:xfrm>
          <a:prstGeom prst="roundRect">
            <a:avLst>
              <a:gd name="adj" fmla="val 9175"/>
            </a:avLst>
          </a:prstGeom>
          <a:solidFill>
            <a:srgbClr val="144785"/>
          </a:solidFill>
          <a:ln w="12700" cap="flat" cmpd="sng" algn="ctr">
            <a:noFill/>
            <a:prstDash val="solid"/>
            <a:miter lim="800000"/>
          </a:ln>
          <a:effectLst>
            <a:outerShdw blurRad="50800" dist="25400" dir="5400000" algn="ctr" rotWithShape="0">
              <a:srgbClr val="000000">
                <a:alpha val="23000"/>
              </a:srgbClr>
            </a:outerShdw>
          </a:effectLst>
        </p:spPr>
        <p:txBody>
          <a:bodyPr rot="0" spcFirstLastPara="0" vertOverflow="overflow" horzOverflow="overflow" vert="horz" wrap="square" lIns="48767" tIns="24383" rIns="48767" bIns="24383" numCol="1" spcCol="0" rtlCol="0" fromWordArt="0" anchor="ctr" anchorCtr="0" forceAA="0" compatLnSpc="1">
            <a:noAutofit/>
          </a:bodyPr>
          <a:lstStyle/>
          <a:p>
            <a:pPr algn="ctr" defTabSz="720090"/>
            <a:endParaRPr lang="en-US" altLang="zh-CN" sz="535" kern="0" dirty="0">
              <a:solidFill>
                <a:srgbClr val="4472C4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微软雅黑" panose="020B0503020204020204" charset="-122"/>
            </a:endParaRPr>
          </a:p>
        </p:txBody>
      </p:sp>
      <p:sp>
        <p:nvSpPr>
          <p:cNvPr id="1049692" name="矩形: 圆角 115"/>
          <p:cNvSpPr/>
          <p:nvPr>
            <p:custDataLst>
              <p:tags r:id="rId4"/>
            </p:custDataLst>
          </p:nvPr>
        </p:nvSpPr>
        <p:spPr>
          <a:xfrm>
            <a:off x="14224635" y="-332740"/>
            <a:ext cx="1750060" cy="513715"/>
          </a:xfrm>
          <a:prstGeom prst="roundRect">
            <a:avLst>
              <a:gd name="adj" fmla="val 9175"/>
            </a:avLst>
          </a:prstGeom>
          <a:blipFill rotWithShape="1">
            <a:blip r:embed="rId17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48767" tIns="24383" rIns="48767" bIns="24383" numCol="1" spcCol="0" rtlCol="0" fromWordArt="0" anchor="ctr" anchorCtr="0" forceAA="0" compatLnSpc="1">
            <a:noAutofit/>
          </a:bodyPr>
          <a:lstStyle/>
          <a:p>
            <a:pPr algn="ctr" defTabSz="720090"/>
            <a:endParaRPr lang="en-US" altLang="zh-CN" sz="535" kern="0" dirty="0">
              <a:solidFill>
                <a:srgbClr val="4472C4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微软雅黑" panose="020B0503020204020204" charset="-122"/>
            </a:endParaRPr>
          </a:p>
        </p:txBody>
      </p:sp>
      <p:sp>
        <p:nvSpPr>
          <p:cNvPr id="1049693" name="矩形: 圆角 139"/>
          <p:cNvSpPr/>
          <p:nvPr>
            <p:custDataLst>
              <p:tags r:id="rId5"/>
            </p:custDataLst>
          </p:nvPr>
        </p:nvSpPr>
        <p:spPr>
          <a:xfrm>
            <a:off x="14213840" y="1685290"/>
            <a:ext cx="2305050" cy="417830"/>
          </a:xfrm>
          <a:prstGeom prst="roundRect">
            <a:avLst>
              <a:gd name="adj" fmla="val 9175"/>
            </a:avLst>
          </a:prstGeom>
          <a:gradFill>
            <a:gsLst>
              <a:gs pos="5000">
                <a:srgbClr val="0176A2"/>
              </a:gs>
              <a:gs pos="80000">
                <a:srgbClr val="008FC5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>
            <a:outerShdw blurRad="50800" dist="25400" dir="5400000" algn="ctr" rotWithShape="0">
              <a:srgbClr val="000000">
                <a:alpha val="23000"/>
              </a:srgbClr>
            </a:outerShdw>
          </a:effectLst>
        </p:spPr>
        <p:txBody>
          <a:bodyPr rot="0" spcFirstLastPara="0" vertOverflow="overflow" horzOverflow="overflow" vert="horz" wrap="square" lIns="48767" tIns="24383" rIns="48767" bIns="24383" numCol="1" spcCol="0" rtlCol="0" fromWordArt="0" anchor="ctr" anchorCtr="0" forceAA="0" compatLnSpc="1">
            <a:noAutofit/>
          </a:bodyPr>
          <a:lstStyle/>
          <a:p>
            <a:pPr algn="ctr" defTabSz="720090"/>
            <a:endParaRPr lang="en-US" altLang="zh-CN" sz="535" kern="0" dirty="0">
              <a:solidFill>
                <a:srgbClr val="4472C4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微软雅黑" panose="020B0503020204020204" charset="-122"/>
            </a:endParaRPr>
          </a:p>
        </p:txBody>
      </p:sp>
      <p:pic>
        <p:nvPicPr>
          <p:cNvPr id="2097632" name="图片 17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8"/>
          <a:srcRect t="15362" b="10386"/>
          <a:stretch>
            <a:fillRect/>
          </a:stretch>
        </p:blipFill>
        <p:spPr>
          <a:xfrm>
            <a:off x="14213840" y="-812800"/>
            <a:ext cx="2083435" cy="346075"/>
          </a:xfrm>
          <a:prstGeom prst="rect">
            <a:avLst/>
          </a:prstGeom>
        </p:spPr>
      </p:pic>
      <p:pic>
        <p:nvPicPr>
          <p:cNvPr id="2097633" name="图片 18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19"/>
          <a:srcRect r="60719"/>
          <a:stretch>
            <a:fillRect/>
          </a:stretch>
        </p:blipFill>
        <p:spPr>
          <a:xfrm>
            <a:off x="14224635" y="476250"/>
            <a:ext cx="1340485" cy="389255"/>
          </a:xfrm>
          <a:prstGeom prst="rect">
            <a:avLst/>
          </a:prstGeom>
        </p:spPr>
      </p:pic>
      <p:pic>
        <p:nvPicPr>
          <p:cNvPr id="2097634" name="图片 2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14213840" y="-1205230"/>
            <a:ext cx="1621155" cy="296545"/>
          </a:xfrm>
          <a:prstGeom prst="rect">
            <a:avLst/>
          </a:prstGeom>
        </p:spPr>
      </p:pic>
      <p:pic>
        <p:nvPicPr>
          <p:cNvPr id="2097640" name="图片 8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/>
          <a:stretch>
            <a:fillRect/>
          </a:stretch>
        </p:blipFill>
        <p:spPr>
          <a:xfrm>
            <a:off x="14224635" y="1184910"/>
            <a:ext cx="1800225" cy="277495"/>
          </a:xfrm>
          <a:prstGeom prst="rect">
            <a:avLst/>
          </a:prstGeom>
        </p:spPr>
      </p:pic>
      <p:pic>
        <p:nvPicPr>
          <p:cNvPr id="2097654" name="图片 11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12724765" y="1462405"/>
            <a:ext cx="804545" cy="222885"/>
          </a:xfrm>
          <a:prstGeom prst="rect">
            <a:avLst/>
          </a:prstGeom>
        </p:spPr>
      </p:pic>
      <p:pic>
        <p:nvPicPr>
          <p:cNvPr id="2097655" name="图片 129" descr="ed6968a3d2a32a04ce03f47930c6254ad249b982ea7b-yTGf2i_fw120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/>
          <a:srcRect t="9299" b="15498"/>
          <a:stretch>
            <a:fillRect/>
          </a:stretch>
        </p:blipFill>
        <p:spPr>
          <a:xfrm>
            <a:off x="12639040" y="1957070"/>
            <a:ext cx="1000125" cy="320040"/>
          </a:xfrm>
          <a:prstGeom prst="rect">
            <a:avLst/>
          </a:prstGeom>
        </p:spPr>
      </p:pic>
      <p:pic>
        <p:nvPicPr>
          <p:cNvPr id="2097656" name="图片 10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12639040" y="996950"/>
            <a:ext cx="838835" cy="244475"/>
          </a:xfrm>
          <a:prstGeom prst="rect">
            <a:avLst/>
          </a:prstGeom>
        </p:spPr>
      </p:pic>
      <p:pic>
        <p:nvPicPr>
          <p:cNvPr id="2097658" name="图片 121" descr="0b4ce692437da9a054aa1eb2f5b3378e9866308239bc6-8ItP7y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12639040" y="476250"/>
            <a:ext cx="976630" cy="239395"/>
          </a:xfrm>
          <a:prstGeom prst="rect">
            <a:avLst/>
          </a:prstGeom>
        </p:spPr>
      </p:pic>
      <p:pic>
        <p:nvPicPr>
          <p:cNvPr id="2097660" name="图片 130" descr="z19_logo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12639040" y="0"/>
            <a:ext cx="890270" cy="207010"/>
          </a:xfrm>
          <a:prstGeom prst="rect">
            <a:avLst/>
          </a:prstGeom>
        </p:spPr>
      </p:pic>
      <p:pic>
        <p:nvPicPr>
          <p:cNvPr id="2097663" name="图片 157" descr="d9957f7bd4ff6232bd900be566285f4dd44cc44a1c298-tdIh5e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492355" y="2263140"/>
            <a:ext cx="1146810" cy="81089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764463" y="849780"/>
            <a:ext cx="5718878" cy="4197817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9525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36849" y="849780"/>
            <a:ext cx="5247672" cy="4197817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9525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95300" y="1260727"/>
            <a:ext cx="5128260" cy="138499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24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年</a:t>
            </a: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Qcon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全球软件开发者大会上，对于大模型应用大家提的最多的就是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Agent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，而所有讲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Agent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的几乎都提到了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Multi-Agent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，即通过多智能体分工协作完成复杂任务。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互联网营销智能体实践经验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：随着业务营销场景、指令不断扩展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，单智能体意图识别准确度、生成效果开始下降，通过多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Agent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协作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提升效率与生成结果稳定性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  <p:sp>
        <p:nvSpPr>
          <p:cNvPr id="10" name="矩形 9"/>
          <p:cNvSpPr/>
          <p:nvPr/>
        </p:nvSpPr>
        <p:spPr>
          <a:xfrm>
            <a:off x="5849101" y="2766647"/>
            <a:ext cx="5509475" cy="138499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Single Agent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强调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Agent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任务规划、使用工具的能力。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Multi-Agent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侧重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prompt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角色扮演和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Agents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之间的协作策略来完成一项复杂的任务。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Multi-Agent</a:t>
            </a: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优势：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各司其职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降低了对序列长度的要求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角色分离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让大模型表现更稳定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多智能体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可拓展性更好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可按需组合支撑不同任务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8"/>
          <a:srcRect b="13770"/>
          <a:stretch>
            <a:fillRect/>
          </a:stretch>
        </p:blipFill>
        <p:spPr>
          <a:xfrm>
            <a:off x="495300" y="2701323"/>
            <a:ext cx="2775411" cy="1362964"/>
          </a:xfrm>
          <a:prstGeom prst="rect">
            <a:avLst/>
          </a:prstGeom>
        </p:spPr>
      </p:pic>
      <p:pic>
        <p:nvPicPr>
          <p:cNvPr id="18" name="Picture 2" descr="C:\Users\z00427308\AppData\Roaming\eSpace_Desktop\UserData\z00427308\imagefiles\originalImgfiles\fullImageb348e7083ec6603d2841952402f1cfd66e87520c.jpg"/>
          <p:cNvPicPr>
            <a:picLocks noChangeAspect="1" noChangeArrowheads="1"/>
          </p:cNvPicPr>
          <p:nvPr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5" t="32426" r="38128" b="14266"/>
          <a:stretch>
            <a:fillRect/>
          </a:stretch>
        </p:blipFill>
        <p:spPr bwMode="auto">
          <a:xfrm>
            <a:off x="3329162" y="2719878"/>
            <a:ext cx="2270277" cy="134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/>
          <p:cNvSpPr/>
          <p:nvPr/>
        </p:nvSpPr>
        <p:spPr>
          <a:xfrm>
            <a:off x="5028143" y="2730287"/>
            <a:ext cx="565200" cy="180000"/>
          </a:xfrm>
          <a:prstGeom prst="rect">
            <a:avLst/>
          </a:prstGeom>
          <a:solidFill>
            <a:srgbClr val="157AF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智慧商家</a:t>
            </a:r>
          </a:p>
        </p:txBody>
      </p:sp>
      <p:sp>
        <p:nvSpPr>
          <p:cNvPr id="21" name="矩形 20"/>
          <p:cNvSpPr/>
          <p:nvPr/>
        </p:nvSpPr>
        <p:spPr>
          <a:xfrm>
            <a:off x="2682686" y="2742212"/>
            <a:ext cx="564179" cy="179316"/>
          </a:xfrm>
          <a:prstGeom prst="rect">
            <a:avLst/>
          </a:prstGeom>
          <a:solidFill>
            <a:srgbClr val="157AF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智慧营销</a:t>
            </a:r>
          </a:p>
        </p:txBody>
      </p:sp>
      <p:sp>
        <p:nvSpPr>
          <p:cNvPr id="28" name="矩形: 圆角 81"/>
          <p:cNvSpPr/>
          <p:nvPr/>
        </p:nvSpPr>
        <p:spPr>
          <a:xfrm>
            <a:off x="495300" y="896490"/>
            <a:ext cx="5128260" cy="325921"/>
          </a:xfrm>
          <a:prstGeom prst="rect">
            <a:avLst/>
          </a:prstGeom>
          <a:noFill/>
          <a:ln w="9525">
            <a:noFill/>
            <a:miter lim="400000"/>
          </a:ln>
        </p:spPr>
        <p:txBody>
          <a:bodyPr lIns="0" tIns="0" rIns="0" bIns="0" anchor="ctr"/>
          <a:lstStyle/>
          <a:p>
            <a:pPr algn="ctr" defTabSz="914400">
              <a:defRPr/>
            </a:pPr>
            <a:r>
              <a:rPr lang="zh-CN" altLang="en-US" sz="1600" b="1" dirty="0">
                <a:solidFill>
                  <a:srgbClr val="1D1D1A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  <a:sym typeface="+mn-lt"/>
              </a:rPr>
              <a:t>多</a:t>
            </a:r>
            <a:r>
              <a:rPr lang="en-US" altLang="zh-CN" sz="1600" b="1" dirty="0">
                <a:solidFill>
                  <a:srgbClr val="1D1D1A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  <a:sym typeface="+mn-lt"/>
              </a:rPr>
              <a:t>Agent</a:t>
            </a:r>
            <a:r>
              <a:rPr lang="zh-CN" altLang="en-US" sz="1600" b="1" dirty="0">
                <a:solidFill>
                  <a:srgbClr val="1D1D1A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  <a:sym typeface="+mn-lt"/>
              </a:rPr>
              <a:t>协同完成复杂任务成为业界共识</a:t>
            </a:r>
            <a:endParaRPr lang="en-US" altLang="zh-CN" sz="1600" b="1" dirty="0">
              <a:solidFill>
                <a:srgbClr val="1D1D1A"/>
              </a:solidFill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495300" y="4115055"/>
            <a:ext cx="5128260" cy="844810"/>
          </a:xfrm>
          <a:prstGeom prst="rect">
            <a:avLst/>
          </a:prstGeom>
          <a:solidFill>
            <a:srgbClr val="FFFFFF"/>
          </a:solidFill>
        </p:spPr>
        <p:txBody>
          <a:bodyPr wrap="square" tIns="144000" bIns="14400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智慧商家助手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也同样采用了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Master Agent + Agent + Tool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多智能体架构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，多智能体结合垂域</a:t>
            </a: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ReAct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 SFT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ReAct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链路监控评估，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提升智能助手回复准确率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，削减链式推理错误累加风险。</a:t>
            </a:r>
          </a:p>
        </p:txBody>
      </p:sp>
      <p:grpSp>
        <p:nvGrpSpPr>
          <p:cNvPr id="70" name="组合 69"/>
          <p:cNvGrpSpPr/>
          <p:nvPr/>
        </p:nvGrpSpPr>
        <p:grpSpPr>
          <a:xfrm>
            <a:off x="5849101" y="1261880"/>
            <a:ext cx="5514426" cy="1422570"/>
            <a:chOff x="2476098" y="2597755"/>
            <a:chExt cx="4479924" cy="1653787"/>
          </a:xfrm>
        </p:grpSpPr>
        <p:sp>
          <p:nvSpPr>
            <p:cNvPr id="71" name="矩形 70"/>
            <p:cNvSpPr/>
            <p:nvPr/>
          </p:nvSpPr>
          <p:spPr>
            <a:xfrm>
              <a:off x="2476098" y="2597755"/>
              <a:ext cx="4479924" cy="1645084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" lastClr="FFFFFF">
                  <a:lumMod val="85000"/>
                </a:sysClr>
              </a:solidFill>
              <a:prstDash val="dash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pic>
          <p:nvPicPr>
            <p:cNvPr id="72" name="Picture 2" descr="https://pic1.zhimg.com/80/v2-a4f7c449640ac126e801a35108e17b44_720w.webp"/>
            <p:cNvPicPr>
              <a:picLocks noChangeAspect="1" noChangeArrowheads="1"/>
            </p:cNvPicPr>
            <p:nvPr/>
          </p:nvPicPr>
          <p:blipFill>
            <a:blip r:embed="rId3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5282" y="2606458"/>
              <a:ext cx="3910884" cy="1645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矩形 72"/>
            <p:cNvSpPr/>
            <p:nvPr/>
          </p:nvSpPr>
          <p:spPr>
            <a:xfrm>
              <a:off x="2530364" y="2664451"/>
              <a:ext cx="584929" cy="167405"/>
            </a:xfrm>
            <a:prstGeom prst="rect">
              <a:avLst/>
            </a:prstGeom>
            <a:solidFill>
              <a:srgbClr val="157AF4"/>
            </a:solidFill>
            <a:ln>
              <a:noFill/>
            </a:ln>
          </p:spPr>
          <p:txBody>
            <a:bodyPr wrap="none" tIns="0" bIns="0" anchor="ctr">
              <a:noAutofit/>
            </a:bodyPr>
            <a:lstStyle/>
            <a:p>
              <a:pPr algn="ctr" defTabSz="914400">
                <a:defRPr/>
              </a:pPr>
              <a:r>
                <a:rPr lang="en-US" altLang="zh-CN" sz="700" b="1" kern="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rPr>
                <a:t>Agent</a:t>
              </a:r>
              <a:endParaRPr lang="zh-CN" altLang="en-US" sz="7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5167250" y="3551316"/>
              <a:ext cx="344808" cy="2683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>
                <a:defRPr/>
              </a:pPr>
              <a:r>
                <a:rPr lang="zh-CN" altLang="en-US" sz="900" b="1" kern="0" dirty="0">
                  <a:solidFill>
                    <a:srgbClr val="1D1D1A"/>
                  </a:solidFill>
                  <a:latin typeface="微软雅黑" panose="020B0503020204020204" charset="-122"/>
                  <a:ea typeface="微软雅黑" panose="020B0503020204020204" charset="-122"/>
                </a:rPr>
                <a:t>规划</a:t>
              </a:r>
              <a:endParaRPr lang="en-US" altLang="zh-CN" sz="900" b="1" kern="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3967470" y="3560340"/>
              <a:ext cx="536042" cy="2683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>
                <a:defRPr/>
              </a:pPr>
              <a:r>
                <a:rPr lang="zh-CN" altLang="en-US" sz="900" b="1" kern="0" dirty="0">
                  <a:solidFill>
                    <a:srgbClr val="1D1D1A"/>
                  </a:solidFill>
                  <a:latin typeface="微软雅黑" panose="020B0503020204020204" charset="-122"/>
                  <a:ea typeface="微软雅黑" panose="020B0503020204020204" charset="-122"/>
                </a:rPr>
                <a:t>工具使用</a:t>
              </a:r>
              <a:endParaRPr lang="en-US" altLang="zh-CN" sz="900" b="1" kern="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4541022" y="3113153"/>
              <a:ext cx="536042" cy="2683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400">
                <a:defRPr/>
              </a:pPr>
              <a:r>
                <a:rPr lang="zh-CN" altLang="en-US" sz="900" b="1" kern="0" dirty="0">
                  <a:solidFill>
                    <a:srgbClr val="1D1D1A"/>
                  </a:solidFill>
                  <a:latin typeface="微软雅黑" panose="020B0503020204020204" charset="-122"/>
                  <a:ea typeface="微软雅黑" panose="020B0503020204020204" charset="-122"/>
                </a:rPr>
                <a:t>记忆</a:t>
              </a:r>
              <a:endParaRPr lang="en-US" altLang="zh-CN" sz="900" b="1" kern="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77" name="矩形: 圆角 81"/>
          <p:cNvSpPr/>
          <p:nvPr/>
        </p:nvSpPr>
        <p:spPr>
          <a:xfrm>
            <a:off x="5827854" y="896490"/>
            <a:ext cx="5592095" cy="325921"/>
          </a:xfrm>
          <a:prstGeom prst="rect">
            <a:avLst/>
          </a:prstGeom>
          <a:noFill/>
          <a:ln w="9525">
            <a:noFill/>
            <a:miter lim="400000"/>
          </a:ln>
        </p:spPr>
        <p:txBody>
          <a:bodyPr lIns="0" tIns="0" rIns="0" bIns="0" anchor="ctr"/>
          <a:lstStyle/>
          <a:p>
            <a:pPr algn="ctr" defTabSz="914400">
              <a:defRPr/>
            </a:pPr>
            <a:r>
              <a:rPr lang="en-US" altLang="zh-CN" sz="1600" b="1" dirty="0">
                <a:solidFill>
                  <a:srgbClr val="1D1D1A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  <a:sym typeface="+mn-lt"/>
              </a:rPr>
              <a:t>Multi-Agent</a:t>
            </a:r>
            <a:r>
              <a:rPr lang="zh-CN" altLang="en-US" sz="1600" b="1" dirty="0">
                <a:solidFill>
                  <a:srgbClr val="1D1D1A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  <a:sym typeface="+mn-lt"/>
              </a:rPr>
              <a:t>较</a:t>
            </a:r>
            <a:r>
              <a:rPr lang="en-US" altLang="zh-CN" sz="1600" b="1" dirty="0">
                <a:solidFill>
                  <a:srgbClr val="1D1D1A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  <a:sym typeface="+mn-lt"/>
              </a:rPr>
              <a:t>Agent</a:t>
            </a:r>
            <a:r>
              <a:rPr lang="zh-CN" altLang="en-US" sz="1600" b="1" dirty="0">
                <a:solidFill>
                  <a:srgbClr val="1D1D1A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  <a:sym typeface="+mn-lt"/>
              </a:rPr>
              <a:t>更灵活好用</a:t>
            </a:r>
            <a:endParaRPr lang="en-US" altLang="zh-CN" sz="1600" b="1" dirty="0">
              <a:solidFill>
                <a:srgbClr val="1D1D1A"/>
              </a:solidFill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436850" y="5121019"/>
            <a:ext cx="11046492" cy="1001521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9525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79" name="组合 78"/>
          <p:cNvGrpSpPr/>
          <p:nvPr/>
        </p:nvGrpSpPr>
        <p:grpSpPr>
          <a:xfrm>
            <a:off x="974098" y="5485599"/>
            <a:ext cx="10157740" cy="550894"/>
            <a:chOff x="1082271" y="1426761"/>
            <a:chExt cx="7086036" cy="414587"/>
          </a:xfrm>
        </p:grpSpPr>
        <p:grpSp>
          <p:nvGrpSpPr>
            <p:cNvPr id="80" name="组合 79"/>
            <p:cNvGrpSpPr/>
            <p:nvPr/>
          </p:nvGrpSpPr>
          <p:grpSpPr>
            <a:xfrm>
              <a:off x="1082271" y="1526626"/>
              <a:ext cx="1586110" cy="199575"/>
              <a:chOff x="1428750" y="4035734"/>
              <a:chExt cx="2157418" cy="252000"/>
            </a:xfrm>
          </p:grpSpPr>
          <p:sp>
            <p:nvSpPr>
              <p:cNvPr id="81" name="矩形 80"/>
              <p:cNvSpPr/>
              <p:nvPr/>
            </p:nvSpPr>
            <p:spPr>
              <a:xfrm>
                <a:off x="1428750" y="4035734"/>
                <a:ext cx="1725419" cy="252000"/>
              </a:xfrm>
              <a:prstGeom prst="rect">
                <a:avLst/>
              </a:prstGeom>
              <a:solidFill>
                <a:srgbClr val="D9D9D9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765">
                  <a:defRPr/>
                </a:pPr>
                <a:r>
                  <a:rPr lang="zh-CN" altLang="en-US" sz="900" kern="0" dirty="0">
                    <a:solidFill>
                      <a:srgbClr val="1D1D1A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人类</a:t>
                </a:r>
              </a:p>
            </p:txBody>
          </p:sp>
          <p:sp>
            <p:nvSpPr>
              <p:cNvPr id="82" name="矩形 81"/>
              <p:cNvSpPr/>
              <p:nvPr/>
            </p:nvSpPr>
            <p:spPr>
              <a:xfrm>
                <a:off x="3154168" y="4035734"/>
                <a:ext cx="432000" cy="252000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r" defTabSz="913765">
                  <a:defRPr/>
                </a:pPr>
                <a:r>
                  <a:rPr lang="en-US" altLang="zh-CN" sz="900" kern="0" dirty="0">
                    <a:solidFill>
                      <a:prstClr val="black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AI</a:t>
                </a:r>
                <a:endParaRPr lang="zh-CN" altLang="en-US" sz="900" kern="0" dirty="0">
                  <a:solidFill>
                    <a:prstClr val="black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grpSp>
          <p:nvGrpSpPr>
            <p:cNvPr id="83" name="组合 82"/>
            <p:cNvGrpSpPr/>
            <p:nvPr/>
          </p:nvGrpSpPr>
          <p:grpSpPr>
            <a:xfrm>
              <a:off x="3525926" y="1526626"/>
              <a:ext cx="1567600" cy="199575"/>
              <a:chOff x="1428749" y="4035734"/>
              <a:chExt cx="2132241" cy="252000"/>
            </a:xfrm>
          </p:grpSpPr>
          <p:sp>
            <p:nvSpPr>
              <p:cNvPr id="84" name="矩形 83"/>
              <p:cNvSpPr/>
              <p:nvPr/>
            </p:nvSpPr>
            <p:spPr>
              <a:xfrm>
                <a:off x="1428749" y="4035734"/>
                <a:ext cx="1232241" cy="252000"/>
              </a:xfrm>
              <a:prstGeom prst="rect">
                <a:avLst/>
              </a:prstGeom>
              <a:solidFill>
                <a:srgbClr val="D9D9D9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765">
                  <a:defRPr/>
                </a:pPr>
                <a:r>
                  <a:rPr lang="zh-CN" altLang="en-US" sz="900" kern="0" dirty="0">
                    <a:solidFill>
                      <a:srgbClr val="1D1D1A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人类</a:t>
                </a:r>
              </a:p>
            </p:txBody>
          </p:sp>
          <p:sp>
            <p:nvSpPr>
              <p:cNvPr id="85" name="矩形 84"/>
              <p:cNvSpPr/>
              <p:nvPr/>
            </p:nvSpPr>
            <p:spPr>
              <a:xfrm>
                <a:off x="2660990" y="4035734"/>
                <a:ext cx="900000" cy="252000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765">
                  <a:defRPr/>
                </a:pPr>
                <a:r>
                  <a:rPr lang="en-US" altLang="zh-CN" sz="900" kern="0" dirty="0">
                    <a:solidFill>
                      <a:prstClr val="black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AI</a:t>
                </a:r>
                <a:endParaRPr lang="zh-CN" altLang="en-US" sz="900" kern="0" dirty="0">
                  <a:solidFill>
                    <a:prstClr val="black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grpSp>
          <p:nvGrpSpPr>
            <p:cNvPr id="86" name="组合 85"/>
            <p:cNvGrpSpPr/>
            <p:nvPr/>
          </p:nvGrpSpPr>
          <p:grpSpPr>
            <a:xfrm>
              <a:off x="6043607" y="1526626"/>
              <a:ext cx="1588008" cy="199575"/>
              <a:chOff x="1428749" y="4035734"/>
              <a:chExt cx="2159999" cy="252000"/>
            </a:xfrm>
          </p:grpSpPr>
          <p:sp>
            <p:nvSpPr>
              <p:cNvPr id="87" name="矩形 86"/>
              <p:cNvSpPr/>
              <p:nvPr/>
            </p:nvSpPr>
            <p:spPr>
              <a:xfrm>
                <a:off x="1428749" y="4035734"/>
                <a:ext cx="360000" cy="252000"/>
              </a:xfrm>
              <a:prstGeom prst="rect">
                <a:avLst/>
              </a:prstGeom>
              <a:solidFill>
                <a:srgbClr val="D9D9D9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3765">
                  <a:defRPr/>
                </a:pPr>
                <a:r>
                  <a:rPr lang="zh-CN" altLang="en-US" sz="900" kern="0" dirty="0">
                    <a:solidFill>
                      <a:srgbClr val="1D1D1A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人类</a:t>
                </a:r>
              </a:p>
            </p:txBody>
          </p:sp>
          <p:sp>
            <p:nvSpPr>
              <p:cNvPr id="88" name="矩形 87"/>
              <p:cNvSpPr/>
              <p:nvPr/>
            </p:nvSpPr>
            <p:spPr>
              <a:xfrm>
                <a:off x="1788748" y="4035734"/>
                <a:ext cx="1800000" cy="252000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3765">
                  <a:defRPr/>
                </a:pPr>
                <a:r>
                  <a:rPr lang="en-US" altLang="zh-CN" sz="900" kern="0" dirty="0">
                    <a:solidFill>
                      <a:prstClr val="black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AI</a:t>
                </a:r>
                <a:endParaRPr lang="zh-CN" altLang="en-US" sz="900" kern="0" dirty="0">
                  <a:solidFill>
                    <a:prstClr val="black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sp>
          <p:nvSpPr>
            <p:cNvPr id="89" name="箭头: 右 25"/>
            <p:cNvSpPr/>
            <p:nvPr/>
          </p:nvSpPr>
          <p:spPr>
            <a:xfrm>
              <a:off x="3263246" y="1540848"/>
              <a:ext cx="185340" cy="171131"/>
            </a:xfrm>
            <a:prstGeom prst="rightArrow">
              <a:avLst/>
            </a:prstGeom>
            <a:solidFill>
              <a:srgbClr val="E7E6E6">
                <a:lumMod val="50000"/>
              </a:srgbClr>
            </a:solidFill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600" ker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90" name="箭头: 右 26"/>
            <p:cNvSpPr/>
            <p:nvPr/>
          </p:nvSpPr>
          <p:spPr>
            <a:xfrm>
              <a:off x="5777478" y="1540848"/>
              <a:ext cx="185340" cy="171131"/>
            </a:xfrm>
            <a:prstGeom prst="rightArrow">
              <a:avLst/>
            </a:prstGeom>
            <a:solidFill>
              <a:srgbClr val="E7E6E6">
                <a:lumMod val="50000"/>
              </a:srgbClr>
            </a:solidFill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600" ker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pic>
          <p:nvPicPr>
            <p:cNvPr id="91" name="图片 90"/>
            <p:cNvPicPr>
              <a:picLocks noChangeAspect="1"/>
            </p:cNvPicPr>
            <p:nvPr/>
          </p:nvPicPr>
          <p:blipFill>
            <a:blip r:embed="rId3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64676" y="1503113"/>
              <a:ext cx="208026" cy="248186"/>
            </a:xfrm>
            <a:prstGeom prst="rect">
              <a:avLst/>
            </a:prstGeom>
          </p:spPr>
        </p:pic>
        <p:pic>
          <p:nvPicPr>
            <p:cNvPr id="92" name="Picture 6" descr="Ai aritifical intelligence chip robot technology - Science &amp; Technology  Icons"/>
            <p:cNvPicPr>
              <a:picLocks noChangeAspect="1" noChangeArrowheads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4494" y="1426761"/>
              <a:ext cx="370680" cy="399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图片 92"/>
            <p:cNvPicPr>
              <a:picLocks noChangeAspect="1"/>
            </p:cNvPicPr>
            <p:nvPr/>
          </p:nvPicPr>
          <p:blipFill>
            <a:blip r:embed="rId3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743607" y="1455283"/>
              <a:ext cx="257509" cy="307221"/>
            </a:xfrm>
            <a:prstGeom prst="rect">
              <a:avLst/>
            </a:prstGeom>
          </p:spPr>
        </p:pic>
        <p:pic>
          <p:nvPicPr>
            <p:cNvPr id="94" name="图片 93"/>
            <p:cNvPicPr>
              <a:picLocks noChangeAspect="1"/>
            </p:cNvPicPr>
            <p:nvPr/>
          </p:nvPicPr>
          <p:blipFill>
            <a:blip r:embed="rId3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370522" y="1442042"/>
              <a:ext cx="370681" cy="399306"/>
            </a:xfrm>
            <a:prstGeom prst="rect">
              <a:avLst/>
            </a:prstGeom>
          </p:spPr>
        </p:pic>
        <p:pic>
          <p:nvPicPr>
            <p:cNvPr id="95" name="图片 94"/>
            <p:cNvPicPr>
              <a:picLocks noChangeAspect="1"/>
            </p:cNvPicPr>
            <p:nvPr/>
          </p:nvPicPr>
          <p:blipFill rotWithShape="1">
            <a:blip r:embed="rId3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7388" t="28890" r="27470" b="28720"/>
            <a:stretch>
              <a:fillRect/>
            </a:stretch>
          </p:blipFill>
          <p:spPr>
            <a:xfrm>
              <a:off x="3034311" y="1477651"/>
              <a:ext cx="116485" cy="117828"/>
            </a:xfrm>
            <a:prstGeom prst="rect">
              <a:avLst/>
            </a:prstGeom>
          </p:spPr>
        </p:pic>
        <p:pic>
          <p:nvPicPr>
            <p:cNvPr id="96" name="图片 95"/>
            <p:cNvPicPr>
              <a:picLocks noChangeAspect="1"/>
            </p:cNvPicPr>
            <p:nvPr/>
          </p:nvPicPr>
          <p:blipFill>
            <a:blip r:embed="rId3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027941" y="1550321"/>
              <a:ext cx="140366" cy="167464"/>
            </a:xfrm>
            <a:prstGeom prst="rect">
              <a:avLst/>
            </a:prstGeom>
          </p:spPr>
        </p:pic>
        <p:pic>
          <p:nvPicPr>
            <p:cNvPr id="97" name="图片 96"/>
            <p:cNvPicPr>
              <a:picLocks noChangeAspect="1"/>
            </p:cNvPicPr>
            <p:nvPr/>
          </p:nvPicPr>
          <p:blipFill rotWithShape="1">
            <a:blip r:embed="rId3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7388" t="28890" r="27470" b="28720"/>
            <a:stretch>
              <a:fillRect/>
            </a:stretch>
          </p:blipFill>
          <p:spPr>
            <a:xfrm>
              <a:off x="2998075" y="1613182"/>
              <a:ext cx="116485" cy="117828"/>
            </a:xfrm>
            <a:prstGeom prst="rect">
              <a:avLst/>
            </a:prstGeom>
          </p:spPr>
        </p:pic>
        <p:pic>
          <p:nvPicPr>
            <p:cNvPr id="98" name="图片 97"/>
            <p:cNvPicPr>
              <a:picLocks noChangeAspect="1"/>
            </p:cNvPicPr>
            <p:nvPr/>
          </p:nvPicPr>
          <p:blipFill rotWithShape="1">
            <a:blip r:embed="rId3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7388" t="28890" r="27470" b="28720"/>
            <a:stretch>
              <a:fillRect/>
            </a:stretch>
          </p:blipFill>
          <p:spPr>
            <a:xfrm>
              <a:off x="3130668" y="1659148"/>
              <a:ext cx="116485" cy="117828"/>
            </a:xfrm>
            <a:prstGeom prst="rect">
              <a:avLst/>
            </a:prstGeom>
          </p:spPr>
        </p:pic>
      </p:grpSp>
      <p:sp>
        <p:nvSpPr>
          <p:cNvPr id="99" name="矩形 98"/>
          <p:cNvSpPr/>
          <p:nvPr/>
        </p:nvSpPr>
        <p:spPr>
          <a:xfrm>
            <a:off x="1060162" y="5156384"/>
            <a:ext cx="88356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启发：</a:t>
            </a:r>
            <a:r>
              <a:rPr lang="en-US" altLang="zh-CN" sz="16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Multi-Agent+</a:t>
            </a:r>
            <a:r>
              <a:rPr lang="zh-CN" altLang="en-US" sz="16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人机协同优化业务流程，确保业务合规、稳固提升智能化等级</a:t>
            </a:r>
          </a:p>
        </p:txBody>
      </p:sp>
      <p:grpSp>
        <p:nvGrpSpPr>
          <p:cNvPr id="100" name="组合 99"/>
          <p:cNvGrpSpPr/>
          <p:nvPr/>
        </p:nvGrpSpPr>
        <p:grpSpPr>
          <a:xfrm>
            <a:off x="5849101" y="4217961"/>
            <a:ext cx="5514426" cy="763667"/>
            <a:chOff x="2476098" y="2597755"/>
            <a:chExt cx="4479924" cy="1645084"/>
          </a:xfrm>
        </p:grpSpPr>
        <p:sp>
          <p:nvSpPr>
            <p:cNvPr id="101" name="矩形 100"/>
            <p:cNvSpPr/>
            <p:nvPr/>
          </p:nvSpPr>
          <p:spPr>
            <a:xfrm>
              <a:off x="2476098" y="2597755"/>
              <a:ext cx="4479924" cy="1645084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ysClr val="window" lastClr="FFFFFF">
                  <a:lumMod val="85000"/>
                </a:sysClr>
              </a:solidFill>
              <a:prstDash val="dash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kern="0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</a:endParaRPr>
            </a:p>
          </p:txBody>
        </p:sp>
        <p:sp>
          <p:nvSpPr>
            <p:cNvPr id="102" name="矩形 101"/>
            <p:cNvSpPr/>
            <p:nvPr/>
          </p:nvSpPr>
          <p:spPr>
            <a:xfrm>
              <a:off x="2525012" y="2699799"/>
              <a:ext cx="584929" cy="310203"/>
            </a:xfrm>
            <a:prstGeom prst="rect">
              <a:avLst/>
            </a:prstGeom>
            <a:solidFill>
              <a:srgbClr val="157AF4"/>
            </a:solidFill>
            <a:ln>
              <a:noFill/>
            </a:ln>
          </p:spPr>
          <p:txBody>
            <a:bodyPr wrap="none" tIns="0" bIns="0" anchor="ctr">
              <a:noAutofit/>
            </a:bodyPr>
            <a:lstStyle/>
            <a:p>
              <a:pPr algn="ctr" defTabSz="914400">
                <a:defRPr/>
              </a:pPr>
              <a:r>
                <a:rPr lang="en-US" altLang="zh-CN" sz="700" b="1" kern="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rPr>
                <a:t>Multi-Agent</a:t>
              </a:r>
              <a:endParaRPr lang="zh-CN" altLang="en-US" sz="700" b="1" kern="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03" name="矩形 102"/>
          <p:cNvSpPr/>
          <p:nvPr/>
        </p:nvSpPr>
        <p:spPr>
          <a:xfrm>
            <a:off x="7197919" y="4499944"/>
            <a:ext cx="988353" cy="232570"/>
          </a:xfrm>
          <a:prstGeom prst="rect">
            <a:avLst/>
          </a:prstGeom>
          <a:solidFill>
            <a:srgbClr val="FDCCCD"/>
          </a:solidFill>
          <a:ln w="12700" cap="flat" cmpd="sng" algn="ctr">
            <a:solidFill>
              <a:srgbClr val="DDDDDD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/>
                <a:ea typeface="黑体" panose="02010609060101010101" charset="-122"/>
                <a:cs typeface="+mn-cs"/>
              </a:rPr>
              <a:t>Master Agent</a:t>
            </a:r>
            <a:endParaRPr kumimoji="0" lang="zh-CN" altLang="en-US" sz="700" b="1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/>
              <a:ea typeface="黑体" panose="02010609060101010101" charset="-122"/>
              <a:cs typeface="+mn-cs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8706530" y="4345147"/>
            <a:ext cx="696943" cy="232570"/>
          </a:xfrm>
          <a:prstGeom prst="rect">
            <a:avLst/>
          </a:prstGeom>
          <a:solidFill>
            <a:srgbClr val="FDCCCD"/>
          </a:solidFill>
          <a:ln w="12700" cap="flat" cmpd="sng" algn="ctr">
            <a:solidFill>
              <a:srgbClr val="DDDDDD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/>
                <a:ea typeface="黑体" panose="02010609060101010101" charset="-122"/>
                <a:cs typeface="+mn-cs"/>
              </a:rPr>
              <a:t>子</a:t>
            </a:r>
            <a:r>
              <a:rPr kumimoji="0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/>
                <a:ea typeface="黑体" panose="02010609060101010101" charset="-122"/>
                <a:cs typeface="+mn-cs"/>
              </a:rPr>
              <a:t>Agent 1</a:t>
            </a:r>
            <a:endParaRPr kumimoji="0" lang="zh-CN" altLang="en-US" sz="700" b="1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/>
              <a:ea typeface="黑体" panose="02010609060101010101" charset="-122"/>
              <a:cs typeface="+mn-cs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9470751" y="4639103"/>
            <a:ext cx="696943" cy="232570"/>
          </a:xfrm>
          <a:prstGeom prst="rect">
            <a:avLst/>
          </a:prstGeom>
          <a:solidFill>
            <a:srgbClr val="FDCCCD"/>
          </a:solidFill>
          <a:ln w="12700" cap="flat" cmpd="sng" algn="ctr">
            <a:solidFill>
              <a:srgbClr val="DDDDDD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/>
                <a:ea typeface="黑体" panose="02010609060101010101" charset="-122"/>
                <a:cs typeface="+mn-cs"/>
              </a:rPr>
              <a:t>子</a:t>
            </a:r>
            <a:r>
              <a:rPr kumimoji="0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/>
                <a:ea typeface="黑体" panose="02010609060101010101" charset="-122"/>
                <a:cs typeface="+mn-cs"/>
              </a:rPr>
              <a:t>Agent 4</a:t>
            </a:r>
            <a:endParaRPr kumimoji="0" lang="zh-CN" altLang="en-US" sz="700" b="1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/>
              <a:ea typeface="黑体" panose="02010609060101010101" charset="-122"/>
              <a:cs typeface="+mn-cs"/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8706530" y="4639103"/>
            <a:ext cx="696943" cy="232570"/>
          </a:xfrm>
          <a:prstGeom prst="rect">
            <a:avLst/>
          </a:prstGeom>
          <a:solidFill>
            <a:srgbClr val="FDCCCD"/>
          </a:solidFill>
          <a:ln w="12700" cap="flat" cmpd="sng" algn="ctr">
            <a:solidFill>
              <a:srgbClr val="DDDDDD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/>
                <a:ea typeface="黑体" panose="02010609060101010101" charset="-122"/>
                <a:cs typeface="+mn-cs"/>
              </a:rPr>
              <a:t>子</a:t>
            </a:r>
            <a:r>
              <a:rPr kumimoji="0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/>
                <a:ea typeface="黑体" panose="02010609060101010101" charset="-122"/>
                <a:cs typeface="+mn-cs"/>
              </a:rPr>
              <a:t>Agent 3</a:t>
            </a:r>
            <a:endParaRPr kumimoji="0" lang="zh-CN" altLang="en-US" sz="700" b="1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/>
              <a:ea typeface="黑体" panose="02010609060101010101" charset="-122"/>
              <a:cs typeface="+mn-cs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10234972" y="4639103"/>
            <a:ext cx="696943" cy="232570"/>
          </a:xfrm>
          <a:prstGeom prst="rect">
            <a:avLst/>
          </a:prstGeom>
          <a:solidFill>
            <a:srgbClr val="FDCCCD"/>
          </a:solidFill>
          <a:ln w="12700" cap="flat" cmpd="sng" algn="ctr">
            <a:solidFill>
              <a:srgbClr val="DDDDDD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/>
                <a:ea typeface="黑体" panose="02010609060101010101" charset="-122"/>
                <a:cs typeface="+mn-cs"/>
              </a:rPr>
              <a:t>……</a:t>
            </a:r>
            <a:endParaRPr kumimoji="0" lang="zh-CN" altLang="en-US" sz="700" b="1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/>
              <a:ea typeface="黑体" panose="02010609060101010101" charset="-122"/>
              <a:cs typeface="+mn-cs"/>
            </a:endParaRPr>
          </a:p>
        </p:txBody>
      </p:sp>
      <p:cxnSp>
        <p:nvCxnSpPr>
          <p:cNvPr id="108" name="连接符: 肘形 50"/>
          <p:cNvCxnSpPr>
            <a:stCxn id="103" idx="3"/>
            <a:endCxn id="106" idx="1"/>
          </p:cNvCxnSpPr>
          <p:nvPr/>
        </p:nvCxnSpPr>
        <p:spPr>
          <a:xfrm>
            <a:off x="8186272" y="4616229"/>
            <a:ext cx="520258" cy="139159"/>
          </a:xfrm>
          <a:prstGeom prst="bentConnector3">
            <a:avLst/>
          </a:prstGeom>
          <a:noFill/>
          <a:ln w="6350" cap="flat" cmpd="sng" algn="ctr">
            <a:solidFill>
              <a:srgbClr val="DDDDDD">
                <a:lumMod val="75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109" name="矩形 108"/>
          <p:cNvSpPr/>
          <p:nvPr/>
        </p:nvSpPr>
        <p:spPr>
          <a:xfrm>
            <a:off x="6254300" y="4494094"/>
            <a:ext cx="651983" cy="23257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solidFill>
              <a:srgbClr val="DDDDDD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/>
                <a:ea typeface="黑体" panose="02010609060101010101" charset="-122"/>
                <a:cs typeface="+mn-cs"/>
              </a:rPr>
              <a:t>用户</a:t>
            </a:r>
            <a:r>
              <a:rPr kumimoji="0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/>
                <a:ea typeface="黑体" panose="02010609060101010101" charset="-122"/>
                <a:cs typeface="+mn-cs"/>
              </a:rPr>
              <a:t>query</a:t>
            </a:r>
            <a:endParaRPr kumimoji="0" lang="zh-CN" altLang="en-US" sz="700" b="1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/>
              <a:ea typeface="黑体" panose="02010609060101010101" charset="-122"/>
              <a:cs typeface="+mn-cs"/>
            </a:endParaRPr>
          </a:p>
        </p:txBody>
      </p:sp>
      <p:cxnSp>
        <p:nvCxnSpPr>
          <p:cNvPr id="110" name="连接符: 肘形 52"/>
          <p:cNvCxnSpPr>
            <a:stCxn id="103" idx="3"/>
            <a:endCxn id="104" idx="1"/>
          </p:cNvCxnSpPr>
          <p:nvPr/>
        </p:nvCxnSpPr>
        <p:spPr>
          <a:xfrm flipV="1">
            <a:off x="8186272" y="4461432"/>
            <a:ext cx="520258" cy="154797"/>
          </a:xfrm>
          <a:prstGeom prst="bentConnector3">
            <a:avLst/>
          </a:prstGeom>
          <a:noFill/>
          <a:ln w="6350" cap="flat" cmpd="sng" algn="ctr">
            <a:solidFill>
              <a:srgbClr val="DDDDDD">
                <a:lumMod val="75000"/>
              </a:srgb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1" name="直接箭头连接符 110"/>
          <p:cNvCxnSpPr>
            <a:stCxn id="109" idx="3"/>
            <a:endCxn id="103" idx="1"/>
          </p:cNvCxnSpPr>
          <p:nvPr/>
        </p:nvCxnSpPr>
        <p:spPr>
          <a:xfrm>
            <a:off x="6906283" y="4610379"/>
            <a:ext cx="291636" cy="5850"/>
          </a:xfrm>
          <a:prstGeom prst="straightConnector1">
            <a:avLst/>
          </a:prstGeom>
          <a:noFill/>
          <a:ln w="6350" cap="flat" cmpd="sng" algn="ctr">
            <a:solidFill>
              <a:srgbClr val="DDDDDD">
                <a:lumMod val="75000"/>
              </a:srgb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112" name="矩形 111"/>
          <p:cNvSpPr/>
          <p:nvPr/>
        </p:nvSpPr>
        <p:spPr>
          <a:xfrm>
            <a:off x="7197919" y="4628535"/>
            <a:ext cx="98835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zh-CN" altLang="en-US" sz="900" b="1" kern="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意图识别与分发</a:t>
            </a:r>
            <a:endParaRPr lang="en-US" altLang="zh-CN" sz="900" b="1" kern="0" dirty="0">
              <a:solidFill>
                <a:srgbClr val="1D1D1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9485868" y="4326100"/>
            <a:ext cx="696943" cy="232570"/>
          </a:xfrm>
          <a:prstGeom prst="rect">
            <a:avLst/>
          </a:prstGeom>
          <a:solidFill>
            <a:srgbClr val="FDCCCD"/>
          </a:solidFill>
          <a:ln w="12700" cap="flat" cmpd="sng" algn="ctr">
            <a:solidFill>
              <a:srgbClr val="DDDDDD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/>
                <a:ea typeface="黑体" panose="02010609060101010101" charset="-122"/>
                <a:cs typeface="+mn-cs"/>
              </a:rPr>
              <a:t>子</a:t>
            </a:r>
            <a:r>
              <a:rPr kumimoji="0" lang="en-US" altLang="zh-CN" sz="700" b="1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Arial" panose="020B0604020202020204"/>
                <a:ea typeface="黑体" panose="02010609060101010101" charset="-122"/>
                <a:cs typeface="+mn-cs"/>
              </a:rPr>
              <a:t>Agent 2</a:t>
            </a:r>
            <a:endParaRPr kumimoji="0" lang="zh-CN" altLang="en-US" sz="700" b="1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Arial" panose="020B0604020202020204"/>
              <a:ea typeface="黑体" panose="02010609060101010101" charset="-122"/>
              <a:cs typeface="+mn-cs"/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9133332" y="4484567"/>
            <a:ext cx="98835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zh-CN" altLang="en-US" sz="900" b="1" kern="0" dirty="0">
                <a:solidFill>
                  <a:srgbClr val="1D1D1A"/>
                </a:solidFill>
                <a:latin typeface="微软雅黑" panose="020B0503020204020204" charset="-122"/>
                <a:ea typeface="微软雅黑" panose="020B0503020204020204" charset="-122"/>
              </a:rPr>
              <a:t>多智能体协作</a:t>
            </a:r>
            <a:endParaRPr lang="en-US" altLang="zh-CN" sz="900" b="1" kern="0" dirty="0">
              <a:solidFill>
                <a:srgbClr val="1D1D1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/>
        </p:nvSpPr>
        <p:spPr>
          <a:xfrm>
            <a:off x="2143762" y="1091346"/>
            <a:ext cx="1298937" cy="8852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b="1">
              <a:latin typeface="+mj-lt"/>
              <a:ea typeface="宋体" panose="02010600030101010101" pitchFamily="2" charset="-122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3646566" y="1091347"/>
            <a:ext cx="1298937" cy="8852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b="1">
              <a:latin typeface="+mj-lt"/>
              <a:ea typeface="宋体" panose="02010600030101010101" pitchFamily="2" charset="-122"/>
            </a:endParaRPr>
          </a:p>
        </p:txBody>
      </p:sp>
      <p:sp>
        <p:nvSpPr>
          <p:cNvPr id="11" name="矩形: 圆角 10"/>
          <p:cNvSpPr/>
          <p:nvPr/>
        </p:nvSpPr>
        <p:spPr>
          <a:xfrm>
            <a:off x="2147463" y="3092027"/>
            <a:ext cx="2801741" cy="6577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+mj-lt"/>
                <a:ea typeface="宋体" panose="02010600030101010101" pitchFamily="2" charset="-122"/>
              </a:rPr>
              <a:t>单路检索</a:t>
            </a:r>
          </a:p>
        </p:txBody>
      </p:sp>
      <p:sp>
        <p:nvSpPr>
          <p:cNvPr id="12" name="矩形: 圆角 11"/>
          <p:cNvSpPr/>
          <p:nvPr/>
        </p:nvSpPr>
        <p:spPr>
          <a:xfrm>
            <a:off x="3616011" y="2258981"/>
            <a:ext cx="1027515" cy="49660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t" anchorCtr="0" forceAA="0" compatLnSpc="1">
            <a:noAutofit/>
          </a:bodyPr>
          <a:lstStyle/>
          <a:p>
            <a:pPr algn="ctr"/>
            <a:r>
              <a:rPr lang="zh-CN" altLang="en-US" sz="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知识向量化</a:t>
            </a:r>
            <a:endParaRPr lang="en-US" altLang="zh-CN" sz="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关键词索引</a:t>
            </a:r>
            <a:endParaRPr lang="en-US" altLang="zh-CN" sz="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4" name="图形 13" descr="男人 纯色填充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08905" y="1303461"/>
            <a:ext cx="457033" cy="457033"/>
          </a:xfrm>
          <a:prstGeom prst="rect">
            <a:avLst/>
          </a:prstGeom>
        </p:spPr>
      </p:pic>
      <p:pic>
        <p:nvPicPr>
          <p:cNvPr id="16" name="图形 15" descr="放大镜 纯色填充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60602" y="1349082"/>
            <a:ext cx="370506" cy="370506"/>
          </a:xfrm>
          <a:prstGeom prst="rect">
            <a:avLst/>
          </a:prstGeom>
        </p:spPr>
      </p:pic>
      <p:sp>
        <p:nvSpPr>
          <p:cNvPr id="19" name="矩形: 圆角 18"/>
          <p:cNvSpPr/>
          <p:nvPr/>
        </p:nvSpPr>
        <p:spPr>
          <a:xfrm>
            <a:off x="2211070" y="1791970"/>
            <a:ext cx="525780" cy="13398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800" b="1" dirty="0">
                <a:solidFill>
                  <a:schemeClr val="tx1"/>
                </a:solidFill>
                <a:latin typeface="+mj-lt"/>
                <a:ea typeface="宋体" panose="02010600030101010101" pitchFamily="2" charset="-122"/>
              </a:rPr>
              <a:t>User</a:t>
            </a:r>
          </a:p>
        </p:txBody>
      </p:sp>
      <p:sp>
        <p:nvSpPr>
          <p:cNvPr id="20" name="矩形: 圆角 19"/>
          <p:cNvSpPr/>
          <p:nvPr/>
        </p:nvSpPr>
        <p:spPr>
          <a:xfrm>
            <a:off x="2860675" y="1791970"/>
            <a:ext cx="457835" cy="13398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800" b="1" dirty="0">
                <a:solidFill>
                  <a:schemeClr val="tx1"/>
                </a:solidFill>
                <a:latin typeface="+mj-lt"/>
                <a:ea typeface="宋体" panose="02010600030101010101" pitchFamily="2" charset="-122"/>
              </a:rPr>
              <a:t>查询</a:t>
            </a:r>
          </a:p>
        </p:txBody>
      </p:sp>
      <p:pic>
        <p:nvPicPr>
          <p:cNvPr id="22" name="图形 21" descr="文档 纯色填充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98983" y="1376813"/>
            <a:ext cx="342775" cy="342775"/>
          </a:xfrm>
          <a:prstGeom prst="rect">
            <a:avLst/>
          </a:prstGeom>
        </p:spPr>
      </p:pic>
      <p:pic>
        <p:nvPicPr>
          <p:cNvPr id="24" name="图形 23" descr="数据库 纯色填充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78900" y="1356725"/>
            <a:ext cx="403713" cy="403713"/>
          </a:xfrm>
          <a:prstGeom prst="rect">
            <a:avLst/>
          </a:prstGeom>
        </p:spPr>
      </p:pic>
      <p:pic>
        <p:nvPicPr>
          <p:cNvPr id="26" name="图形 25" descr="曲别针 纯色填充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11234" y="1346344"/>
            <a:ext cx="403713" cy="403713"/>
          </a:xfrm>
          <a:prstGeom prst="rect">
            <a:avLst/>
          </a:prstGeom>
        </p:spPr>
      </p:pic>
      <p:sp>
        <p:nvSpPr>
          <p:cNvPr id="27" name="矩形: 圆角 26"/>
          <p:cNvSpPr/>
          <p:nvPr/>
        </p:nvSpPr>
        <p:spPr>
          <a:xfrm>
            <a:off x="3874135" y="1805940"/>
            <a:ext cx="800100" cy="12128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800" b="1" dirty="0">
                <a:solidFill>
                  <a:schemeClr val="tx1"/>
                </a:solidFill>
                <a:latin typeface="+mj-lt"/>
                <a:ea typeface="宋体" panose="02010600030101010101" pitchFamily="2" charset="-122"/>
              </a:rPr>
              <a:t>Documents</a:t>
            </a:r>
          </a:p>
        </p:txBody>
      </p:sp>
      <p:sp>
        <p:nvSpPr>
          <p:cNvPr id="28" name="矩形: 圆角 27"/>
          <p:cNvSpPr/>
          <p:nvPr/>
        </p:nvSpPr>
        <p:spPr>
          <a:xfrm>
            <a:off x="2147463" y="4025381"/>
            <a:ext cx="2801741" cy="6577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b="1" dirty="0">
              <a:latin typeface="+mj-lt"/>
              <a:ea typeface="宋体" panose="02010600030101010101" pitchFamily="2" charset="-122"/>
            </a:endParaRPr>
          </a:p>
        </p:txBody>
      </p:sp>
      <p:sp>
        <p:nvSpPr>
          <p:cNvPr id="29" name="矩形: 圆角 28"/>
          <p:cNvSpPr/>
          <p:nvPr/>
        </p:nvSpPr>
        <p:spPr>
          <a:xfrm>
            <a:off x="2151164" y="5351580"/>
            <a:ext cx="2801741" cy="44260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+mj-lt"/>
                <a:ea typeface="宋体" panose="02010600030101010101" pitchFamily="2" charset="-122"/>
              </a:rPr>
              <a:t>Output</a:t>
            </a:r>
          </a:p>
        </p:txBody>
      </p:sp>
      <p:sp>
        <p:nvSpPr>
          <p:cNvPr id="31" name="箭头: 下 30"/>
          <p:cNvSpPr/>
          <p:nvPr/>
        </p:nvSpPr>
        <p:spPr>
          <a:xfrm>
            <a:off x="4201618" y="2021382"/>
            <a:ext cx="127719" cy="242584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b="1">
              <a:latin typeface="+mj-lt"/>
              <a:ea typeface="宋体" panose="02010600030101010101" pitchFamily="2" charset="-122"/>
            </a:endParaRPr>
          </a:p>
        </p:txBody>
      </p:sp>
      <p:sp>
        <p:nvSpPr>
          <p:cNvPr id="32" name="箭头: 下 31"/>
          <p:cNvSpPr/>
          <p:nvPr/>
        </p:nvSpPr>
        <p:spPr>
          <a:xfrm>
            <a:off x="4201618" y="2798025"/>
            <a:ext cx="127719" cy="242584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b="1">
              <a:latin typeface="+mj-lt"/>
              <a:ea typeface="宋体" panose="02010600030101010101" pitchFamily="2" charset="-122"/>
            </a:endParaRPr>
          </a:p>
        </p:txBody>
      </p:sp>
      <p:sp>
        <p:nvSpPr>
          <p:cNvPr id="33" name="箭头: 下 32"/>
          <p:cNvSpPr/>
          <p:nvPr/>
        </p:nvSpPr>
        <p:spPr>
          <a:xfrm>
            <a:off x="2697337" y="2027966"/>
            <a:ext cx="127719" cy="1012643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b="1">
              <a:latin typeface="+mj-lt"/>
              <a:ea typeface="宋体" panose="02010600030101010101" pitchFamily="2" charset="-122"/>
            </a:endParaRPr>
          </a:p>
        </p:txBody>
      </p:sp>
      <p:sp>
        <p:nvSpPr>
          <p:cNvPr id="34" name="箭头: 下 33"/>
          <p:cNvSpPr/>
          <p:nvPr/>
        </p:nvSpPr>
        <p:spPr>
          <a:xfrm>
            <a:off x="3518846" y="3772655"/>
            <a:ext cx="127719" cy="225104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b="1">
              <a:latin typeface="+mj-lt"/>
              <a:ea typeface="宋体" panose="02010600030101010101" pitchFamily="2" charset="-122"/>
            </a:endParaRPr>
          </a:p>
        </p:txBody>
      </p:sp>
      <p:pic>
        <p:nvPicPr>
          <p:cNvPr id="35" name="图形 34" descr="文档 纯色填充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94551" y="4153472"/>
            <a:ext cx="342775" cy="342775"/>
          </a:xfrm>
          <a:prstGeom prst="rect">
            <a:avLst/>
          </a:prstGeom>
        </p:spPr>
      </p:pic>
      <p:pic>
        <p:nvPicPr>
          <p:cNvPr id="37" name="图形 36" descr="雪花 纯色填充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94089" y="4182865"/>
            <a:ext cx="342776" cy="342776"/>
          </a:xfrm>
          <a:prstGeom prst="rect">
            <a:avLst/>
          </a:prstGeom>
        </p:spPr>
      </p:pic>
      <p:sp>
        <p:nvSpPr>
          <p:cNvPr id="38" name="矩形: 圆角 37"/>
          <p:cNvSpPr/>
          <p:nvPr/>
        </p:nvSpPr>
        <p:spPr>
          <a:xfrm>
            <a:off x="2496820" y="4496435"/>
            <a:ext cx="607695" cy="1460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800" b="1" dirty="0">
                <a:solidFill>
                  <a:schemeClr val="tx1"/>
                </a:solidFill>
                <a:latin typeface="+mj-lt"/>
                <a:ea typeface="宋体" panose="02010600030101010101" pitchFamily="2" charset="-122"/>
              </a:rPr>
              <a:t>Prompt</a:t>
            </a:r>
          </a:p>
        </p:txBody>
      </p:sp>
      <p:sp>
        <p:nvSpPr>
          <p:cNvPr id="39" name="矩形: 圆角 38"/>
          <p:cNvSpPr/>
          <p:nvPr/>
        </p:nvSpPr>
        <p:spPr>
          <a:xfrm>
            <a:off x="3796665" y="4525645"/>
            <a:ext cx="804545" cy="12255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800" b="1" dirty="0">
                <a:solidFill>
                  <a:schemeClr val="tx1"/>
                </a:solidFill>
                <a:latin typeface="+mj-lt"/>
                <a:ea typeface="宋体" panose="02010600030101010101" pitchFamily="2" charset="-122"/>
              </a:rPr>
              <a:t>Frozen LLM</a:t>
            </a:r>
          </a:p>
        </p:txBody>
      </p:sp>
      <p:sp>
        <p:nvSpPr>
          <p:cNvPr id="40" name="箭头: 右 39"/>
          <p:cNvSpPr/>
          <p:nvPr/>
        </p:nvSpPr>
        <p:spPr>
          <a:xfrm>
            <a:off x="3049938" y="4340535"/>
            <a:ext cx="1028962" cy="5779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b="1">
              <a:latin typeface="+mj-lt"/>
              <a:ea typeface="宋体" panose="02010600030101010101" pitchFamily="2" charset="-122"/>
            </a:endParaRPr>
          </a:p>
        </p:txBody>
      </p:sp>
      <p:sp>
        <p:nvSpPr>
          <p:cNvPr id="41" name="箭头: 下 40"/>
          <p:cNvSpPr/>
          <p:nvPr/>
        </p:nvSpPr>
        <p:spPr>
          <a:xfrm>
            <a:off x="3518846" y="4730102"/>
            <a:ext cx="127719" cy="574505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b="1">
              <a:latin typeface="+mj-lt"/>
              <a:ea typeface="宋体" panose="02010600030101010101" pitchFamily="2" charset="-122"/>
            </a:endParaRPr>
          </a:p>
        </p:txBody>
      </p:sp>
      <p:sp>
        <p:nvSpPr>
          <p:cNvPr id="42" name="矩形: 圆角 41"/>
          <p:cNvSpPr/>
          <p:nvPr/>
        </p:nvSpPr>
        <p:spPr>
          <a:xfrm>
            <a:off x="5531013" y="949509"/>
            <a:ext cx="1298937" cy="7657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b="1">
              <a:latin typeface="+mj-lt"/>
              <a:ea typeface="宋体" panose="02010600030101010101" pitchFamily="2" charset="-122"/>
            </a:endParaRPr>
          </a:p>
        </p:txBody>
      </p:sp>
      <p:sp>
        <p:nvSpPr>
          <p:cNvPr id="43" name="矩形: 圆角 42"/>
          <p:cNvSpPr/>
          <p:nvPr/>
        </p:nvSpPr>
        <p:spPr>
          <a:xfrm>
            <a:off x="7033817" y="943713"/>
            <a:ext cx="1298937" cy="68283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b="1">
              <a:latin typeface="+mj-lt"/>
              <a:ea typeface="宋体" panose="02010600030101010101" pitchFamily="2" charset="-122"/>
            </a:endParaRPr>
          </a:p>
        </p:txBody>
      </p:sp>
      <p:sp>
        <p:nvSpPr>
          <p:cNvPr id="44" name="矩形: 圆角 43"/>
          <p:cNvSpPr/>
          <p:nvPr/>
        </p:nvSpPr>
        <p:spPr>
          <a:xfrm>
            <a:off x="5534714" y="3031322"/>
            <a:ext cx="2801741" cy="61137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+mj-lt"/>
                <a:ea typeface="宋体" panose="02010600030101010101" pitchFamily="2" charset="-122"/>
              </a:rPr>
              <a:t>多路增强检索</a:t>
            </a:r>
          </a:p>
        </p:txBody>
      </p:sp>
      <p:sp>
        <p:nvSpPr>
          <p:cNvPr id="45" name="矩形: 圆角 44"/>
          <p:cNvSpPr/>
          <p:nvPr/>
        </p:nvSpPr>
        <p:spPr>
          <a:xfrm>
            <a:off x="7003261" y="2250619"/>
            <a:ext cx="1298937" cy="49660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知识向量化</a:t>
            </a:r>
            <a:endParaRPr lang="en-US" altLang="zh-CN" sz="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关键词索引</a:t>
            </a:r>
            <a:endParaRPr lang="en-US" altLang="zh-CN" sz="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向量化索引</a:t>
            </a:r>
            <a:endParaRPr lang="en-US" altLang="zh-CN" sz="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6" name="图形 45" descr="男人 纯色填充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6156" y="1042215"/>
            <a:ext cx="457033" cy="457033"/>
          </a:xfrm>
          <a:prstGeom prst="rect">
            <a:avLst/>
          </a:prstGeom>
        </p:spPr>
      </p:pic>
      <p:pic>
        <p:nvPicPr>
          <p:cNvPr id="47" name="图形 46" descr="放大镜 纯色填充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47853" y="1087837"/>
            <a:ext cx="370506" cy="370506"/>
          </a:xfrm>
          <a:prstGeom prst="rect">
            <a:avLst/>
          </a:prstGeom>
        </p:spPr>
      </p:pic>
      <p:sp>
        <p:nvSpPr>
          <p:cNvPr id="48" name="矩形: 圆角 47"/>
          <p:cNvSpPr/>
          <p:nvPr/>
        </p:nvSpPr>
        <p:spPr>
          <a:xfrm>
            <a:off x="5667375" y="1510030"/>
            <a:ext cx="477520" cy="14351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800" b="1" dirty="0">
                <a:solidFill>
                  <a:schemeClr val="tx1"/>
                </a:solidFill>
                <a:latin typeface="+mj-lt"/>
                <a:ea typeface="宋体" panose="02010600030101010101" pitchFamily="2" charset="-122"/>
              </a:rPr>
              <a:t>User</a:t>
            </a:r>
          </a:p>
        </p:txBody>
      </p:sp>
      <p:sp>
        <p:nvSpPr>
          <p:cNvPr id="49" name="矩形: 圆角 48"/>
          <p:cNvSpPr/>
          <p:nvPr/>
        </p:nvSpPr>
        <p:spPr>
          <a:xfrm>
            <a:off x="6210041" y="1509762"/>
            <a:ext cx="457738" cy="14337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800" b="1" dirty="0">
                <a:solidFill>
                  <a:schemeClr val="tx1"/>
                </a:solidFill>
                <a:latin typeface="+mj-lt"/>
                <a:ea typeface="宋体" panose="02010600030101010101" pitchFamily="2" charset="-122"/>
              </a:rPr>
              <a:t>查询</a:t>
            </a:r>
          </a:p>
        </p:txBody>
      </p:sp>
      <p:pic>
        <p:nvPicPr>
          <p:cNvPr id="50" name="图形 49" descr="文档 纯色填充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86234" y="1229178"/>
            <a:ext cx="342775" cy="342775"/>
          </a:xfrm>
          <a:prstGeom prst="rect">
            <a:avLst/>
          </a:prstGeom>
        </p:spPr>
      </p:pic>
      <p:pic>
        <p:nvPicPr>
          <p:cNvPr id="51" name="图形 50" descr="数据库 纯色填充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66151" y="1209089"/>
            <a:ext cx="403713" cy="403713"/>
          </a:xfrm>
          <a:prstGeom prst="rect">
            <a:avLst/>
          </a:prstGeom>
        </p:spPr>
      </p:pic>
      <p:pic>
        <p:nvPicPr>
          <p:cNvPr id="52" name="图形 51" descr="曲别针 纯色填充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98485" y="1198709"/>
            <a:ext cx="403713" cy="403713"/>
          </a:xfrm>
          <a:prstGeom prst="rect">
            <a:avLst/>
          </a:prstGeom>
        </p:spPr>
      </p:pic>
      <p:sp>
        <p:nvSpPr>
          <p:cNvPr id="53" name="矩形: 圆角 52"/>
          <p:cNvSpPr/>
          <p:nvPr/>
        </p:nvSpPr>
        <p:spPr>
          <a:xfrm>
            <a:off x="7003261" y="1765527"/>
            <a:ext cx="1329493" cy="36189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t" anchorCtr="0" forceAA="0" compatLnSpc="1">
            <a:noAutofit/>
          </a:bodyPr>
          <a:lstStyle/>
          <a:p>
            <a:pPr algn="ctr"/>
            <a:r>
              <a:rPr lang="zh-CN" altLang="en-US" sz="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语料治理</a:t>
            </a:r>
            <a:endParaRPr lang="en-US" altLang="zh-CN" sz="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治理工程</a:t>
            </a:r>
          </a:p>
        </p:txBody>
      </p:sp>
      <p:sp>
        <p:nvSpPr>
          <p:cNvPr id="54" name="矩形: 圆角 53"/>
          <p:cNvSpPr/>
          <p:nvPr/>
        </p:nvSpPr>
        <p:spPr>
          <a:xfrm>
            <a:off x="5534714" y="3812331"/>
            <a:ext cx="2801741" cy="83658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b="1" dirty="0">
              <a:latin typeface="+mj-lt"/>
              <a:ea typeface="宋体" panose="02010600030101010101" pitchFamily="2" charset="-122"/>
            </a:endParaRPr>
          </a:p>
        </p:txBody>
      </p:sp>
      <p:sp>
        <p:nvSpPr>
          <p:cNvPr id="55" name="矩形: 圆角 54"/>
          <p:cNvSpPr/>
          <p:nvPr/>
        </p:nvSpPr>
        <p:spPr>
          <a:xfrm>
            <a:off x="5531013" y="5694162"/>
            <a:ext cx="2801741" cy="3285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+mj-lt"/>
                <a:ea typeface="宋体" panose="02010600030101010101" pitchFamily="2" charset="-122"/>
              </a:rPr>
              <a:t>Output</a:t>
            </a:r>
            <a:endParaRPr lang="zh-CN" altLang="en-US" b="1" dirty="0">
              <a:solidFill>
                <a:schemeClr val="tx1"/>
              </a:solidFill>
              <a:latin typeface="+mj-lt"/>
              <a:ea typeface="宋体" panose="02010600030101010101" pitchFamily="2" charset="-122"/>
            </a:endParaRPr>
          </a:p>
        </p:txBody>
      </p:sp>
      <p:sp>
        <p:nvSpPr>
          <p:cNvPr id="56" name="箭头: 下 55"/>
          <p:cNvSpPr/>
          <p:nvPr/>
        </p:nvSpPr>
        <p:spPr>
          <a:xfrm>
            <a:off x="7588869" y="1646526"/>
            <a:ext cx="150403" cy="141027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b="1">
              <a:latin typeface="+mj-lt"/>
              <a:ea typeface="宋体" panose="02010600030101010101" pitchFamily="2" charset="-122"/>
            </a:endParaRPr>
          </a:p>
        </p:txBody>
      </p:sp>
      <p:sp>
        <p:nvSpPr>
          <p:cNvPr id="57" name="箭头: 下 56"/>
          <p:cNvSpPr/>
          <p:nvPr/>
        </p:nvSpPr>
        <p:spPr>
          <a:xfrm>
            <a:off x="7588869" y="2686539"/>
            <a:ext cx="127719" cy="242584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b="1">
              <a:latin typeface="+mj-lt"/>
              <a:ea typeface="宋体" panose="02010600030101010101" pitchFamily="2" charset="-122"/>
            </a:endParaRPr>
          </a:p>
        </p:txBody>
      </p:sp>
      <p:sp>
        <p:nvSpPr>
          <p:cNvPr id="59" name="箭头: 下 58"/>
          <p:cNvSpPr/>
          <p:nvPr/>
        </p:nvSpPr>
        <p:spPr>
          <a:xfrm>
            <a:off x="6906097" y="3661168"/>
            <a:ext cx="127719" cy="225104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b="1">
              <a:latin typeface="+mj-lt"/>
              <a:ea typeface="宋体" panose="02010600030101010101" pitchFamily="2" charset="-122"/>
            </a:endParaRPr>
          </a:p>
        </p:txBody>
      </p:sp>
      <p:sp>
        <p:nvSpPr>
          <p:cNvPr id="68" name="矩形: 圆角 67"/>
          <p:cNvSpPr/>
          <p:nvPr/>
        </p:nvSpPr>
        <p:spPr>
          <a:xfrm>
            <a:off x="5531013" y="2050439"/>
            <a:ext cx="1298937" cy="70788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t" anchorCtr="0" forceAA="0" compatLnSpc="1">
            <a:noAutofit/>
          </a:bodyPr>
          <a:lstStyle/>
          <a:p>
            <a:pPr algn="ctr"/>
            <a:r>
              <a:rPr lang="zh-CN" altLang="en-US" sz="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检索前处理</a:t>
            </a:r>
            <a:endParaRPr lang="en-US" altLang="zh-CN" sz="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多路召回规划</a:t>
            </a:r>
            <a:endParaRPr lang="en-US" altLang="zh-CN" sz="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Rewriting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查询扩展</a:t>
            </a:r>
            <a:r>
              <a:rPr lang="en-US" altLang="zh-CN" sz="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Expansion</a:t>
            </a:r>
            <a:endParaRPr lang="zh-CN" altLang="en-US" sz="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箭头: 下 68"/>
          <p:cNvSpPr/>
          <p:nvPr/>
        </p:nvSpPr>
        <p:spPr>
          <a:xfrm>
            <a:off x="6116622" y="1806613"/>
            <a:ext cx="127719" cy="193843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b="1">
              <a:latin typeface="+mj-lt"/>
              <a:ea typeface="宋体" panose="02010600030101010101" pitchFamily="2" charset="-122"/>
            </a:endParaRPr>
          </a:p>
        </p:txBody>
      </p:sp>
      <p:sp>
        <p:nvSpPr>
          <p:cNvPr id="70" name="箭头: 下 69"/>
          <p:cNvSpPr/>
          <p:nvPr/>
        </p:nvSpPr>
        <p:spPr>
          <a:xfrm>
            <a:off x="6124018" y="2782234"/>
            <a:ext cx="127719" cy="15693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b="1">
              <a:latin typeface="+mj-lt"/>
              <a:ea typeface="宋体" panose="02010600030101010101" pitchFamily="2" charset="-122"/>
            </a:endParaRPr>
          </a:p>
        </p:txBody>
      </p:sp>
      <p:pic>
        <p:nvPicPr>
          <p:cNvPr id="79" name="图形 78" descr="箭头循环 纯色填充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82881" y="4033530"/>
            <a:ext cx="371865" cy="371865"/>
          </a:xfrm>
          <a:prstGeom prst="rect">
            <a:avLst/>
          </a:prstGeom>
        </p:spPr>
      </p:pic>
      <p:pic>
        <p:nvPicPr>
          <p:cNvPr id="81" name="图形 80" descr="V 形箭头 纯色填充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55861" y="4034376"/>
            <a:ext cx="280263" cy="280263"/>
          </a:xfrm>
          <a:prstGeom prst="rect">
            <a:avLst/>
          </a:prstGeom>
        </p:spPr>
      </p:pic>
      <p:pic>
        <p:nvPicPr>
          <p:cNvPr id="83" name="图形 82" descr="V 形箭头 纯色填充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973898" y="4041042"/>
            <a:ext cx="280265" cy="280265"/>
          </a:xfrm>
          <a:prstGeom prst="rect">
            <a:avLst/>
          </a:prstGeom>
        </p:spPr>
      </p:pic>
      <p:pic>
        <p:nvPicPr>
          <p:cNvPr id="86" name="图形 85" descr="文档 纯色填充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64881" y="4026099"/>
            <a:ext cx="280263" cy="280263"/>
          </a:xfrm>
          <a:prstGeom prst="rect">
            <a:avLst/>
          </a:prstGeom>
        </p:spPr>
      </p:pic>
      <p:pic>
        <p:nvPicPr>
          <p:cNvPr id="88" name="图形 87" descr="线箭头: 向右旋转 纯色填充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905156" y="3940542"/>
            <a:ext cx="171115" cy="171115"/>
          </a:xfrm>
          <a:prstGeom prst="rect">
            <a:avLst/>
          </a:prstGeom>
        </p:spPr>
      </p:pic>
      <p:pic>
        <p:nvPicPr>
          <p:cNvPr id="89" name="图形 88" descr="文档 纯色填充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05156" y="4041993"/>
            <a:ext cx="280263" cy="280263"/>
          </a:xfrm>
          <a:prstGeom prst="rect">
            <a:avLst/>
          </a:prstGeom>
        </p:spPr>
      </p:pic>
      <p:pic>
        <p:nvPicPr>
          <p:cNvPr id="91" name="图形 90" descr="文档 纯色填充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28681" y="3813111"/>
            <a:ext cx="280263" cy="280263"/>
          </a:xfrm>
          <a:prstGeom prst="rect">
            <a:avLst/>
          </a:prstGeom>
        </p:spPr>
      </p:pic>
      <p:pic>
        <p:nvPicPr>
          <p:cNvPr id="92" name="图形 91" descr="数据库 纯色填充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59010" y="4191104"/>
            <a:ext cx="280263" cy="280263"/>
          </a:xfrm>
          <a:prstGeom prst="rect">
            <a:avLst/>
          </a:prstGeom>
        </p:spPr>
      </p:pic>
      <p:pic>
        <p:nvPicPr>
          <p:cNvPr id="93" name="图形 92" descr="曲别针 纯色填充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63144" y="4175108"/>
            <a:ext cx="281933" cy="281933"/>
          </a:xfrm>
          <a:prstGeom prst="rect">
            <a:avLst/>
          </a:prstGeom>
        </p:spPr>
      </p:pic>
      <p:sp>
        <p:nvSpPr>
          <p:cNvPr id="95" name="矩形: 圆角 94"/>
          <p:cNvSpPr/>
          <p:nvPr/>
        </p:nvSpPr>
        <p:spPr>
          <a:xfrm>
            <a:off x="5695950" y="4398645"/>
            <a:ext cx="600075" cy="1708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800" b="1" dirty="0" err="1">
                <a:solidFill>
                  <a:schemeClr val="tx1"/>
                </a:solidFill>
                <a:latin typeface="+mj-lt"/>
                <a:ea typeface="宋体" panose="02010600030101010101" pitchFamily="2" charset="-122"/>
              </a:rPr>
              <a:t>rerank</a:t>
            </a:r>
          </a:p>
        </p:txBody>
      </p:sp>
      <p:sp>
        <p:nvSpPr>
          <p:cNvPr id="96" name="矩形: 圆角 95"/>
          <p:cNvSpPr/>
          <p:nvPr/>
        </p:nvSpPr>
        <p:spPr>
          <a:xfrm>
            <a:off x="6618605" y="4398645"/>
            <a:ext cx="558800" cy="17081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800" b="1" dirty="0">
                <a:solidFill>
                  <a:schemeClr val="tx1"/>
                </a:solidFill>
                <a:latin typeface="+mj-lt"/>
                <a:ea typeface="宋体" panose="02010600030101010101" pitchFamily="2" charset="-122"/>
              </a:rPr>
              <a:t>摘要</a:t>
            </a:r>
          </a:p>
        </p:txBody>
      </p:sp>
      <p:sp>
        <p:nvSpPr>
          <p:cNvPr id="97" name="矩形: 圆角 96"/>
          <p:cNvSpPr/>
          <p:nvPr/>
        </p:nvSpPr>
        <p:spPr>
          <a:xfrm>
            <a:off x="7592747" y="4446792"/>
            <a:ext cx="611777" cy="1222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800" b="1" dirty="0">
                <a:solidFill>
                  <a:schemeClr val="tx1"/>
                </a:solidFill>
                <a:latin typeface="+mj-lt"/>
                <a:ea typeface="宋体" panose="02010600030101010101" pitchFamily="2" charset="-122"/>
              </a:rPr>
              <a:t>多路召回</a:t>
            </a:r>
          </a:p>
        </p:txBody>
      </p:sp>
      <p:sp>
        <p:nvSpPr>
          <p:cNvPr id="98" name="矩形: 圆角 97"/>
          <p:cNvSpPr/>
          <p:nvPr/>
        </p:nvSpPr>
        <p:spPr>
          <a:xfrm>
            <a:off x="5541012" y="4869332"/>
            <a:ext cx="2801741" cy="65774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b="1" dirty="0">
              <a:latin typeface="+mj-lt"/>
              <a:ea typeface="宋体" panose="02010600030101010101" pitchFamily="2" charset="-122"/>
            </a:endParaRPr>
          </a:p>
        </p:txBody>
      </p:sp>
      <p:pic>
        <p:nvPicPr>
          <p:cNvPr id="99" name="图形 98" descr="文档 纯色填充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88100" y="4997423"/>
            <a:ext cx="342775" cy="342775"/>
          </a:xfrm>
          <a:prstGeom prst="rect">
            <a:avLst/>
          </a:prstGeom>
        </p:spPr>
      </p:pic>
      <p:pic>
        <p:nvPicPr>
          <p:cNvPr id="100" name="图形 99" descr="雪花 纯色填充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87638" y="5026816"/>
            <a:ext cx="342776" cy="342776"/>
          </a:xfrm>
          <a:prstGeom prst="rect">
            <a:avLst/>
          </a:prstGeom>
        </p:spPr>
      </p:pic>
      <p:sp>
        <p:nvSpPr>
          <p:cNvPr id="101" name="矩形: 圆角 100"/>
          <p:cNvSpPr/>
          <p:nvPr/>
        </p:nvSpPr>
        <p:spPr>
          <a:xfrm>
            <a:off x="5890260" y="5340350"/>
            <a:ext cx="665480" cy="1460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800" b="1" dirty="0">
                <a:solidFill>
                  <a:schemeClr val="tx1"/>
                </a:solidFill>
                <a:latin typeface="+mj-lt"/>
                <a:ea typeface="宋体" panose="02010600030101010101" pitchFamily="2" charset="-122"/>
              </a:rPr>
              <a:t>Prompt</a:t>
            </a:r>
          </a:p>
        </p:txBody>
      </p:sp>
      <p:sp>
        <p:nvSpPr>
          <p:cNvPr id="102" name="矩形: 圆角 101"/>
          <p:cNvSpPr/>
          <p:nvPr/>
        </p:nvSpPr>
        <p:spPr>
          <a:xfrm>
            <a:off x="7085965" y="5369560"/>
            <a:ext cx="908685" cy="12255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800" b="1" dirty="0">
                <a:solidFill>
                  <a:schemeClr val="tx1"/>
                </a:solidFill>
                <a:latin typeface="+mj-lt"/>
                <a:ea typeface="宋体" panose="02010600030101010101" pitchFamily="2" charset="-122"/>
              </a:rPr>
              <a:t>Frozen LLM</a:t>
            </a:r>
          </a:p>
        </p:txBody>
      </p:sp>
      <p:sp>
        <p:nvSpPr>
          <p:cNvPr id="103" name="箭头: 右 102"/>
          <p:cNvSpPr/>
          <p:nvPr/>
        </p:nvSpPr>
        <p:spPr>
          <a:xfrm>
            <a:off x="6443487" y="5184486"/>
            <a:ext cx="1028962" cy="5779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b="1">
              <a:latin typeface="+mj-lt"/>
              <a:ea typeface="宋体" panose="02010600030101010101" pitchFamily="2" charset="-122"/>
            </a:endParaRPr>
          </a:p>
        </p:txBody>
      </p:sp>
      <p:sp>
        <p:nvSpPr>
          <p:cNvPr id="104" name="箭头: 下 103"/>
          <p:cNvSpPr/>
          <p:nvPr/>
        </p:nvSpPr>
        <p:spPr>
          <a:xfrm>
            <a:off x="6910039" y="4679621"/>
            <a:ext cx="127719" cy="169445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b="1">
              <a:latin typeface="+mj-lt"/>
              <a:ea typeface="宋体" panose="02010600030101010101" pitchFamily="2" charset="-122"/>
            </a:endParaRPr>
          </a:p>
        </p:txBody>
      </p:sp>
      <p:sp>
        <p:nvSpPr>
          <p:cNvPr id="105" name="箭头: 下 104"/>
          <p:cNvSpPr/>
          <p:nvPr/>
        </p:nvSpPr>
        <p:spPr>
          <a:xfrm>
            <a:off x="6905012" y="5531937"/>
            <a:ext cx="127719" cy="169445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b="1">
              <a:solidFill>
                <a:schemeClr val="tx1"/>
              </a:solidFill>
              <a:latin typeface="+mj-lt"/>
              <a:ea typeface="宋体" panose="02010600030101010101" pitchFamily="2" charset="-122"/>
            </a:endParaRPr>
          </a:p>
        </p:txBody>
      </p:sp>
      <p:sp>
        <p:nvSpPr>
          <p:cNvPr id="120" name="矩形: 圆角 119"/>
          <p:cNvSpPr/>
          <p:nvPr/>
        </p:nvSpPr>
        <p:spPr>
          <a:xfrm>
            <a:off x="2081016" y="888421"/>
            <a:ext cx="2981289" cy="565094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b" anchorCtr="0" forceAA="0" compatLnSpc="1">
            <a:noAutofit/>
          </a:bodyPr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Naive RAG</a:t>
            </a:r>
            <a:endParaRPr lang="zh-CN" altLang="en-US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6" name="矩形: 圆角 135"/>
          <p:cNvSpPr/>
          <p:nvPr/>
        </p:nvSpPr>
        <p:spPr>
          <a:xfrm>
            <a:off x="5393586" y="572811"/>
            <a:ext cx="2981289" cy="60612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b" anchorCtr="0" forceAA="0" compatLnSpc="1">
            <a:noAutofit/>
          </a:bodyPr>
          <a:lstStyle/>
          <a:p>
            <a:pPr algn="ctr"/>
            <a:endParaRPr lang="en-US" altLang="zh-CN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en-US" altLang="zh-CN" b="1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EulerCopilot</a:t>
            </a:r>
            <a:r>
              <a:rPr lang="en-US" altLang="zh-CN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-RAG</a:t>
            </a:r>
            <a:endParaRPr lang="zh-CN" altLang="en-US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0" name="矩形 139"/>
          <p:cNvSpPr/>
          <p:nvPr/>
        </p:nvSpPr>
        <p:spPr>
          <a:xfrm>
            <a:off x="27209" y="3611532"/>
            <a:ext cx="2184100" cy="1649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Native RAG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问题</a:t>
            </a:r>
            <a:endParaRPr lang="en-US" altLang="zh-CN" sz="16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5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精确性低</a:t>
            </a:r>
            <a:r>
              <a:rPr lang="en-US" altLang="zh-CN" sz="105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:</a:t>
            </a:r>
            <a:r>
              <a:rPr lang="en-US" altLang="zh-CN" sz="105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105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查不对、查不全</a:t>
            </a:r>
            <a:endParaRPr lang="en-US" altLang="zh-CN" sz="105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50" b="1" dirty="0">
                <a:latin typeface="微软雅黑" panose="020B0503020204020204" charset="-122"/>
                <a:ea typeface="微软雅黑" panose="020B0503020204020204" charset="-122"/>
              </a:rPr>
              <a:t>指导性不强：</a:t>
            </a:r>
            <a:r>
              <a:rPr lang="zh-CN" altLang="en-US" sz="1050" dirty="0">
                <a:latin typeface="微软雅黑" panose="020B0503020204020204" charset="-122"/>
                <a:ea typeface="微软雅黑" panose="020B0503020204020204" charset="-122"/>
              </a:rPr>
              <a:t>检索到的语义不聚焦，可能导致多样性的输出</a:t>
            </a:r>
            <a:endParaRPr lang="en-US" altLang="zh-CN" sz="105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b="1" dirty="0">
                <a:latin typeface="微软雅黑" panose="020B0503020204020204" charset="-122"/>
                <a:ea typeface="微软雅黑" panose="020B0503020204020204" charset="-122"/>
              </a:rPr>
              <a:t>响应时间长：</a:t>
            </a: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</a:rPr>
              <a:t>检索内容直接发送给模型，响应时间长</a:t>
            </a:r>
            <a:endParaRPr lang="en-US" altLang="zh-CN" sz="1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1" name="矩形 140"/>
          <p:cNvSpPr/>
          <p:nvPr/>
        </p:nvSpPr>
        <p:spPr>
          <a:xfrm>
            <a:off x="440369" y="648876"/>
            <a:ext cx="11606539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检索增强生成（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Retrieval-Augmented-Generation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）指对大语言模型输出进行优化，使其能够在生成响应之前引用训练数据来源之外的知识库。</a:t>
            </a:r>
          </a:p>
        </p:txBody>
      </p:sp>
      <p:sp>
        <p:nvSpPr>
          <p:cNvPr id="142" name="矩形 141"/>
          <p:cNvSpPr/>
          <p:nvPr/>
        </p:nvSpPr>
        <p:spPr>
          <a:xfrm>
            <a:off x="12787" y="1373727"/>
            <a:ext cx="2257053" cy="1845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RAG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的优势</a:t>
            </a:r>
            <a:endParaRPr lang="en-US" altLang="zh-CN" sz="16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扩展性好，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领域知识易扩展</a:t>
            </a:r>
            <a:endParaRPr lang="en-US" altLang="zh-CN" sz="12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更新节奏快：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知识更新敏捷</a:t>
            </a:r>
            <a:endParaRPr lang="en-US" altLang="zh-CN" sz="12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追溯性强，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原始内容可解释、可维护</a:t>
            </a:r>
            <a:endParaRPr lang="en-US" altLang="zh-CN" sz="12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合规性强：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精细化隐私管理</a:t>
            </a:r>
            <a:endParaRPr lang="en-US" altLang="zh-CN" sz="12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8408060" y="2327115"/>
            <a:ext cx="3510290" cy="1299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检索前处理</a:t>
            </a:r>
            <a:endParaRPr lang="en-US" altLang="zh-CN" sz="16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使用户的原始问题更清晰，更适合于检索任务。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多路召回规划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4" name="矩形 143"/>
          <p:cNvSpPr/>
          <p:nvPr/>
        </p:nvSpPr>
        <p:spPr>
          <a:xfrm>
            <a:off x="8408060" y="3861223"/>
            <a:ext cx="3565973" cy="2138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检索后处理</a:t>
            </a:r>
            <a:endParaRPr lang="en-US" altLang="zh-CN" sz="16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多路召回比对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对检索到的信息重新排序，可以将最相关的内容放到</a:t>
            </a:r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</a:rPr>
              <a:t>prompt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的边缘（最前、最后）是一种常用策略 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选择必要信息，强调关键部分，并缩短要处理的上下文，加速答案获取</a:t>
            </a:r>
          </a:p>
        </p:txBody>
      </p:sp>
      <p:sp>
        <p:nvSpPr>
          <p:cNvPr id="146" name="矩形 145"/>
          <p:cNvSpPr/>
          <p:nvPr/>
        </p:nvSpPr>
        <p:spPr>
          <a:xfrm>
            <a:off x="356259" y="114541"/>
            <a:ext cx="11562091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err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HuaKun Copilot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RAG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：增强语料治理，检索前后处理提升处理效率</a:t>
            </a:r>
          </a:p>
        </p:txBody>
      </p:sp>
      <p:sp>
        <p:nvSpPr>
          <p:cNvPr id="75" name="箭头: 下 74"/>
          <p:cNvSpPr/>
          <p:nvPr/>
        </p:nvSpPr>
        <p:spPr>
          <a:xfrm>
            <a:off x="7578278" y="2147270"/>
            <a:ext cx="150403" cy="141027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b="1">
              <a:latin typeface="+mj-lt"/>
              <a:ea typeface="宋体" panose="02010600030101010101" pitchFamily="2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8408060" y="1107860"/>
            <a:ext cx="3510290" cy="1019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语料治理</a:t>
            </a:r>
            <a:endParaRPr lang="en-US" altLang="zh-CN" sz="1600" b="1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</a:rPr>
              <a:t>语料工程治理，增量更新，数据集，验证集，测试集自动生成。</a:t>
            </a:r>
            <a:endParaRPr lang="en-US" altLang="zh-CN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箭头: 右 1"/>
          <p:cNvSpPr/>
          <p:nvPr/>
        </p:nvSpPr>
        <p:spPr>
          <a:xfrm>
            <a:off x="5094187" y="3317648"/>
            <a:ext cx="378555" cy="597026"/>
          </a:xfrm>
          <a:prstGeom prst="rightArrow">
            <a:avLst/>
          </a:prstGeom>
          <a:solidFill>
            <a:srgbClr val="BE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6" tIns="45703" rIns="91406" bIns="45703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custDataLst>
              <p:tags r:id="rId1"/>
            </p:custDataLst>
          </p:nvPr>
        </p:nvSpPr>
        <p:spPr bwMode="auto">
          <a:xfrm>
            <a:off x="390525" y="180975"/>
            <a:ext cx="10062210" cy="46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31" tIns="45716" rIns="91431" bIns="45716" anchor="t">
            <a:no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marL="0" lvl="1" indent="0">
              <a:buNone/>
            </a:pPr>
            <a:r>
              <a:rPr lang="en-US" altLang="zh-CN" sz="2400" b="1" kern="0" spc="50" dirty="0">
                <a:solidFill>
                  <a:srgbClr val="1D1D1A">
                    <a:alpha val="100000"/>
                  </a:srgbClr>
                </a:solidFill>
                <a:cs typeface="微软雅黑" panose="020B0503020204020204" charset="-122"/>
                <a:sym typeface="微软雅黑" panose="020B0503020204020204" charset="-122"/>
              </a:rPr>
              <a:t>AI2B</a:t>
            </a:r>
            <a:r>
              <a:rPr lang="zh-CN" altLang="en-US" sz="2400" b="1" kern="0" spc="50" dirty="0">
                <a:solidFill>
                  <a:srgbClr val="1D1D1A">
                    <a:alpha val="100000"/>
                  </a:srgbClr>
                </a:solidFill>
                <a:cs typeface="微软雅黑" panose="020B0503020204020204" charset="-122"/>
                <a:sym typeface="微软雅黑" panose="020B0503020204020204" charset="-122"/>
              </a:rPr>
              <a:t>的整体思路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360711" y="1062776"/>
            <a:ext cx="6634548" cy="1985568"/>
            <a:chOff x="996950" y="2323674"/>
            <a:chExt cx="7768256" cy="2661501"/>
          </a:xfrm>
        </p:grpSpPr>
        <p:sp>
          <p:nvSpPr>
            <p:cNvPr id="5" name="矩形 4"/>
            <p:cNvSpPr/>
            <p:nvPr/>
          </p:nvSpPr>
          <p:spPr>
            <a:xfrm>
              <a:off x="2446959" y="2323674"/>
              <a:ext cx="1536699" cy="667176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流程</a:t>
              </a: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996951" y="2323675"/>
              <a:ext cx="1842168" cy="667175"/>
              <a:chOff x="1491915" y="2300437"/>
              <a:chExt cx="1467853" cy="471637"/>
            </a:xfrm>
          </p:grpSpPr>
          <p:sp>
            <p:nvSpPr>
              <p:cNvPr id="10" name="流程图: 离页连接符 9"/>
              <p:cNvSpPr/>
              <p:nvPr/>
            </p:nvSpPr>
            <p:spPr>
              <a:xfrm rot="16200000">
                <a:off x="1990023" y="1802329"/>
                <a:ext cx="471637" cy="1467853"/>
              </a:xfrm>
              <a:prstGeom prst="flowChartOffpageConnector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1618239" y="2353879"/>
                <a:ext cx="11983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</a:rPr>
                  <a:t>业务价值</a:t>
                </a:r>
              </a:p>
            </p:txBody>
          </p:sp>
        </p:grpSp>
        <p:sp>
          <p:nvSpPr>
            <p:cNvPr id="16" name="矩形 15"/>
            <p:cNvSpPr/>
            <p:nvPr/>
          </p:nvSpPr>
          <p:spPr>
            <a:xfrm>
              <a:off x="5634659" y="2323674"/>
              <a:ext cx="1536698" cy="667176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数据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996951" y="3095411"/>
              <a:ext cx="1450009" cy="1143429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A6A6A6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1.</a:t>
              </a:r>
              <a:r>
                <a:rPr lang="zh-CN" altLang="en-US" sz="1600" dirty="0">
                  <a:solidFill>
                    <a:schemeClr val="tx1"/>
                  </a:solidFill>
                </a:rPr>
                <a:t>识别痛点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996950" y="4317998"/>
              <a:ext cx="1450009" cy="667177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A6A6A6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2.</a:t>
              </a:r>
              <a:r>
                <a:rPr lang="zh-CN" altLang="en-US" sz="1600" dirty="0">
                  <a:solidFill>
                    <a:schemeClr val="tx1"/>
                  </a:solidFill>
                </a:rPr>
                <a:t>明确价值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2533649" y="4317998"/>
              <a:ext cx="6231555" cy="667177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A6A6A6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8.</a:t>
              </a:r>
              <a:r>
                <a:rPr lang="zh-CN" altLang="en-US" sz="1600" dirty="0">
                  <a:solidFill>
                    <a:schemeClr val="tx1"/>
                  </a:solidFill>
                </a:rPr>
                <a:t> 持续运营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2533650" y="3095411"/>
              <a:ext cx="1450009" cy="1143429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A6A6A6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3.AI</a:t>
              </a:r>
              <a:r>
                <a:rPr lang="zh-CN" altLang="en-US" sz="1600" dirty="0">
                  <a:solidFill>
                    <a:schemeClr val="tx1"/>
                  </a:solidFill>
                </a:rPr>
                <a:t>融合业务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4040809" y="2323674"/>
              <a:ext cx="1536699" cy="667176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组织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4040809" y="3095410"/>
              <a:ext cx="1536699" cy="1143429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A6A6A6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4.</a:t>
              </a:r>
              <a:r>
                <a:rPr lang="zh-CN" altLang="en-US" sz="1600" dirty="0">
                  <a:solidFill>
                    <a:schemeClr val="tx1"/>
                  </a:solidFill>
                </a:rPr>
                <a:t>组建团队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5634658" y="3095410"/>
              <a:ext cx="1536699" cy="1143429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A6A6A6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5.</a:t>
              </a:r>
              <a:r>
                <a:rPr lang="zh-CN" altLang="en-US" sz="1600" dirty="0">
                  <a:solidFill>
                    <a:schemeClr val="tx1"/>
                  </a:solidFill>
                </a:rPr>
                <a:t>知识数据</a:t>
              </a:r>
            </a:p>
            <a:p>
              <a:pPr algn="ctr"/>
              <a:r>
                <a:rPr lang="zh-CN" altLang="en-US" sz="1600" dirty="0">
                  <a:solidFill>
                    <a:schemeClr val="tx1"/>
                  </a:solidFill>
                </a:rPr>
                <a:t>管理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7228508" y="2323674"/>
              <a:ext cx="1536698" cy="667176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IT</a:t>
              </a:r>
              <a:endParaRPr lang="zh-CN" altLang="en-US" dirty="0"/>
            </a:p>
          </p:txBody>
        </p:sp>
        <p:sp>
          <p:nvSpPr>
            <p:cNvPr id="33" name="矩形 32"/>
            <p:cNvSpPr/>
            <p:nvPr/>
          </p:nvSpPr>
          <p:spPr>
            <a:xfrm>
              <a:off x="7228507" y="3095409"/>
              <a:ext cx="1536699" cy="549491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A6A6A6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6.</a:t>
              </a:r>
              <a:r>
                <a:rPr lang="zh-CN" altLang="en-US" sz="1600" dirty="0">
                  <a:solidFill>
                    <a:schemeClr val="tx1"/>
                  </a:solidFill>
                </a:rPr>
                <a:t> </a:t>
              </a:r>
              <a:r>
                <a:rPr lang="en-US" altLang="zh-CN" sz="1400" dirty="0">
                  <a:solidFill>
                    <a:schemeClr val="tx1"/>
                  </a:solidFill>
                </a:rPr>
                <a:t>Agent&amp;</a:t>
              </a:r>
              <a:r>
                <a:rPr lang="zh-CN" altLang="en-US" sz="1400" dirty="0">
                  <a:solidFill>
                    <a:schemeClr val="tx1"/>
                  </a:solidFill>
                </a:rPr>
                <a:t>训练</a:t>
              </a:r>
              <a:endParaRPr lang="en-US" altLang="zh-CN" sz="1400" dirty="0">
                <a:solidFill>
                  <a:schemeClr val="tx1"/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7228506" y="3689348"/>
              <a:ext cx="1536699" cy="549491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A6A6A6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</a:rPr>
                <a:t>7.</a:t>
              </a:r>
              <a:r>
                <a:rPr lang="en-US" altLang="zh-CN" sz="1400" dirty="0">
                  <a:solidFill>
                    <a:schemeClr val="tx1"/>
                  </a:solidFill>
                </a:rPr>
                <a:t>AI</a:t>
              </a:r>
              <a:r>
                <a:rPr lang="zh-CN" altLang="en-US" sz="1400" dirty="0">
                  <a:solidFill>
                    <a:schemeClr val="tx1"/>
                  </a:solidFill>
                </a:rPr>
                <a:t>融合作业</a:t>
              </a: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7070219" y="965716"/>
            <a:ext cx="4625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DE1A37"/>
                </a:solidFill>
                <a:latin typeface="+mj-ea"/>
                <a:ea typeface="+mj-ea"/>
              </a:rPr>
              <a:t>AI</a:t>
            </a:r>
            <a:r>
              <a:rPr lang="zh-CN" altLang="en-US" b="1" dirty="0">
                <a:solidFill>
                  <a:srgbClr val="DE1A37"/>
                </a:solidFill>
                <a:latin typeface="+mj-ea"/>
                <a:ea typeface="+mj-ea"/>
              </a:rPr>
              <a:t>要尊重业务</a:t>
            </a:r>
            <a:endParaRPr lang="en-US" altLang="zh-CN" b="1" dirty="0">
              <a:solidFill>
                <a:srgbClr val="DE1A37"/>
              </a:solidFill>
              <a:latin typeface="+mj-ea"/>
              <a:ea typeface="+mj-ea"/>
            </a:endParaRPr>
          </a:p>
          <a:p>
            <a:r>
              <a:rPr lang="zh-CN" altLang="en-US" b="1" dirty="0">
                <a:solidFill>
                  <a:srgbClr val="DE1A37"/>
                </a:solidFill>
                <a:latin typeface="+mj-ea"/>
                <a:ea typeface="+mj-ea"/>
              </a:rPr>
              <a:t>不能脱离大量实践经验的基础</a:t>
            </a:r>
          </a:p>
        </p:txBody>
      </p:sp>
      <p:sp>
        <p:nvSpPr>
          <p:cNvPr id="48" name="TextBox 80"/>
          <p:cNvSpPr txBox="1"/>
          <p:nvPr/>
        </p:nvSpPr>
        <p:spPr>
          <a:xfrm>
            <a:off x="594278" y="3515784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定义业务场景</a:t>
            </a:r>
          </a:p>
        </p:txBody>
      </p:sp>
      <p:sp>
        <p:nvSpPr>
          <p:cNvPr id="49" name="TextBox 81"/>
          <p:cNvSpPr txBox="1"/>
          <p:nvPr/>
        </p:nvSpPr>
        <p:spPr>
          <a:xfrm>
            <a:off x="2861843" y="3510014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快速开发应用</a:t>
            </a:r>
          </a:p>
        </p:txBody>
      </p:sp>
      <p:sp>
        <p:nvSpPr>
          <p:cNvPr id="50" name="TextBox 82"/>
          <p:cNvSpPr txBox="1"/>
          <p:nvPr/>
        </p:nvSpPr>
        <p:spPr>
          <a:xfrm>
            <a:off x="5129408" y="3510014"/>
            <a:ext cx="1484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打造专门的团队</a:t>
            </a:r>
          </a:p>
        </p:txBody>
      </p:sp>
      <p:grpSp>
        <p:nvGrpSpPr>
          <p:cNvPr id="51" name="组合 25679"/>
          <p:cNvGrpSpPr/>
          <p:nvPr/>
        </p:nvGrpSpPr>
        <p:grpSpPr bwMode="auto">
          <a:xfrm>
            <a:off x="722065" y="3907241"/>
            <a:ext cx="914374" cy="856447"/>
            <a:chOff x="5943011" y="1628775"/>
            <a:chExt cx="685800" cy="685800"/>
          </a:xfrm>
          <a:solidFill>
            <a:srgbClr val="DE1A37"/>
          </a:solidFill>
        </p:grpSpPr>
        <p:sp>
          <p:nvSpPr>
            <p:cNvPr id="52" name="Freeform 13"/>
            <p:cNvSpPr/>
            <p:nvPr/>
          </p:nvSpPr>
          <p:spPr bwMode="auto">
            <a:xfrm>
              <a:off x="5943011" y="1628775"/>
              <a:ext cx="685800" cy="685800"/>
            </a:xfrm>
            <a:custGeom>
              <a:avLst/>
              <a:gdLst>
                <a:gd name="T0" fmla="*/ 2147483646 w 805"/>
                <a:gd name="T1" fmla="*/ 2147483646 h 803"/>
                <a:gd name="T2" fmla="*/ 2147483646 w 805"/>
                <a:gd name="T3" fmla="*/ 2147483646 h 803"/>
                <a:gd name="T4" fmla="*/ 2147483646 w 805"/>
                <a:gd name="T5" fmla="*/ 2147483646 h 803"/>
                <a:gd name="T6" fmla="*/ 0 w 805"/>
                <a:gd name="T7" fmla="*/ 2147483646 h 803"/>
                <a:gd name="T8" fmla="*/ 2147483646 w 805"/>
                <a:gd name="T9" fmla="*/ 0 h 803"/>
                <a:gd name="T10" fmla="*/ 2147483646 w 805"/>
                <a:gd name="T11" fmla="*/ 2147483646 h 80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05" h="803">
                  <a:moveTo>
                    <a:pt x="805" y="401"/>
                  </a:moveTo>
                  <a:lnTo>
                    <a:pt x="805" y="401"/>
                  </a:lnTo>
                  <a:cubicBezTo>
                    <a:pt x="805" y="623"/>
                    <a:pt x="625" y="803"/>
                    <a:pt x="403" y="803"/>
                  </a:cubicBezTo>
                  <a:cubicBezTo>
                    <a:pt x="180" y="803"/>
                    <a:pt x="0" y="623"/>
                    <a:pt x="0" y="401"/>
                  </a:cubicBezTo>
                  <a:cubicBezTo>
                    <a:pt x="0" y="179"/>
                    <a:pt x="180" y="0"/>
                    <a:pt x="403" y="0"/>
                  </a:cubicBezTo>
                  <a:cubicBezTo>
                    <a:pt x="625" y="0"/>
                    <a:pt x="805" y="179"/>
                    <a:pt x="805" y="4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defTabSz="914400" fontAlgn="ctr">
                <a:spcBef>
                  <a:spcPct val="0"/>
                </a:spcBef>
                <a:spcAft>
                  <a:spcPct val="0"/>
                </a:spcAft>
              </a:pPr>
              <a:endParaRPr lang="en-US" altLang="zh-CN" sz="3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53" name="组合 25657"/>
            <p:cNvGrpSpPr/>
            <p:nvPr/>
          </p:nvGrpSpPr>
          <p:grpSpPr bwMode="auto">
            <a:xfrm>
              <a:off x="6106116" y="1823632"/>
              <a:ext cx="360363" cy="290513"/>
              <a:chOff x="6016626" y="1843088"/>
              <a:chExt cx="360363" cy="290513"/>
            </a:xfrm>
            <a:grpFill/>
          </p:grpSpPr>
          <p:sp>
            <p:nvSpPr>
              <p:cNvPr id="54" name="Freeform 49"/>
              <p:cNvSpPr/>
              <p:nvPr/>
            </p:nvSpPr>
            <p:spPr bwMode="auto">
              <a:xfrm>
                <a:off x="6016626" y="1843088"/>
                <a:ext cx="360363" cy="290513"/>
              </a:xfrm>
              <a:custGeom>
                <a:avLst/>
                <a:gdLst>
                  <a:gd name="T0" fmla="*/ 2147483646 w 423"/>
                  <a:gd name="T1" fmla="*/ 0 h 340"/>
                  <a:gd name="T2" fmla="*/ 2147483646 w 423"/>
                  <a:gd name="T3" fmla="*/ 0 h 340"/>
                  <a:gd name="T4" fmla="*/ 2147483646 w 423"/>
                  <a:gd name="T5" fmla="*/ 0 h 340"/>
                  <a:gd name="T6" fmla="*/ 0 w 423"/>
                  <a:gd name="T7" fmla="*/ 2147483646 h 340"/>
                  <a:gd name="T8" fmla="*/ 0 w 423"/>
                  <a:gd name="T9" fmla="*/ 2147483646 h 340"/>
                  <a:gd name="T10" fmla="*/ 2147483646 w 423"/>
                  <a:gd name="T11" fmla="*/ 2147483646 h 340"/>
                  <a:gd name="T12" fmla="*/ 2147483646 w 423"/>
                  <a:gd name="T13" fmla="*/ 2147483646 h 340"/>
                  <a:gd name="T14" fmla="*/ 2147483646 w 423"/>
                  <a:gd name="T15" fmla="*/ 2147483646 h 340"/>
                  <a:gd name="T16" fmla="*/ 2147483646 w 423"/>
                  <a:gd name="T17" fmla="*/ 2147483646 h 340"/>
                  <a:gd name="T18" fmla="*/ 2147483646 w 423"/>
                  <a:gd name="T19" fmla="*/ 2147483646 h 340"/>
                  <a:gd name="T20" fmla="*/ 2147483646 w 423"/>
                  <a:gd name="T21" fmla="*/ 2147483646 h 340"/>
                  <a:gd name="T22" fmla="*/ 2147483646 w 423"/>
                  <a:gd name="T23" fmla="*/ 2147483646 h 340"/>
                  <a:gd name="T24" fmla="*/ 2147483646 w 423"/>
                  <a:gd name="T25" fmla="*/ 2147483646 h 340"/>
                  <a:gd name="T26" fmla="*/ 2147483646 w 423"/>
                  <a:gd name="T27" fmla="*/ 2147483646 h 340"/>
                  <a:gd name="T28" fmla="*/ 2147483646 w 423"/>
                  <a:gd name="T29" fmla="*/ 2147483646 h 340"/>
                  <a:gd name="T30" fmla="*/ 2147483646 w 423"/>
                  <a:gd name="T31" fmla="*/ 2147483646 h 340"/>
                  <a:gd name="T32" fmla="*/ 2147483646 w 423"/>
                  <a:gd name="T33" fmla="*/ 2147483646 h 340"/>
                  <a:gd name="T34" fmla="*/ 2147483646 w 423"/>
                  <a:gd name="T35" fmla="*/ 2147483646 h 340"/>
                  <a:gd name="T36" fmla="*/ 2147483646 w 423"/>
                  <a:gd name="T37" fmla="*/ 2147483646 h 340"/>
                  <a:gd name="T38" fmla="*/ 2147483646 w 423"/>
                  <a:gd name="T39" fmla="*/ 2147483646 h 340"/>
                  <a:gd name="T40" fmla="*/ 2147483646 w 423"/>
                  <a:gd name="T41" fmla="*/ 2147483646 h 340"/>
                  <a:gd name="T42" fmla="*/ 2147483646 w 423"/>
                  <a:gd name="T43" fmla="*/ 2147483646 h 340"/>
                  <a:gd name="T44" fmla="*/ 2147483646 w 423"/>
                  <a:gd name="T45" fmla="*/ 2147483646 h 340"/>
                  <a:gd name="T46" fmla="*/ 2147483646 w 423"/>
                  <a:gd name="T47" fmla="*/ 0 h 340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423" h="340">
                    <a:moveTo>
                      <a:pt x="402" y="0"/>
                    </a:moveTo>
                    <a:lnTo>
                      <a:pt x="402" y="0"/>
                    </a:lnTo>
                    <a:lnTo>
                      <a:pt x="20" y="0"/>
                    </a:lnTo>
                    <a:cubicBezTo>
                      <a:pt x="9" y="0"/>
                      <a:pt x="0" y="9"/>
                      <a:pt x="0" y="21"/>
                    </a:cubicBezTo>
                    <a:lnTo>
                      <a:pt x="0" y="309"/>
                    </a:lnTo>
                    <a:cubicBezTo>
                      <a:pt x="0" y="320"/>
                      <a:pt x="9" y="329"/>
                      <a:pt x="20" y="329"/>
                    </a:cubicBezTo>
                    <a:lnTo>
                      <a:pt x="263" y="329"/>
                    </a:lnTo>
                    <a:cubicBezTo>
                      <a:pt x="267" y="336"/>
                      <a:pt x="274" y="340"/>
                      <a:pt x="282" y="340"/>
                    </a:cubicBezTo>
                    <a:cubicBezTo>
                      <a:pt x="293" y="340"/>
                      <a:pt x="303" y="331"/>
                      <a:pt x="303" y="319"/>
                    </a:cubicBezTo>
                    <a:cubicBezTo>
                      <a:pt x="303" y="308"/>
                      <a:pt x="293" y="298"/>
                      <a:pt x="282" y="298"/>
                    </a:cubicBezTo>
                    <a:cubicBezTo>
                      <a:pt x="274" y="298"/>
                      <a:pt x="267" y="303"/>
                      <a:pt x="263" y="309"/>
                    </a:cubicBezTo>
                    <a:lnTo>
                      <a:pt x="20" y="309"/>
                    </a:lnTo>
                    <a:lnTo>
                      <a:pt x="20" y="20"/>
                    </a:lnTo>
                    <a:lnTo>
                      <a:pt x="403" y="21"/>
                    </a:lnTo>
                    <a:lnTo>
                      <a:pt x="402" y="309"/>
                    </a:lnTo>
                    <a:lnTo>
                      <a:pt x="365" y="309"/>
                    </a:lnTo>
                    <a:cubicBezTo>
                      <a:pt x="361" y="303"/>
                      <a:pt x="354" y="298"/>
                      <a:pt x="346" y="298"/>
                    </a:cubicBezTo>
                    <a:cubicBezTo>
                      <a:pt x="334" y="298"/>
                      <a:pt x="325" y="308"/>
                      <a:pt x="325" y="319"/>
                    </a:cubicBezTo>
                    <a:cubicBezTo>
                      <a:pt x="325" y="331"/>
                      <a:pt x="334" y="340"/>
                      <a:pt x="346" y="340"/>
                    </a:cubicBezTo>
                    <a:cubicBezTo>
                      <a:pt x="354" y="340"/>
                      <a:pt x="361" y="336"/>
                      <a:pt x="364" y="329"/>
                    </a:cubicBezTo>
                    <a:lnTo>
                      <a:pt x="402" y="329"/>
                    </a:lnTo>
                    <a:cubicBezTo>
                      <a:pt x="414" y="329"/>
                      <a:pt x="423" y="320"/>
                      <a:pt x="423" y="309"/>
                    </a:cubicBezTo>
                    <a:lnTo>
                      <a:pt x="423" y="21"/>
                    </a:lnTo>
                    <a:cubicBezTo>
                      <a:pt x="423" y="9"/>
                      <a:pt x="414" y="0"/>
                      <a:pt x="40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wrap="square">
                <a:noAutofit/>
              </a:bodyPr>
              <a:lstStyle/>
              <a:p>
                <a:pPr defTabSz="914400" fontAlgn="ctr">
                  <a:spcBef>
                    <a:spcPct val="0"/>
                  </a:spcBef>
                  <a:spcAft>
                    <a:spcPct val="0"/>
                  </a:spcAft>
                </a:pPr>
                <a:endParaRPr lang="en-US" altLang="zh-CN" sz="3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5" name="Freeform 50"/>
              <p:cNvSpPr/>
              <p:nvPr/>
            </p:nvSpPr>
            <p:spPr bwMode="auto">
              <a:xfrm>
                <a:off x="6235701" y="1955801"/>
                <a:ext cx="85725" cy="55563"/>
              </a:xfrm>
              <a:custGeom>
                <a:avLst/>
                <a:gdLst>
                  <a:gd name="T0" fmla="*/ 0 w 100"/>
                  <a:gd name="T1" fmla="*/ 2147483646 h 66"/>
                  <a:gd name="T2" fmla="*/ 0 w 100"/>
                  <a:gd name="T3" fmla="*/ 2147483646 h 66"/>
                  <a:gd name="T4" fmla="*/ 2147483646 w 100"/>
                  <a:gd name="T5" fmla="*/ 2147483646 h 66"/>
                  <a:gd name="T6" fmla="*/ 2147483646 w 100"/>
                  <a:gd name="T7" fmla="*/ 2147483646 h 66"/>
                  <a:gd name="T8" fmla="*/ 2147483646 w 100"/>
                  <a:gd name="T9" fmla="*/ 2147483646 h 66"/>
                  <a:gd name="T10" fmla="*/ 2147483646 w 100"/>
                  <a:gd name="T11" fmla="*/ 0 h 66"/>
                  <a:gd name="T12" fmla="*/ 2147483646 w 100"/>
                  <a:gd name="T13" fmla="*/ 2147483646 h 66"/>
                  <a:gd name="T14" fmla="*/ 0 w 100"/>
                  <a:gd name="T15" fmla="*/ 2147483646 h 66"/>
                  <a:gd name="T16" fmla="*/ 0 w 100"/>
                  <a:gd name="T17" fmla="*/ 2147483646 h 6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0" h="66">
                    <a:moveTo>
                      <a:pt x="0" y="43"/>
                    </a:moveTo>
                    <a:lnTo>
                      <a:pt x="0" y="43"/>
                    </a:lnTo>
                    <a:lnTo>
                      <a:pt x="63" y="43"/>
                    </a:lnTo>
                    <a:lnTo>
                      <a:pt x="63" y="66"/>
                    </a:lnTo>
                    <a:lnTo>
                      <a:pt x="100" y="33"/>
                    </a:lnTo>
                    <a:lnTo>
                      <a:pt x="63" y="0"/>
                    </a:lnTo>
                    <a:lnTo>
                      <a:pt x="63" y="23"/>
                    </a:lnTo>
                    <a:lnTo>
                      <a:pt x="0" y="23"/>
                    </a:lnTo>
                    <a:lnTo>
                      <a:pt x="0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wrap="square">
                <a:noAutofit/>
              </a:bodyPr>
              <a:lstStyle/>
              <a:p>
                <a:pPr defTabSz="914400" fontAlgn="ctr">
                  <a:spcBef>
                    <a:spcPct val="0"/>
                  </a:spcBef>
                  <a:spcAft>
                    <a:spcPct val="0"/>
                  </a:spcAft>
                </a:pPr>
                <a:endParaRPr lang="en-US" altLang="zh-CN" sz="3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6" name="Freeform 51"/>
              <p:cNvSpPr/>
              <p:nvPr/>
            </p:nvSpPr>
            <p:spPr bwMode="auto">
              <a:xfrm>
                <a:off x="6237288" y="1900238"/>
                <a:ext cx="82550" cy="53975"/>
              </a:xfrm>
              <a:custGeom>
                <a:avLst/>
                <a:gdLst>
                  <a:gd name="T0" fmla="*/ 2147483646 w 97"/>
                  <a:gd name="T1" fmla="*/ 2147483646 h 63"/>
                  <a:gd name="T2" fmla="*/ 2147483646 w 97"/>
                  <a:gd name="T3" fmla="*/ 2147483646 h 63"/>
                  <a:gd name="T4" fmla="*/ 2147483646 w 97"/>
                  <a:gd name="T5" fmla="*/ 2147483646 h 63"/>
                  <a:gd name="T6" fmla="*/ 2147483646 w 97"/>
                  <a:gd name="T7" fmla="*/ 2147483646 h 63"/>
                  <a:gd name="T8" fmla="*/ 2147483646 w 97"/>
                  <a:gd name="T9" fmla="*/ 2147483646 h 63"/>
                  <a:gd name="T10" fmla="*/ 2147483646 w 97"/>
                  <a:gd name="T11" fmla="*/ 0 h 63"/>
                  <a:gd name="T12" fmla="*/ 2147483646 w 97"/>
                  <a:gd name="T13" fmla="*/ 2147483646 h 63"/>
                  <a:gd name="T14" fmla="*/ 0 w 97"/>
                  <a:gd name="T15" fmla="*/ 2147483646 h 63"/>
                  <a:gd name="T16" fmla="*/ 2147483646 w 97"/>
                  <a:gd name="T17" fmla="*/ 2147483646 h 6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97" h="63">
                    <a:moveTo>
                      <a:pt x="8" y="63"/>
                    </a:moveTo>
                    <a:lnTo>
                      <a:pt x="8" y="63"/>
                    </a:lnTo>
                    <a:lnTo>
                      <a:pt x="66" y="40"/>
                    </a:lnTo>
                    <a:lnTo>
                      <a:pt x="74" y="61"/>
                    </a:lnTo>
                    <a:lnTo>
                      <a:pt x="97" y="16"/>
                    </a:lnTo>
                    <a:lnTo>
                      <a:pt x="50" y="0"/>
                    </a:lnTo>
                    <a:lnTo>
                      <a:pt x="58" y="21"/>
                    </a:lnTo>
                    <a:lnTo>
                      <a:pt x="0" y="44"/>
                    </a:lnTo>
                    <a:lnTo>
                      <a:pt x="8" y="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wrap="square">
                <a:noAutofit/>
              </a:bodyPr>
              <a:lstStyle/>
              <a:p>
                <a:pPr defTabSz="914400" fontAlgn="ctr">
                  <a:spcBef>
                    <a:spcPct val="0"/>
                  </a:spcBef>
                  <a:spcAft>
                    <a:spcPct val="0"/>
                  </a:spcAft>
                </a:pPr>
                <a:endParaRPr lang="en-US" altLang="zh-CN" sz="3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7" name="Freeform 52"/>
              <p:cNvSpPr/>
              <p:nvPr/>
            </p:nvSpPr>
            <p:spPr bwMode="auto">
              <a:xfrm>
                <a:off x="6237288" y="2014538"/>
                <a:ext cx="82550" cy="52388"/>
              </a:xfrm>
              <a:custGeom>
                <a:avLst/>
                <a:gdLst>
                  <a:gd name="T0" fmla="*/ 2147483646 w 97"/>
                  <a:gd name="T1" fmla="*/ 2147483646 h 63"/>
                  <a:gd name="T2" fmla="*/ 2147483646 w 97"/>
                  <a:gd name="T3" fmla="*/ 2147483646 h 63"/>
                  <a:gd name="T4" fmla="*/ 2147483646 w 97"/>
                  <a:gd name="T5" fmla="*/ 575315037 h 63"/>
                  <a:gd name="T6" fmla="*/ 2147483646 w 97"/>
                  <a:gd name="T7" fmla="*/ 2147483646 h 63"/>
                  <a:gd name="T8" fmla="*/ 2147483646 w 97"/>
                  <a:gd name="T9" fmla="*/ 0 h 63"/>
                  <a:gd name="T10" fmla="*/ 0 w 97"/>
                  <a:gd name="T11" fmla="*/ 2147483646 h 63"/>
                  <a:gd name="T12" fmla="*/ 2147483646 w 97"/>
                  <a:gd name="T13" fmla="*/ 2147483646 h 63"/>
                  <a:gd name="T14" fmla="*/ 2147483646 w 97"/>
                  <a:gd name="T15" fmla="*/ 2147483646 h 63"/>
                  <a:gd name="T16" fmla="*/ 2147483646 w 97"/>
                  <a:gd name="T17" fmla="*/ 2147483646 h 6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97" h="63">
                    <a:moveTo>
                      <a:pt x="97" y="46"/>
                    </a:moveTo>
                    <a:lnTo>
                      <a:pt x="97" y="46"/>
                    </a:lnTo>
                    <a:lnTo>
                      <a:pt x="74" y="1"/>
                    </a:lnTo>
                    <a:lnTo>
                      <a:pt x="66" y="23"/>
                    </a:lnTo>
                    <a:lnTo>
                      <a:pt x="8" y="0"/>
                    </a:lnTo>
                    <a:lnTo>
                      <a:pt x="0" y="18"/>
                    </a:lnTo>
                    <a:lnTo>
                      <a:pt x="58" y="42"/>
                    </a:lnTo>
                    <a:lnTo>
                      <a:pt x="50" y="63"/>
                    </a:lnTo>
                    <a:lnTo>
                      <a:pt x="97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wrap="square">
                <a:noAutofit/>
              </a:bodyPr>
              <a:lstStyle/>
              <a:p>
                <a:pPr defTabSz="914400" fontAlgn="ctr">
                  <a:spcBef>
                    <a:spcPct val="0"/>
                  </a:spcBef>
                  <a:spcAft>
                    <a:spcPct val="0"/>
                  </a:spcAft>
                </a:pPr>
                <a:endParaRPr lang="en-US" altLang="zh-CN" sz="3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8" name="Freeform 53"/>
              <p:cNvSpPr/>
              <p:nvPr/>
            </p:nvSpPr>
            <p:spPr bwMode="auto">
              <a:xfrm>
                <a:off x="6061076" y="1943101"/>
                <a:ext cx="119063" cy="82550"/>
              </a:xfrm>
              <a:custGeom>
                <a:avLst/>
                <a:gdLst>
                  <a:gd name="T0" fmla="*/ 2147483646 w 139"/>
                  <a:gd name="T1" fmla="*/ 2147483646 h 96"/>
                  <a:gd name="T2" fmla="*/ 2147483646 w 139"/>
                  <a:gd name="T3" fmla="*/ 2147483646 h 96"/>
                  <a:gd name="T4" fmla="*/ 2147483646 w 139"/>
                  <a:gd name="T5" fmla="*/ 0 h 96"/>
                  <a:gd name="T6" fmla="*/ 2147483646 w 139"/>
                  <a:gd name="T7" fmla="*/ 2147483646 h 96"/>
                  <a:gd name="T8" fmla="*/ 0 w 139"/>
                  <a:gd name="T9" fmla="*/ 2147483646 h 96"/>
                  <a:gd name="T10" fmla="*/ 0 w 139"/>
                  <a:gd name="T11" fmla="*/ 2147483646 h 96"/>
                  <a:gd name="T12" fmla="*/ 2147483646 w 139"/>
                  <a:gd name="T13" fmla="*/ 2147483646 h 96"/>
                  <a:gd name="T14" fmla="*/ 2147483646 w 139"/>
                  <a:gd name="T15" fmla="*/ 2147483646 h 96"/>
                  <a:gd name="T16" fmla="*/ 2147483646 w 139"/>
                  <a:gd name="T17" fmla="*/ 2147483646 h 9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39" h="96">
                    <a:moveTo>
                      <a:pt x="139" y="48"/>
                    </a:moveTo>
                    <a:lnTo>
                      <a:pt x="139" y="48"/>
                    </a:lnTo>
                    <a:lnTo>
                      <a:pt x="84" y="0"/>
                    </a:lnTo>
                    <a:lnTo>
                      <a:pt x="84" y="32"/>
                    </a:lnTo>
                    <a:lnTo>
                      <a:pt x="0" y="32"/>
                    </a:lnTo>
                    <a:lnTo>
                      <a:pt x="0" y="64"/>
                    </a:lnTo>
                    <a:lnTo>
                      <a:pt x="84" y="64"/>
                    </a:lnTo>
                    <a:lnTo>
                      <a:pt x="84" y="96"/>
                    </a:lnTo>
                    <a:lnTo>
                      <a:pt x="139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wrap="square">
                <a:noAutofit/>
              </a:bodyPr>
              <a:lstStyle/>
              <a:p>
                <a:pPr defTabSz="914400" fontAlgn="ctr">
                  <a:spcBef>
                    <a:spcPct val="0"/>
                  </a:spcBef>
                  <a:spcAft>
                    <a:spcPct val="0"/>
                  </a:spcAft>
                </a:pPr>
                <a:endParaRPr lang="en-US" altLang="zh-CN" sz="3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59" name="Freeform 54"/>
              <p:cNvSpPr/>
              <p:nvPr/>
            </p:nvSpPr>
            <p:spPr bwMode="auto">
              <a:xfrm>
                <a:off x="6191251" y="1930401"/>
                <a:ext cx="26988" cy="106363"/>
              </a:xfrm>
              <a:custGeom>
                <a:avLst/>
                <a:gdLst>
                  <a:gd name="T0" fmla="*/ 2147483646 w 32"/>
                  <a:gd name="T1" fmla="*/ 0 h 125"/>
                  <a:gd name="T2" fmla="*/ 2147483646 w 32"/>
                  <a:gd name="T3" fmla="*/ 0 h 125"/>
                  <a:gd name="T4" fmla="*/ 0 w 32"/>
                  <a:gd name="T5" fmla="*/ 2147483646 h 125"/>
                  <a:gd name="T6" fmla="*/ 0 w 32"/>
                  <a:gd name="T7" fmla="*/ 2147483646 h 125"/>
                  <a:gd name="T8" fmla="*/ 2147483646 w 32"/>
                  <a:gd name="T9" fmla="*/ 2147483646 h 125"/>
                  <a:gd name="T10" fmla="*/ 2147483646 w 32"/>
                  <a:gd name="T11" fmla="*/ 2147483646 h 125"/>
                  <a:gd name="T12" fmla="*/ 2147483646 w 32"/>
                  <a:gd name="T13" fmla="*/ 2147483646 h 125"/>
                  <a:gd name="T14" fmla="*/ 2147483646 w 32"/>
                  <a:gd name="T15" fmla="*/ 2147483646 h 125"/>
                  <a:gd name="T16" fmla="*/ 2147483646 w 32"/>
                  <a:gd name="T17" fmla="*/ 0 h 125"/>
                  <a:gd name="T18" fmla="*/ 2147483646 w 32"/>
                  <a:gd name="T19" fmla="*/ 0 h 12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2" h="125">
                    <a:moveTo>
                      <a:pt x="14" y="0"/>
                    </a:moveTo>
                    <a:lnTo>
                      <a:pt x="14" y="0"/>
                    </a:lnTo>
                    <a:cubicBezTo>
                      <a:pt x="6" y="0"/>
                      <a:pt x="0" y="6"/>
                      <a:pt x="0" y="13"/>
                    </a:cubicBezTo>
                    <a:lnTo>
                      <a:pt x="0" y="113"/>
                    </a:lnTo>
                    <a:cubicBezTo>
                      <a:pt x="0" y="120"/>
                      <a:pt x="6" y="125"/>
                      <a:pt x="14" y="125"/>
                    </a:cubicBezTo>
                    <a:lnTo>
                      <a:pt x="18" y="125"/>
                    </a:lnTo>
                    <a:cubicBezTo>
                      <a:pt x="26" y="125"/>
                      <a:pt x="32" y="120"/>
                      <a:pt x="32" y="113"/>
                    </a:cubicBezTo>
                    <a:lnTo>
                      <a:pt x="32" y="13"/>
                    </a:lnTo>
                    <a:cubicBezTo>
                      <a:pt x="32" y="6"/>
                      <a:pt x="26" y="0"/>
                      <a:pt x="18" y="0"/>
                    </a:cubicBez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wrap="square">
                <a:noAutofit/>
              </a:bodyPr>
              <a:lstStyle/>
              <a:p>
                <a:pPr defTabSz="914400" fontAlgn="ctr">
                  <a:spcBef>
                    <a:spcPct val="0"/>
                  </a:spcBef>
                  <a:spcAft>
                    <a:spcPct val="0"/>
                  </a:spcAft>
                </a:pPr>
                <a:endParaRPr lang="en-US" altLang="zh-CN" sz="3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67" name="Freeform 10"/>
          <p:cNvSpPr/>
          <p:nvPr/>
        </p:nvSpPr>
        <p:spPr bwMode="auto">
          <a:xfrm>
            <a:off x="3008084" y="3910261"/>
            <a:ext cx="912258" cy="858429"/>
          </a:xfrm>
          <a:custGeom>
            <a:avLst/>
            <a:gdLst>
              <a:gd name="T0" fmla="*/ 2147483646 w 804"/>
              <a:gd name="T1" fmla="*/ 2147483646 h 804"/>
              <a:gd name="T2" fmla="*/ 2147483646 w 804"/>
              <a:gd name="T3" fmla="*/ 2147483646 h 804"/>
              <a:gd name="T4" fmla="*/ 2147483646 w 804"/>
              <a:gd name="T5" fmla="*/ 2147483646 h 804"/>
              <a:gd name="T6" fmla="*/ 0 w 804"/>
              <a:gd name="T7" fmla="*/ 2147483646 h 804"/>
              <a:gd name="T8" fmla="*/ 2147483646 w 804"/>
              <a:gd name="T9" fmla="*/ 0 h 804"/>
              <a:gd name="T10" fmla="*/ 2147483646 w 804"/>
              <a:gd name="T11" fmla="*/ 2147483646 h 80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804" h="804">
                <a:moveTo>
                  <a:pt x="804" y="402"/>
                </a:moveTo>
                <a:lnTo>
                  <a:pt x="804" y="402"/>
                </a:lnTo>
                <a:cubicBezTo>
                  <a:pt x="804" y="624"/>
                  <a:pt x="624" y="804"/>
                  <a:pt x="402" y="804"/>
                </a:cubicBezTo>
                <a:cubicBezTo>
                  <a:pt x="180" y="804"/>
                  <a:pt x="0" y="624"/>
                  <a:pt x="0" y="402"/>
                </a:cubicBezTo>
                <a:cubicBezTo>
                  <a:pt x="0" y="180"/>
                  <a:pt x="180" y="0"/>
                  <a:pt x="402" y="0"/>
                </a:cubicBezTo>
                <a:cubicBezTo>
                  <a:pt x="624" y="0"/>
                  <a:pt x="804" y="180"/>
                  <a:pt x="804" y="402"/>
                </a:cubicBezTo>
                <a:close/>
              </a:path>
            </a:pathLst>
          </a:custGeom>
          <a:solidFill>
            <a:srgbClr val="DE1A37"/>
          </a:solidFill>
          <a:ln>
            <a:noFill/>
          </a:ln>
        </p:spPr>
        <p:txBody>
          <a:bodyPr wrap="square">
            <a:noAutofit/>
          </a:bodyPr>
          <a:lstStyle/>
          <a:p>
            <a:pPr defTabSz="914400" fontAlgn="ctr">
              <a:spcBef>
                <a:spcPct val="0"/>
              </a:spcBef>
              <a:spcAft>
                <a:spcPct val="0"/>
              </a:spcAft>
            </a:pPr>
            <a:endParaRPr lang="en-US" altLang="zh-CN" sz="32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2" name="Freeform 20"/>
          <p:cNvSpPr/>
          <p:nvPr/>
        </p:nvSpPr>
        <p:spPr bwMode="auto">
          <a:xfrm>
            <a:off x="5275538" y="3911252"/>
            <a:ext cx="910140" cy="856447"/>
          </a:xfrm>
          <a:custGeom>
            <a:avLst/>
            <a:gdLst>
              <a:gd name="T0" fmla="*/ 2147483646 w 804"/>
              <a:gd name="T1" fmla="*/ 2147483646 h 804"/>
              <a:gd name="T2" fmla="*/ 2147483646 w 804"/>
              <a:gd name="T3" fmla="*/ 2147483646 h 804"/>
              <a:gd name="T4" fmla="*/ 2147483646 w 804"/>
              <a:gd name="T5" fmla="*/ 2147483646 h 804"/>
              <a:gd name="T6" fmla="*/ 0 w 804"/>
              <a:gd name="T7" fmla="*/ 2147483646 h 804"/>
              <a:gd name="T8" fmla="*/ 2147483646 w 804"/>
              <a:gd name="T9" fmla="*/ 0 h 804"/>
              <a:gd name="T10" fmla="*/ 2147483646 w 804"/>
              <a:gd name="T11" fmla="*/ 2147483646 h 80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804" h="804">
                <a:moveTo>
                  <a:pt x="804" y="402"/>
                </a:moveTo>
                <a:lnTo>
                  <a:pt x="804" y="402"/>
                </a:lnTo>
                <a:cubicBezTo>
                  <a:pt x="804" y="624"/>
                  <a:pt x="624" y="804"/>
                  <a:pt x="402" y="804"/>
                </a:cubicBezTo>
                <a:cubicBezTo>
                  <a:pt x="180" y="804"/>
                  <a:pt x="0" y="624"/>
                  <a:pt x="0" y="402"/>
                </a:cubicBezTo>
                <a:cubicBezTo>
                  <a:pt x="0" y="180"/>
                  <a:pt x="180" y="0"/>
                  <a:pt x="402" y="0"/>
                </a:cubicBezTo>
                <a:cubicBezTo>
                  <a:pt x="624" y="0"/>
                  <a:pt x="804" y="180"/>
                  <a:pt x="804" y="402"/>
                </a:cubicBezTo>
                <a:close/>
              </a:path>
            </a:pathLst>
          </a:custGeom>
          <a:solidFill>
            <a:srgbClr val="DE1A37"/>
          </a:solidFill>
          <a:ln>
            <a:noFill/>
          </a:ln>
        </p:spPr>
        <p:txBody>
          <a:bodyPr wrap="square">
            <a:noAutofit/>
          </a:bodyPr>
          <a:lstStyle/>
          <a:p>
            <a:pPr defTabSz="914400" fontAlgn="ctr">
              <a:spcBef>
                <a:spcPct val="0"/>
              </a:spcBef>
              <a:spcAft>
                <a:spcPct val="0"/>
              </a:spcAft>
            </a:pPr>
            <a:endParaRPr lang="en-US" altLang="zh-CN" sz="32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99" name="Straight Arrow Connector 86"/>
          <p:cNvCxnSpPr/>
          <p:nvPr/>
        </p:nvCxnSpPr>
        <p:spPr bwMode="auto">
          <a:xfrm flipV="1">
            <a:off x="1819518" y="4310523"/>
            <a:ext cx="796705" cy="8850"/>
          </a:xfrm>
          <a:prstGeom prst="straightConnector1">
            <a:avLst/>
          </a:prstGeom>
          <a:noFill/>
          <a:ln w="76200" cap="flat" cmpd="sng" algn="ctr">
            <a:solidFill>
              <a:srgbClr val="DE1A37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34" name="组合 25657"/>
          <p:cNvGrpSpPr/>
          <p:nvPr/>
        </p:nvGrpSpPr>
        <p:grpSpPr bwMode="auto">
          <a:xfrm>
            <a:off x="939535" y="4134079"/>
            <a:ext cx="480470" cy="362801"/>
            <a:chOff x="6016595" y="1843090"/>
            <a:chExt cx="360361" cy="290513"/>
          </a:xfrm>
        </p:grpSpPr>
        <p:sp>
          <p:nvSpPr>
            <p:cNvPr id="135" name="Freeform 49"/>
            <p:cNvSpPr/>
            <p:nvPr/>
          </p:nvSpPr>
          <p:spPr bwMode="auto">
            <a:xfrm>
              <a:off x="6016595" y="1843090"/>
              <a:ext cx="360361" cy="290513"/>
            </a:xfrm>
            <a:custGeom>
              <a:avLst/>
              <a:gdLst>
                <a:gd name="T0" fmla="*/ 2147483646 w 423"/>
                <a:gd name="T1" fmla="*/ 0 h 340"/>
                <a:gd name="T2" fmla="*/ 2147483646 w 423"/>
                <a:gd name="T3" fmla="*/ 0 h 340"/>
                <a:gd name="T4" fmla="*/ 2147483646 w 423"/>
                <a:gd name="T5" fmla="*/ 0 h 340"/>
                <a:gd name="T6" fmla="*/ 0 w 423"/>
                <a:gd name="T7" fmla="*/ 2147483646 h 340"/>
                <a:gd name="T8" fmla="*/ 0 w 423"/>
                <a:gd name="T9" fmla="*/ 2147483646 h 340"/>
                <a:gd name="T10" fmla="*/ 2147483646 w 423"/>
                <a:gd name="T11" fmla="*/ 2147483646 h 340"/>
                <a:gd name="T12" fmla="*/ 2147483646 w 423"/>
                <a:gd name="T13" fmla="*/ 2147483646 h 340"/>
                <a:gd name="T14" fmla="*/ 2147483646 w 423"/>
                <a:gd name="T15" fmla="*/ 2147483646 h 340"/>
                <a:gd name="T16" fmla="*/ 2147483646 w 423"/>
                <a:gd name="T17" fmla="*/ 2147483646 h 340"/>
                <a:gd name="T18" fmla="*/ 2147483646 w 423"/>
                <a:gd name="T19" fmla="*/ 2147483646 h 340"/>
                <a:gd name="T20" fmla="*/ 2147483646 w 423"/>
                <a:gd name="T21" fmla="*/ 2147483646 h 340"/>
                <a:gd name="T22" fmla="*/ 2147483646 w 423"/>
                <a:gd name="T23" fmla="*/ 2147483646 h 340"/>
                <a:gd name="T24" fmla="*/ 2147483646 w 423"/>
                <a:gd name="T25" fmla="*/ 2147483646 h 340"/>
                <a:gd name="T26" fmla="*/ 2147483646 w 423"/>
                <a:gd name="T27" fmla="*/ 2147483646 h 340"/>
                <a:gd name="T28" fmla="*/ 2147483646 w 423"/>
                <a:gd name="T29" fmla="*/ 2147483646 h 340"/>
                <a:gd name="T30" fmla="*/ 2147483646 w 423"/>
                <a:gd name="T31" fmla="*/ 2147483646 h 340"/>
                <a:gd name="T32" fmla="*/ 2147483646 w 423"/>
                <a:gd name="T33" fmla="*/ 2147483646 h 340"/>
                <a:gd name="T34" fmla="*/ 2147483646 w 423"/>
                <a:gd name="T35" fmla="*/ 2147483646 h 340"/>
                <a:gd name="T36" fmla="*/ 2147483646 w 423"/>
                <a:gd name="T37" fmla="*/ 2147483646 h 340"/>
                <a:gd name="T38" fmla="*/ 2147483646 w 423"/>
                <a:gd name="T39" fmla="*/ 2147483646 h 340"/>
                <a:gd name="T40" fmla="*/ 2147483646 w 423"/>
                <a:gd name="T41" fmla="*/ 2147483646 h 340"/>
                <a:gd name="T42" fmla="*/ 2147483646 w 423"/>
                <a:gd name="T43" fmla="*/ 2147483646 h 340"/>
                <a:gd name="T44" fmla="*/ 2147483646 w 423"/>
                <a:gd name="T45" fmla="*/ 2147483646 h 340"/>
                <a:gd name="T46" fmla="*/ 2147483646 w 423"/>
                <a:gd name="T47" fmla="*/ 0 h 34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423" h="340">
                  <a:moveTo>
                    <a:pt x="402" y="0"/>
                  </a:moveTo>
                  <a:lnTo>
                    <a:pt x="402" y="0"/>
                  </a:lnTo>
                  <a:lnTo>
                    <a:pt x="20" y="0"/>
                  </a:lnTo>
                  <a:cubicBezTo>
                    <a:pt x="9" y="0"/>
                    <a:pt x="0" y="9"/>
                    <a:pt x="0" y="21"/>
                  </a:cubicBezTo>
                  <a:lnTo>
                    <a:pt x="0" y="309"/>
                  </a:lnTo>
                  <a:cubicBezTo>
                    <a:pt x="0" y="320"/>
                    <a:pt x="9" y="329"/>
                    <a:pt x="20" y="329"/>
                  </a:cubicBezTo>
                  <a:lnTo>
                    <a:pt x="263" y="329"/>
                  </a:lnTo>
                  <a:cubicBezTo>
                    <a:pt x="267" y="336"/>
                    <a:pt x="274" y="340"/>
                    <a:pt x="282" y="340"/>
                  </a:cubicBezTo>
                  <a:cubicBezTo>
                    <a:pt x="293" y="340"/>
                    <a:pt x="303" y="331"/>
                    <a:pt x="303" y="319"/>
                  </a:cubicBezTo>
                  <a:cubicBezTo>
                    <a:pt x="303" y="308"/>
                    <a:pt x="293" y="298"/>
                    <a:pt x="282" y="298"/>
                  </a:cubicBezTo>
                  <a:cubicBezTo>
                    <a:pt x="274" y="298"/>
                    <a:pt x="267" y="303"/>
                    <a:pt x="263" y="309"/>
                  </a:cubicBezTo>
                  <a:lnTo>
                    <a:pt x="20" y="309"/>
                  </a:lnTo>
                  <a:lnTo>
                    <a:pt x="20" y="20"/>
                  </a:lnTo>
                  <a:lnTo>
                    <a:pt x="403" y="21"/>
                  </a:lnTo>
                  <a:lnTo>
                    <a:pt x="402" y="309"/>
                  </a:lnTo>
                  <a:lnTo>
                    <a:pt x="365" y="309"/>
                  </a:lnTo>
                  <a:cubicBezTo>
                    <a:pt x="361" y="303"/>
                    <a:pt x="354" y="298"/>
                    <a:pt x="346" y="298"/>
                  </a:cubicBezTo>
                  <a:cubicBezTo>
                    <a:pt x="334" y="298"/>
                    <a:pt x="325" y="308"/>
                    <a:pt x="325" y="319"/>
                  </a:cubicBezTo>
                  <a:cubicBezTo>
                    <a:pt x="325" y="331"/>
                    <a:pt x="334" y="340"/>
                    <a:pt x="346" y="340"/>
                  </a:cubicBezTo>
                  <a:cubicBezTo>
                    <a:pt x="354" y="340"/>
                    <a:pt x="361" y="336"/>
                    <a:pt x="364" y="329"/>
                  </a:cubicBezTo>
                  <a:lnTo>
                    <a:pt x="402" y="329"/>
                  </a:lnTo>
                  <a:cubicBezTo>
                    <a:pt x="414" y="329"/>
                    <a:pt x="423" y="320"/>
                    <a:pt x="423" y="309"/>
                  </a:cubicBezTo>
                  <a:lnTo>
                    <a:pt x="423" y="21"/>
                  </a:lnTo>
                  <a:cubicBezTo>
                    <a:pt x="423" y="9"/>
                    <a:pt x="414" y="0"/>
                    <a:pt x="40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defTabSz="914400" fontAlgn="ctr">
                <a:spcBef>
                  <a:spcPct val="0"/>
                </a:spcBef>
                <a:spcAft>
                  <a:spcPct val="0"/>
                </a:spcAft>
              </a:pPr>
              <a:endParaRPr lang="en-US" altLang="zh-CN" sz="3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6" name="Freeform 50"/>
            <p:cNvSpPr/>
            <p:nvPr/>
          </p:nvSpPr>
          <p:spPr bwMode="auto">
            <a:xfrm>
              <a:off x="6235675" y="1955803"/>
              <a:ext cx="85725" cy="55563"/>
            </a:xfrm>
            <a:custGeom>
              <a:avLst/>
              <a:gdLst>
                <a:gd name="T0" fmla="*/ 0 w 100"/>
                <a:gd name="T1" fmla="*/ 2147483646 h 66"/>
                <a:gd name="T2" fmla="*/ 0 w 100"/>
                <a:gd name="T3" fmla="*/ 2147483646 h 66"/>
                <a:gd name="T4" fmla="*/ 2147483646 w 100"/>
                <a:gd name="T5" fmla="*/ 2147483646 h 66"/>
                <a:gd name="T6" fmla="*/ 2147483646 w 100"/>
                <a:gd name="T7" fmla="*/ 2147483646 h 66"/>
                <a:gd name="T8" fmla="*/ 2147483646 w 100"/>
                <a:gd name="T9" fmla="*/ 2147483646 h 66"/>
                <a:gd name="T10" fmla="*/ 2147483646 w 100"/>
                <a:gd name="T11" fmla="*/ 0 h 66"/>
                <a:gd name="T12" fmla="*/ 2147483646 w 100"/>
                <a:gd name="T13" fmla="*/ 2147483646 h 66"/>
                <a:gd name="T14" fmla="*/ 0 w 100"/>
                <a:gd name="T15" fmla="*/ 2147483646 h 66"/>
                <a:gd name="T16" fmla="*/ 0 w 100"/>
                <a:gd name="T17" fmla="*/ 2147483646 h 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66">
                  <a:moveTo>
                    <a:pt x="0" y="43"/>
                  </a:moveTo>
                  <a:lnTo>
                    <a:pt x="0" y="43"/>
                  </a:lnTo>
                  <a:lnTo>
                    <a:pt x="63" y="43"/>
                  </a:lnTo>
                  <a:lnTo>
                    <a:pt x="63" y="66"/>
                  </a:lnTo>
                  <a:lnTo>
                    <a:pt x="100" y="33"/>
                  </a:lnTo>
                  <a:lnTo>
                    <a:pt x="63" y="0"/>
                  </a:lnTo>
                  <a:lnTo>
                    <a:pt x="63" y="23"/>
                  </a:lnTo>
                  <a:lnTo>
                    <a:pt x="0" y="23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defTabSz="914400" fontAlgn="ctr">
                <a:spcBef>
                  <a:spcPct val="0"/>
                </a:spcBef>
                <a:spcAft>
                  <a:spcPct val="0"/>
                </a:spcAft>
              </a:pPr>
              <a:endParaRPr lang="en-US" altLang="zh-CN" sz="3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7" name="Freeform 51"/>
            <p:cNvSpPr/>
            <p:nvPr/>
          </p:nvSpPr>
          <p:spPr bwMode="auto">
            <a:xfrm>
              <a:off x="6237262" y="1900239"/>
              <a:ext cx="82549" cy="53975"/>
            </a:xfrm>
            <a:custGeom>
              <a:avLst/>
              <a:gdLst>
                <a:gd name="T0" fmla="*/ 2147483646 w 97"/>
                <a:gd name="T1" fmla="*/ 2147483646 h 63"/>
                <a:gd name="T2" fmla="*/ 2147483646 w 97"/>
                <a:gd name="T3" fmla="*/ 2147483646 h 63"/>
                <a:gd name="T4" fmla="*/ 2147483646 w 97"/>
                <a:gd name="T5" fmla="*/ 2147483646 h 63"/>
                <a:gd name="T6" fmla="*/ 2147483646 w 97"/>
                <a:gd name="T7" fmla="*/ 2147483646 h 63"/>
                <a:gd name="T8" fmla="*/ 2147483646 w 97"/>
                <a:gd name="T9" fmla="*/ 2147483646 h 63"/>
                <a:gd name="T10" fmla="*/ 2147483646 w 97"/>
                <a:gd name="T11" fmla="*/ 0 h 63"/>
                <a:gd name="T12" fmla="*/ 2147483646 w 97"/>
                <a:gd name="T13" fmla="*/ 2147483646 h 63"/>
                <a:gd name="T14" fmla="*/ 0 w 97"/>
                <a:gd name="T15" fmla="*/ 2147483646 h 63"/>
                <a:gd name="T16" fmla="*/ 2147483646 w 97"/>
                <a:gd name="T17" fmla="*/ 2147483646 h 6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7" h="63">
                  <a:moveTo>
                    <a:pt x="8" y="63"/>
                  </a:moveTo>
                  <a:lnTo>
                    <a:pt x="8" y="63"/>
                  </a:lnTo>
                  <a:lnTo>
                    <a:pt x="66" y="40"/>
                  </a:lnTo>
                  <a:lnTo>
                    <a:pt x="74" y="61"/>
                  </a:lnTo>
                  <a:lnTo>
                    <a:pt x="97" y="16"/>
                  </a:lnTo>
                  <a:lnTo>
                    <a:pt x="50" y="0"/>
                  </a:lnTo>
                  <a:lnTo>
                    <a:pt x="58" y="21"/>
                  </a:lnTo>
                  <a:lnTo>
                    <a:pt x="0" y="44"/>
                  </a:lnTo>
                  <a:lnTo>
                    <a:pt x="8" y="6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defTabSz="914400" fontAlgn="ctr">
                <a:spcBef>
                  <a:spcPct val="0"/>
                </a:spcBef>
                <a:spcAft>
                  <a:spcPct val="0"/>
                </a:spcAft>
              </a:pPr>
              <a:endParaRPr lang="en-US" altLang="zh-CN" sz="3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8" name="Freeform 52"/>
            <p:cNvSpPr/>
            <p:nvPr/>
          </p:nvSpPr>
          <p:spPr bwMode="auto">
            <a:xfrm>
              <a:off x="6237265" y="2014541"/>
              <a:ext cx="82549" cy="52388"/>
            </a:xfrm>
            <a:custGeom>
              <a:avLst/>
              <a:gdLst>
                <a:gd name="T0" fmla="*/ 2147483646 w 97"/>
                <a:gd name="T1" fmla="*/ 2147483646 h 63"/>
                <a:gd name="T2" fmla="*/ 2147483646 w 97"/>
                <a:gd name="T3" fmla="*/ 2147483646 h 63"/>
                <a:gd name="T4" fmla="*/ 2147483646 w 97"/>
                <a:gd name="T5" fmla="*/ 575315037 h 63"/>
                <a:gd name="T6" fmla="*/ 2147483646 w 97"/>
                <a:gd name="T7" fmla="*/ 2147483646 h 63"/>
                <a:gd name="T8" fmla="*/ 2147483646 w 97"/>
                <a:gd name="T9" fmla="*/ 0 h 63"/>
                <a:gd name="T10" fmla="*/ 0 w 97"/>
                <a:gd name="T11" fmla="*/ 2147483646 h 63"/>
                <a:gd name="T12" fmla="*/ 2147483646 w 97"/>
                <a:gd name="T13" fmla="*/ 2147483646 h 63"/>
                <a:gd name="T14" fmla="*/ 2147483646 w 97"/>
                <a:gd name="T15" fmla="*/ 2147483646 h 63"/>
                <a:gd name="T16" fmla="*/ 2147483646 w 97"/>
                <a:gd name="T17" fmla="*/ 2147483646 h 6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7" h="63">
                  <a:moveTo>
                    <a:pt x="97" y="46"/>
                  </a:moveTo>
                  <a:lnTo>
                    <a:pt x="97" y="46"/>
                  </a:lnTo>
                  <a:lnTo>
                    <a:pt x="74" y="1"/>
                  </a:lnTo>
                  <a:lnTo>
                    <a:pt x="66" y="23"/>
                  </a:lnTo>
                  <a:lnTo>
                    <a:pt x="8" y="0"/>
                  </a:lnTo>
                  <a:lnTo>
                    <a:pt x="0" y="18"/>
                  </a:lnTo>
                  <a:lnTo>
                    <a:pt x="58" y="42"/>
                  </a:lnTo>
                  <a:lnTo>
                    <a:pt x="50" y="63"/>
                  </a:lnTo>
                  <a:lnTo>
                    <a:pt x="97" y="4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defTabSz="914400" fontAlgn="ctr">
                <a:spcBef>
                  <a:spcPct val="0"/>
                </a:spcBef>
                <a:spcAft>
                  <a:spcPct val="0"/>
                </a:spcAft>
              </a:pPr>
              <a:endParaRPr lang="en-US" altLang="zh-CN" sz="3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9" name="Freeform 53"/>
            <p:cNvSpPr/>
            <p:nvPr/>
          </p:nvSpPr>
          <p:spPr bwMode="auto">
            <a:xfrm>
              <a:off x="6061068" y="1943103"/>
              <a:ext cx="119063" cy="82550"/>
            </a:xfrm>
            <a:custGeom>
              <a:avLst/>
              <a:gdLst>
                <a:gd name="T0" fmla="*/ 2147483646 w 139"/>
                <a:gd name="T1" fmla="*/ 2147483646 h 96"/>
                <a:gd name="T2" fmla="*/ 2147483646 w 139"/>
                <a:gd name="T3" fmla="*/ 2147483646 h 96"/>
                <a:gd name="T4" fmla="*/ 2147483646 w 139"/>
                <a:gd name="T5" fmla="*/ 0 h 96"/>
                <a:gd name="T6" fmla="*/ 2147483646 w 139"/>
                <a:gd name="T7" fmla="*/ 2147483646 h 96"/>
                <a:gd name="T8" fmla="*/ 0 w 139"/>
                <a:gd name="T9" fmla="*/ 2147483646 h 96"/>
                <a:gd name="T10" fmla="*/ 0 w 139"/>
                <a:gd name="T11" fmla="*/ 2147483646 h 96"/>
                <a:gd name="T12" fmla="*/ 2147483646 w 139"/>
                <a:gd name="T13" fmla="*/ 2147483646 h 96"/>
                <a:gd name="T14" fmla="*/ 2147483646 w 139"/>
                <a:gd name="T15" fmla="*/ 2147483646 h 96"/>
                <a:gd name="T16" fmla="*/ 2147483646 w 139"/>
                <a:gd name="T17" fmla="*/ 2147483646 h 9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9" h="96">
                  <a:moveTo>
                    <a:pt x="139" y="48"/>
                  </a:moveTo>
                  <a:lnTo>
                    <a:pt x="139" y="48"/>
                  </a:lnTo>
                  <a:lnTo>
                    <a:pt x="84" y="0"/>
                  </a:lnTo>
                  <a:lnTo>
                    <a:pt x="84" y="32"/>
                  </a:lnTo>
                  <a:lnTo>
                    <a:pt x="0" y="32"/>
                  </a:lnTo>
                  <a:lnTo>
                    <a:pt x="0" y="64"/>
                  </a:lnTo>
                  <a:lnTo>
                    <a:pt x="84" y="64"/>
                  </a:lnTo>
                  <a:lnTo>
                    <a:pt x="84" y="96"/>
                  </a:lnTo>
                  <a:lnTo>
                    <a:pt x="139" y="4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defTabSz="914400" fontAlgn="ctr">
                <a:spcBef>
                  <a:spcPct val="0"/>
                </a:spcBef>
                <a:spcAft>
                  <a:spcPct val="0"/>
                </a:spcAft>
              </a:pPr>
              <a:endParaRPr lang="en-US" altLang="zh-CN" sz="3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0" name="Freeform 54"/>
            <p:cNvSpPr/>
            <p:nvPr/>
          </p:nvSpPr>
          <p:spPr bwMode="auto">
            <a:xfrm>
              <a:off x="6191251" y="1930401"/>
              <a:ext cx="26988" cy="106363"/>
            </a:xfrm>
            <a:custGeom>
              <a:avLst/>
              <a:gdLst>
                <a:gd name="T0" fmla="*/ 2147483646 w 32"/>
                <a:gd name="T1" fmla="*/ 0 h 125"/>
                <a:gd name="T2" fmla="*/ 2147483646 w 32"/>
                <a:gd name="T3" fmla="*/ 0 h 125"/>
                <a:gd name="T4" fmla="*/ 0 w 32"/>
                <a:gd name="T5" fmla="*/ 2147483646 h 125"/>
                <a:gd name="T6" fmla="*/ 0 w 32"/>
                <a:gd name="T7" fmla="*/ 2147483646 h 125"/>
                <a:gd name="T8" fmla="*/ 2147483646 w 32"/>
                <a:gd name="T9" fmla="*/ 2147483646 h 125"/>
                <a:gd name="T10" fmla="*/ 2147483646 w 32"/>
                <a:gd name="T11" fmla="*/ 2147483646 h 125"/>
                <a:gd name="T12" fmla="*/ 2147483646 w 32"/>
                <a:gd name="T13" fmla="*/ 2147483646 h 125"/>
                <a:gd name="T14" fmla="*/ 2147483646 w 32"/>
                <a:gd name="T15" fmla="*/ 2147483646 h 125"/>
                <a:gd name="T16" fmla="*/ 2147483646 w 32"/>
                <a:gd name="T17" fmla="*/ 0 h 125"/>
                <a:gd name="T18" fmla="*/ 2147483646 w 32"/>
                <a:gd name="T19" fmla="*/ 0 h 1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2" h="125">
                  <a:moveTo>
                    <a:pt x="14" y="0"/>
                  </a:moveTo>
                  <a:lnTo>
                    <a:pt x="14" y="0"/>
                  </a:lnTo>
                  <a:cubicBezTo>
                    <a:pt x="6" y="0"/>
                    <a:pt x="0" y="6"/>
                    <a:pt x="0" y="13"/>
                  </a:cubicBezTo>
                  <a:lnTo>
                    <a:pt x="0" y="113"/>
                  </a:lnTo>
                  <a:cubicBezTo>
                    <a:pt x="0" y="120"/>
                    <a:pt x="6" y="125"/>
                    <a:pt x="14" y="125"/>
                  </a:cubicBezTo>
                  <a:lnTo>
                    <a:pt x="18" y="125"/>
                  </a:lnTo>
                  <a:cubicBezTo>
                    <a:pt x="26" y="125"/>
                    <a:pt x="32" y="120"/>
                    <a:pt x="32" y="113"/>
                  </a:cubicBezTo>
                  <a:lnTo>
                    <a:pt x="32" y="13"/>
                  </a:lnTo>
                  <a:cubicBezTo>
                    <a:pt x="32" y="6"/>
                    <a:pt x="26" y="0"/>
                    <a:pt x="18" y="0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defTabSz="914400" fontAlgn="ctr">
                <a:spcBef>
                  <a:spcPct val="0"/>
                </a:spcBef>
                <a:spcAft>
                  <a:spcPct val="0"/>
                </a:spcAft>
              </a:pPr>
              <a:endParaRPr lang="en-US" altLang="zh-CN" sz="3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3" name="组合 25662"/>
          <p:cNvGrpSpPr/>
          <p:nvPr/>
        </p:nvGrpSpPr>
        <p:grpSpPr bwMode="auto">
          <a:xfrm>
            <a:off x="5459682" y="4083490"/>
            <a:ext cx="541852" cy="477793"/>
            <a:chOff x="4927601" y="2949572"/>
            <a:chExt cx="406401" cy="382592"/>
          </a:xfrm>
        </p:grpSpPr>
        <p:sp>
          <p:nvSpPr>
            <p:cNvPr id="144" name="Freeform 77"/>
            <p:cNvSpPr>
              <a:spLocks noEditPoints="1"/>
            </p:cNvSpPr>
            <p:nvPr/>
          </p:nvSpPr>
          <p:spPr bwMode="auto">
            <a:xfrm>
              <a:off x="5097466" y="2949572"/>
              <a:ext cx="169863" cy="171450"/>
            </a:xfrm>
            <a:custGeom>
              <a:avLst/>
              <a:gdLst>
                <a:gd name="T0" fmla="*/ 2147483646 w 201"/>
                <a:gd name="T1" fmla="*/ 2147483646 h 201"/>
                <a:gd name="T2" fmla="*/ 2147483646 w 201"/>
                <a:gd name="T3" fmla="*/ 2147483646 h 201"/>
                <a:gd name="T4" fmla="*/ 2147483646 w 201"/>
                <a:gd name="T5" fmla="*/ 2147483646 h 201"/>
                <a:gd name="T6" fmla="*/ 2147483646 w 201"/>
                <a:gd name="T7" fmla="*/ 2147483646 h 201"/>
                <a:gd name="T8" fmla="*/ 2147483646 w 201"/>
                <a:gd name="T9" fmla="*/ 2147483646 h 201"/>
                <a:gd name="T10" fmla="*/ 2147483646 w 201"/>
                <a:gd name="T11" fmla="*/ 2147483646 h 201"/>
                <a:gd name="T12" fmla="*/ 2147483646 w 201"/>
                <a:gd name="T13" fmla="*/ 2147483646 h 201"/>
                <a:gd name="T14" fmla="*/ 2147483646 w 201"/>
                <a:gd name="T15" fmla="*/ 2147483646 h 201"/>
                <a:gd name="T16" fmla="*/ 2147483646 w 201"/>
                <a:gd name="T17" fmla="*/ 2147483646 h 201"/>
                <a:gd name="T18" fmla="*/ 2147483646 w 201"/>
                <a:gd name="T19" fmla="*/ 0 h 201"/>
                <a:gd name="T20" fmla="*/ 0 w 201"/>
                <a:gd name="T21" fmla="*/ 2147483646 h 201"/>
                <a:gd name="T22" fmla="*/ 2147483646 w 201"/>
                <a:gd name="T23" fmla="*/ 2147483646 h 20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01" h="201">
                  <a:moveTo>
                    <a:pt x="101" y="21"/>
                  </a:moveTo>
                  <a:lnTo>
                    <a:pt x="101" y="21"/>
                  </a:lnTo>
                  <a:cubicBezTo>
                    <a:pt x="145" y="21"/>
                    <a:pt x="181" y="56"/>
                    <a:pt x="181" y="101"/>
                  </a:cubicBezTo>
                  <a:cubicBezTo>
                    <a:pt x="181" y="145"/>
                    <a:pt x="145" y="181"/>
                    <a:pt x="101" y="181"/>
                  </a:cubicBezTo>
                  <a:cubicBezTo>
                    <a:pt x="57" y="181"/>
                    <a:pt x="21" y="145"/>
                    <a:pt x="21" y="101"/>
                  </a:cubicBezTo>
                  <a:cubicBezTo>
                    <a:pt x="21" y="56"/>
                    <a:pt x="57" y="21"/>
                    <a:pt x="101" y="21"/>
                  </a:cubicBezTo>
                  <a:close/>
                  <a:moveTo>
                    <a:pt x="101" y="201"/>
                  </a:moveTo>
                  <a:lnTo>
                    <a:pt x="101" y="201"/>
                  </a:lnTo>
                  <a:cubicBezTo>
                    <a:pt x="156" y="201"/>
                    <a:pt x="201" y="156"/>
                    <a:pt x="201" y="101"/>
                  </a:cubicBezTo>
                  <a:cubicBezTo>
                    <a:pt x="201" y="45"/>
                    <a:pt x="156" y="0"/>
                    <a:pt x="101" y="0"/>
                  </a:cubicBezTo>
                  <a:cubicBezTo>
                    <a:pt x="46" y="0"/>
                    <a:pt x="0" y="45"/>
                    <a:pt x="0" y="101"/>
                  </a:cubicBezTo>
                  <a:cubicBezTo>
                    <a:pt x="0" y="156"/>
                    <a:pt x="46" y="201"/>
                    <a:pt x="101" y="20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defTabSz="914400" fontAlgn="ctr">
                <a:spcBef>
                  <a:spcPct val="0"/>
                </a:spcBef>
                <a:spcAft>
                  <a:spcPct val="0"/>
                </a:spcAft>
              </a:pPr>
              <a:endParaRPr lang="en-US" altLang="zh-CN" sz="3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5" name="Freeform 78"/>
            <p:cNvSpPr>
              <a:spLocks noEditPoints="1"/>
            </p:cNvSpPr>
            <p:nvPr/>
          </p:nvSpPr>
          <p:spPr bwMode="auto">
            <a:xfrm>
              <a:off x="4940302" y="3114667"/>
              <a:ext cx="393700" cy="217487"/>
            </a:xfrm>
            <a:custGeom>
              <a:avLst/>
              <a:gdLst>
                <a:gd name="T0" fmla="*/ 2147483646 w 463"/>
                <a:gd name="T1" fmla="*/ 2147483646 h 253"/>
                <a:gd name="T2" fmla="*/ 2147483646 w 463"/>
                <a:gd name="T3" fmla="*/ 2147483646 h 253"/>
                <a:gd name="T4" fmla="*/ 2147483646 w 463"/>
                <a:gd name="T5" fmla="*/ 2147483646 h 253"/>
                <a:gd name="T6" fmla="*/ 2147483646 w 463"/>
                <a:gd name="T7" fmla="*/ 2147483646 h 253"/>
                <a:gd name="T8" fmla="*/ 2147483646 w 463"/>
                <a:gd name="T9" fmla="*/ 2147483646 h 253"/>
                <a:gd name="T10" fmla="*/ 2147483646 w 463"/>
                <a:gd name="T11" fmla="*/ 2147483646 h 253"/>
                <a:gd name="T12" fmla="*/ 2147483646 w 463"/>
                <a:gd name="T13" fmla="*/ 2147483646 h 253"/>
                <a:gd name="T14" fmla="*/ 2147483646 w 463"/>
                <a:gd name="T15" fmla="*/ 2147483646 h 253"/>
                <a:gd name="T16" fmla="*/ 2147483646 w 463"/>
                <a:gd name="T17" fmla="*/ 2147483646 h 253"/>
                <a:gd name="T18" fmla="*/ 2147483646 w 463"/>
                <a:gd name="T19" fmla="*/ 1270297549 h 253"/>
                <a:gd name="T20" fmla="*/ 2147483646 w 463"/>
                <a:gd name="T21" fmla="*/ 1270297549 h 253"/>
                <a:gd name="T22" fmla="*/ 2147483646 w 463"/>
                <a:gd name="T23" fmla="*/ 2147483646 h 253"/>
                <a:gd name="T24" fmla="*/ 2147483646 w 463"/>
                <a:gd name="T25" fmla="*/ 2147483646 h 253"/>
                <a:gd name="T26" fmla="*/ 2147483646 w 463"/>
                <a:gd name="T27" fmla="*/ 2147483646 h 253"/>
                <a:gd name="T28" fmla="*/ 2147483646 w 463"/>
                <a:gd name="T29" fmla="*/ 2147483646 h 253"/>
                <a:gd name="T30" fmla="*/ 2147483646 w 463"/>
                <a:gd name="T31" fmla="*/ 2147483646 h 253"/>
                <a:gd name="T32" fmla="*/ 2147483646 w 463"/>
                <a:gd name="T33" fmla="*/ 2147483646 h 253"/>
                <a:gd name="T34" fmla="*/ 2147483646 w 463"/>
                <a:gd name="T35" fmla="*/ 2147483646 h 253"/>
                <a:gd name="T36" fmla="*/ 2147483646 w 463"/>
                <a:gd name="T37" fmla="*/ 2147483646 h 253"/>
                <a:gd name="T38" fmla="*/ 2147483646 w 463"/>
                <a:gd name="T39" fmla="*/ 1905815537 h 253"/>
                <a:gd name="T40" fmla="*/ 2147483646 w 463"/>
                <a:gd name="T41" fmla="*/ 2147483646 h 253"/>
                <a:gd name="T42" fmla="*/ 2147483646 w 463"/>
                <a:gd name="T43" fmla="*/ 2147483646 h 253"/>
                <a:gd name="T44" fmla="*/ 2147483646 w 463"/>
                <a:gd name="T45" fmla="*/ 2147483646 h 253"/>
                <a:gd name="T46" fmla="*/ 0 w 463"/>
                <a:gd name="T47" fmla="*/ 2147483646 h 253"/>
                <a:gd name="T48" fmla="*/ 0 w 463"/>
                <a:gd name="T49" fmla="*/ 2147483646 h 253"/>
                <a:gd name="T50" fmla="*/ 2147483646 w 463"/>
                <a:gd name="T51" fmla="*/ 2147483646 h 253"/>
                <a:gd name="T52" fmla="*/ 2147483646 w 463"/>
                <a:gd name="T53" fmla="*/ 2147483646 h 253"/>
                <a:gd name="T54" fmla="*/ 2147483646 w 463"/>
                <a:gd name="T55" fmla="*/ 2147483646 h 253"/>
                <a:gd name="T56" fmla="*/ 2147483646 w 463"/>
                <a:gd name="T57" fmla="*/ 2147483646 h 253"/>
                <a:gd name="T58" fmla="*/ 2147483646 w 463"/>
                <a:gd name="T59" fmla="*/ 2147483646 h 253"/>
                <a:gd name="T60" fmla="*/ 2147483646 w 463"/>
                <a:gd name="T61" fmla="*/ 2147483646 h 253"/>
                <a:gd name="T62" fmla="*/ 2147483646 w 463"/>
                <a:gd name="T63" fmla="*/ 2147483646 h 253"/>
                <a:gd name="T64" fmla="*/ 2147483646 w 463"/>
                <a:gd name="T65" fmla="*/ 2147483646 h 253"/>
                <a:gd name="T66" fmla="*/ 2147483646 w 463"/>
                <a:gd name="T67" fmla="*/ 2147483646 h 253"/>
                <a:gd name="T68" fmla="*/ 2147483646 w 463"/>
                <a:gd name="T69" fmla="*/ 2147483646 h 253"/>
                <a:gd name="T70" fmla="*/ 2147483646 w 463"/>
                <a:gd name="T71" fmla="*/ 2147483646 h 253"/>
                <a:gd name="T72" fmla="*/ 2147483646 w 463"/>
                <a:gd name="T73" fmla="*/ 2147483646 h 253"/>
                <a:gd name="T74" fmla="*/ 2147483646 w 463"/>
                <a:gd name="T75" fmla="*/ 2147483646 h 253"/>
                <a:gd name="T76" fmla="*/ 2147483646 w 463"/>
                <a:gd name="T77" fmla="*/ 2147483646 h 253"/>
                <a:gd name="T78" fmla="*/ 2147483646 w 463"/>
                <a:gd name="T79" fmla="*/ 2147483646 h 253"/>
                <a:gd name="T80" fmla="*/ 2147483646 w 463"/>
                <a:gd name="T81" fmla="*/ 2147483646 h 253"/>
                <a:gd name="T82" fmla="*/ 2147483646 w 463"/>
                <a:gd name="T83" fmla="*/ 2147483646 h 253"/>
                <a:gd name="T84" fmla="*/ 2147483646 w 463"/>
                <a:gd name="T85" fmla="*/ 2147483646 h 253"/>
                <a:gd name="T86" fmla="*/ 2147483646 w 463"/>
                <a:gd name="T87" fmla="*/ 2147483646 h 253"/>
                <a:gd name="T88" fmla="*/ 2147483646 w 463"/>
                <a:gd name="T89" fmla="*/ 2147483646 h 253"/>
                <a:gd name="T90" fmla="*/ 2147483646 w 463"/>
                <a:gd name="T91" fmla="*/ 2147483646 h 253"/>
                <a:gd name="T92" fmla="*/ 2147483646 w 463"/>
                <a:gd name="T93" fmla="*/ 2147483646 h 253"/>
                <a:gd name="T94" fmla="*/ 2147483646 w 463"/>
                <a:gd name="T95" fmla="*/ 2147483646 h 253"/>
                <a:gd name="T96" fmla="*/ 2147483646 w 463"/>
                <a:gd name="T97" fmla="*/ 2147483646 h 253"/>
                <a:gd name="T98" fmla="*/ 2147483646 w 463"/>
                <a:gd name="T99" fmla="*/ 2147483646 h 253"/>
                <a:gd name="T100" fmla="*/ 2147483646 w 463"/>
                <a:gd name="T101" fmla="*/ 2147483646 h 253"/>
                <a:gd name="T102" fmla="*/ 2147483646 w 463"/>
                <a:gd name="T103" fmla="*/ 2147483646 h 253"/>
                <a:gd name="T104" fmla="*/ 2147483646 w 463"/>
                <a:gd name="T105" fmla="*/ 2147483646 h 253"/>
                <a:gd name="T106" fmla="*/ 2147483646 w 463"/>
                <a:gd name="T107" fmla="*/ 2147483646 h 253"/>
                <a:gd name="T108" fmla="*/ 2147483646 w 463"/>
                <a:gd name="T109" fmla="*/ 2147483646 h 253"/>
                <a:gd name="T110" fmla="*/ 2147483646 w 463"/>
                <a:gd name="T111" fmla="*/ 1270297549 h 253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463" h="253">
                  <a:moveTo>
                    <a:pt x="173" y="55"/>
                  </a:moveTo>
                  <a:lnTo>
                    <a:pt x="173" y="55"/>
                  </a:lnTo>
                  <a:lnTo>
                    <a:pt x="173" y="157"/>
                  </a:lnTo>
                  <a:lnTo>
                    <a:pt x="16" y="157"/>
                  </a:lnTo>
                  <a:lnTo>
                    <a:pt x="16" y="55"/>
                  </a:lnTo>
                  <a:lnTo>
                    <a:pt x="137" y="55"/>
                  </a:lnTo>
                  <a:lnTo>
                    <a:pt x="138" y="55"/>
                  </a:lnTo>
                  <a:lnTo>
                    <a:pt x="173" y="55"/>
                  </a:lnTo>
                  <a:close/>
                  <a:moveTo>
                    <a:pt x="384" y="2"/>
                  </a:moveTo>
                  <a:lnTo>
                    <a:pt x="384" y="2"/>
                  </a:lnTo>
                  <a:cubicBezTo>
                    <a:pt x="380" y="0"/>
                    <a:pt x="375" y="1"/>
                    <a:pt x="372" y="4"/>
                  </a:cubicBezTo>
                  <a:lnTo>
                    <a:pt x="332" y="48"/>
                  </a:lnTo>
                  <a:lnTo>
                    <a:pt x="309" y="31"/>
                  </a:lnTo>
                  <a:cubicBezTo>
                    <a:pt x="308" y="30"/>
                    <a:pt x="306" y="29"/>
                    <a:pt x="303" y="29"/>
                  </a:cubicBezTo>
                  <a:lnTo>
                    <a:pt x="262" y="29"/>
                  </a:lnTo>
                  <a:cubicBezTo>
                    <a:pt x="260" y="29"/>
                    <a:pt x="258" y="30"/>
                    <a:pt x="256" y="32"/>
                  </a:cubicBezTo>
                  <a:lnTo>
                    <a:pt x="235" y="48"/>
                  </a:lnTo>
                  <a:lnTo>
                    <a:pt x="195" y="4"/>
                  </a:lnTo>
                  <a:cubicBezTo>
                    <a:pt x="191" y="1"/>
                    <a:pt x="186" y="0"/>
                    <a:pt x="182" y="3"/>
                  </a:cubicBezTo>
                  <a:lnTo>
                    <a:pt x="127" y="38"/>
                  </a:lnTo>
                  <a:lnTo>
                    <a:pt x="127" y="39"/>
                  </a:lnTo>
                  <a:lnTo>
                    <a:pt x="8" y="39"/>
                  </a:lnTo>
                  <a:cubicBezTo>
                    <a:pt x="3" y="39"/>
                    <a:pt x="0" y="42"/>
                    <a:pt x="0" y="47"/>
                  </a:cubicBezTo>
                  <a:lnTo>
                    <a:pt x="0" y="165"/>
                  </a:lnTo>
                  <a:cubicBezTo>
                    <a:pt x="0" y="170"/>
                    <a:pt x="3" y="173"/>
                    <a:pt x="8" y="173"/>
                  </a:cubicBezTo>
                  <a:lnTo>
                    <a:pt x="181" y="173"/>
                  </a:lnTo>
                  <a:cubicBezTo>
                    <a:pt x="186" y="173"/>
                    <a:pt x="189" y="170"/>
                    <a:pt x="189" y="165"/>
                  </a:cubicBezTo>
                  <a:lnTo>
                    <a:pt x="189" y="47"/>
                  </a:lnTo>
                  <a:cubicBezTo>
                    <a:pt x="189" y="42"/>
                    <a:pt x="186" y="39"/>
                    <a:pt x="181" y="39"/>
                  </a:cubicBezTo>
                  <a:lnTo>
                    <a:pt x="163" y="39"/>
                  </a:lnTo>
                  <a:lnTo>
                    <a:pt x="186" y="24"/>
                  </a:lnTo>
                  <a:lnTo>
                    <a:pt x="226" y="69"/>
                  </a:lnTo>
                  <a:cubicBezTo>
                    <a:pt x="230" y="72"/>
                    <a:pt x="236" y="73"/>
                    <a:pt x="240" y="70"/>
                  </a:cubicBezTo>
                  <a:lnTo>
                    <a:pt x="262" y="52"/>
                  </a:lnTo>
                  <a:lnTo>
                    <a:pt x="267" y="69"/>
                  </a:lnTo>
                  <a:lnTo>
                    <a:pt x="255" y="150"/>
                  </a:lnTo>
                  <a:lnTo>
                    <a:pt x="285" y="182"/>
                  </a:lnTo>
                  <a:lnTo>
                    <a:pt x="315" y="150"/>
                  </a:lnTo>
                  <a:lnTo>
                    <a:pt x="299" y="70"/>
                  </a:lnTo>
                  <a:lnTo>
                    <a:pt x="303" y="52"/>
                  </a:lnTo>
                  <a:lnTo>
                    <a:pt x="327" y="69"/>
                  </a:lnTo>
                  <a:cubicBezTo>
                    <a:pt x="331" y="72"/>
                    <a:pt x="337" y="72"/>
                    <a:pt x="340" y="68"/>
                  </a:cubicBezTo>
                  <a:lnTo>
                    <a:pt x="382" y="24"/>
                  </a:lnTo>
                  <a:cubicBezTo>
                    <a:pt x="396" y="31"/>
                    <a:pt x="428" y="49"/>
                    <a:pt x="443" y="59"/>
                  </a:cubicBezTo>
                  <a:lnTo>
                    <a:pt x="443" y="222"/>
                  </a:lnTo>
                  <a:lnTo>
                    <a:pt x="401" y="222"/>
                  </a:lnTo>
                  <a:cubicBezTo>
                    <a:pt x="398" y="215"/>
                    <a:pt x="391" y="211"/>
                    <a:pt x="383" y="211"/>
                  </a:cubicBezTo>
                  <a:cubicBezTo>
                    <a:pt x="371" y="211"/>
                    <a:pt x="362" y="220"/>
                    <a:pt x="362" y="232"/>
                  </a:cubicBezTo>
                  <a:cubicBezTo>
                    <a:pt x="362" y="243"/>
                    <a:pt x="371" y="253"/>
                    <a:pt x="383" y="253"/>
                  </a:cubicBezTo>
                  <a:cubicBezTo>
                    <a:pt x="391" y="253"/>
                    <a:pt x="398" y="248"/>
                    <a:pt x="401" y="242"/>
                  </a:cubicBezTo>
                  <a:lnTo>
                    <a:pt x="453" y="242"/>
                  </a:lnTo>
                  <a:cubicBezTo>
                    <a:pt x="459" y="242"/>
                    <a:pt x="463" y="237"/>
                    <a:pt x="463" y="232"/>
                  </a:cubicBezTo>
                  <a:lnTo>
                    <a:pt x="463" y="54"/>
                  </a:lnTo>
                  <a:cubicBezTo>
                    <a:pt x="463" y="51"/>
                    <a:pt x="462" y="48"/>
                    <a:pt x="459" y="46"/>
                  </a:cubicBezTo>
                  <a:cubicBezTo>
                    <a:pt x="443" y="34"/>
                    <a:pt x="387" y="3"/>
                    <a:pt x="384" y="2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defTabSz="914400" fontAlgn="ctr">
                <a:spcBef>
                  <a:spcPct val="0"/>
                </a:spcBef>
                <a:spcAft>
                  <a:spcPct val="0"/>
                </a:spcAft>
              </a:pPr>
              <a:endParaRPr lang="en-US" altLang="zh-CN" sz="3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6" name="Freeform 79"/>
            <p:cNvSpPr/>
            <p:nvPr/>
          </p:nvSpPr>
          <p:spPr bwMode="auto">
            <a:xfrm>
              <a:off x="4927601" y="3270251"/>
              <a:ext cx="301625" cy="61913"/>
            </a:xfrm>
            <a:custGeom>
              <a:avLst/>
              <a:gdLst>
                <a:gd name="T0" fmla="*/ 2147483646 w 354"/>
                <a:gd name="T1" fmla="*/ 2147483646 h 71"/>
                <a:gd name="T2" fmla="*/ 2147483646 w 354"/>
                <a:gd name="T3" fmla="*/ 2147483646 h 71"/>
                <a:gd name="T4" fmla="*/ 2147483646 w 354"/>
                <a:gd name="T5" fmla="*/ 2147483646 h 71"/>
                <a:gd name="T6" fmla="*/ 2147483646 w 354"/>
                <a:gd name="T7" fmla="*/ 2147483646 h 71"/>
                <a:gd name="T8" fmla="*/ 2147483646 w 354"/>
                <a:gd name="T9" fmla="*/ 2147483646 h 71"/>
                <a:gd name="T10" fmla="*/ 2147483646 w 354"/>
                <a:gd name="T11" fmla="*/ 2147483646 h 71"/>
                <a:gd name="T12" fmla="*/ 2147483646 w 354"/>
                <a:gd name="T13" fmla="*/ 2147483646 h 71"/>
                <a:gd name="T14" fmla="*/ 2147483646 w 354"/>
                <a:gd name="T15" fmla="*/ 0 h 71"/>
                <a:gd name="T16" fmla="*/ 2147483646 w 354"/>
                <a:gd name="T17" fmla="*/ 0 h 71"/>
                <a:gd name="T18" fmla="*/ 0 w 354"/>
                <a:gd name="T19" fmla="*/ 2147483646 h 71"/>
                <a:gd name="T20" fmla="*/ 0 w 354"/>
                <a:gd name="T21" fmla="*/ 2147483646 h 71"/>
                <a:gd name="T22" fmla="*/ 2147483646 w 354"/>
                <a:gd name="T23" fmla="*/ 2147483646 h 71"/>
                <a:gd name="T24" fmla="*/ 2147483646 w 354"/>
                <a:gd name="T25" fmla="*/ 2147483646 h 71"/>
                <a:gd name="T26" fmla="*/ 2147483646 w 354"/>
                <a:gd name="T27" fmla="*/ 2147483646 h 71"/>
                <a:gd name="T28" fmla="*/ 2147483646 w 354"/>
                <a:gd name="T29" fmla="*/ 2147483646 h 71"/>
                <a:gd name="T30" fmla="*/ 2147483646 w 354"/>
                <a:gd name="T31" fmla="*/ 2147483646 h 71"/>
                <a:gd name="T32" fmla="*/ 2147483646 w 354"/>
                <a:gd name="T33" fmla="*/ 2147483646 h 71"/>
                <a:gd name="T34" fmla="*/ 2147483646 w 354"/>
                <a:gd name="T35" fmla="*/ 2147483646 h 7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54" h="71">
                  <a:moveTo>
                    <a:pt x="333" y="29"/>
                  </a:moveTo>
                  <a:lnTo>
                    <a:pt x="333" y="29"/>
                  </a:lnTo>
                  <a:cubicBezTo>
                    <a:pt x="325" y="29"/>
                    <a:pt x="319" y="33"/>
                    <a:pt x="315" y="40"/>
                  </a:cubicBezTo>
                  <a:lnTo>
                    <a:pt x="145" y="40"/>
                  </a:lnTo>
                  <a:lnTo>
                    <a:pt x="145" y="27"/>
                  </a:lnTo>
                  <a:lnTo>
                    <a:pt x="219" y="27"/>
                  </a:lnTo>
                  <a:lnTo>
                    <a:pt x="219" y="14"/>
                  </a:lnTo>
                  <a:lnTo>
                    <a:pt x="196" y="0"/>
                  </a:lnTo>
                  <a:lnTo>
                    <a:pt x="15" y="0"/>
                  </a:lnTo>
                  <a:lnTo>
                    <a:pt x="0" y="14"/>
                  </a:lnTo>
                  <a:lnTo>
                    <a:pt x="0" y="27"/>
                  </a:lnTo>
                  <a:lnTo>
                    <a:pt x="124" y="27"/>
                  </a:lnTo>
                  <a:lnTo>
                    <a:pt x="124" y="50"/>
                  </a:lnTo>
                  <a:cubicBezTo>
                    <a:pt x="124" y="55"/>
                    <a:pt x="129" y="60"/>
                    <a:pt x="135" y="60"/>
                  </a:cubicBezTo>
                  <a:lnTo>
                    <a:pt x="315" y="60"/>
                  </a:lnTo>
                  <a:cubicBezTo>
                    <a:pt x="318" y="67"/>
                    <a:pt x="325" y="71"/>
                    <a:pt x="333" y="71"/>
                  </a:cubicBezTo>
                  <a:cubicBezTo>
                    <a:pt x="345" y="71"/>
                    <a:pt x="354" y="62"/>
                    <a:pt x="354" y="50"/>
                  </a:cubicBezTo>
                  <a:cubicBezTo>
                    <a:pt x="354" y="38"/>
                    <a:pt x="345" y="29"/>
                    <a:pt x="333" y="29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defTabSz="914400" fontAlgn="ctr">
                <a:spcBef>
                  <a:spcPct val="0"/>
                </a:spcBef>
                <a:spcAft>
                  <a:spcPct val="0"/>
                </a:spcAft>
              </a:pPr>
              <a:endParaRPr lang="en-US" altLang="zh-CN" sz="3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03" name="组合 25679"/>
          <p:cNvGrpSpPr/>
          <p:nvPr/>
        </p:nvGrpSpPr>
        <p:grpSpPr bwMode="auto">
          <a:xfrm>
            <a:off x="719672" y="3911252"/>
            <a:ext cx="914374" cy="856447"/>
            <a:chOff x="5943011" y="1628775"/>
            <a:chExt cx="685800" cy="685800"/>
          </a:xfrm>
          <a:solidFill>
            <a:srgbClr val="DE1A37"/>
          </a:solidFill>
        </p:grpSpPr>
        <p:sp>
          <p:nvSpPr>
            <p:cNvPr id="204" name="Freeform 13"/>
            <p:cNvSpPr/>
            <p:nvPr/>
          </p:nvSpPr>
          <p:spPr bwMode="auto">
            <a:xfrm>
              <a:off x="5943011" y="1628775"/>
              <a:ext cx="685800" cy="685800"/>
            </a:xfrm>
            <a:custGeom>
              <a:avLst/>
              <a:gdLst>
                <a:gd name="T0" fmla="*/ 2147483646 w 805"/>
                <a:gd name="T1" fmla="*/ 2147483646 h 803"/>
                <a:gd name="T2" fmla="*/ 2147483646 w 805"/>
                <a:gd name="T3" fmla="*/ 2147483646 h 803"/>
                <a:gd name="T4" fmla="*/ 2147483646 w 805"/>
                <a:gd name="T5" fmla="*/ 2147483646 h 803"/>
                <a:gd name="T6" fmla="*/ 0 w 805"/>
                <a:gd name="T7" fmla="*/ 2147483646 h 803"/>
                <a:gd name="T8" fmla="*/ 2147483646 w 805"/>
                <a:gd name="T9" fmla="*/ 0 h 803"/>
                <a:gd name="T10" fmla="*/ 2147483646 w 805"/>
                <a:gd name="T11" fmla="*/ 2147483646 h 80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05" h="803">
                  <a:moveTo>
                    <a:pt x="805" y="401"/>
                  </a:moveTo>
                  <a:lnTo>
                    <a:pt x="805" y="401"/>
                  </a:lnTo>
                  <a:cubicBezTo>
                    <a:pt x="805" y="623"/>
                    <a:pt x="625" y="803"/>
                    <a:pt x="403" y="803"/>
                  </a:cubicBezTo>
                  <a:cubicBezTo>
                    <a:pt x="180" y="803"/>
                    <a:pt x="0" y="623"/>
                    <a:pt x="0" y="401"/>
                  </a:cubicBezTo>
                  <a:cubicBezTo>
                    <a:pt x="0" y="179"/>
                    <a:pt x="180" y="0"/>
                    <a:pt x="403" y="0"/>
                  </a:cubicBezTo>
                  <a:cubicBezTo>
                    <a:pt x="625" y="0"/>
                    <a:pt x="805" y="179"/>
                    <a:pt x="805" y="4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defTabSz="914400" fontAlgn="ctr">
                <a:spcBef>
                  <a:spcPct val="0"/>
                </a:spcBef>
                <a:spcAft>
                  <a:spcPct val="0"/>
                </a:spcAft>
              </a:pPr>
              <a:endParaRPr lang="en-US" altLang="zh-CN" sz="3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05" name="组合 25657"/>
            <p:cNvGrpSpPr/>
            <p:nvPr/>
          </p:nvGrpSpPr>
          <p:grpSpPr bwMode="auto">
            <a:xfrm>
              <a:off x="6106116" y="1823632"/>
              <a:ext cx="360363" cy="290513"/>
              <a:chOff x="6016626" y="1843088"/>
              <a:chExt cx="360363" cy="290513"/>
            </a:xfrm>
            <a:grpFill/>
          </p:grpSpPr>
          <p:sp>
            <p:nvSpPr>
              <p:cNvPr id="206" name="Freeform 49"/>
              <p:cNvSpPr/>
              <p:nvPr/>
            </p:nvSpPr>
            <p:spPr bwMode="auto">
              <a:xfrm>
                <a:off x="6016626" y="1843088"/>
                <a:ext cx="360363" cy="290513"/>
              </a:xfrm>
              <a:custGeom>
                <a:avLst/>
                <a:gdLst>
                  <a:gd name="T0" fmla="*/ 2147483646 w 423"/>
                  <a:gd name="T1" fmla="*/ 0 h 340"/>
                  <a:gd name="T2" fmla="*/ 2147483646 w 423"/>
                  <a:gd name="T3" fmla="*/ 0 h 340"/>
                  <a:gd name="T4" fmla="*/ 2147483646 w 423"/>
                  <a:gd name="T5" fmla="*/ 0 h 340"/>
                  <a:gd name="T6" fmla="*/ 0 w 423"/>
                  <a:gd name="T7" fmla="*/ 2147483646 h 340"/>
                  <a:gd name="T8" fmla="*/ 0 w 423"/>
                  <a:gd name="T9" fmla="*/ 2147483646 h 340"/>
                  <a:gd name="T10" fmla="*/ 2147483646 w 423"/>
                  <a:gd name="T11" fmla="*/ 2147483646 h 340"/>
                  <a:gd name="T12" fmla="*/ 2147483646 w 423"/>
                  <a:gd name="T13" fmla="*/ 2147483646 h 340"/>
                  <a:gd name="T14" fmla="*/ 2147483646 w 423"/>
                  <a:gd name="T15" fmla="*/ 2147483646 h 340"/>
                  <a:gd name="T16" fmla="*/ 2147483646 w 423"/>
                  <a:gd name="T17" fmla="*/ 2147483646 h 340"/>
                  <a:gd name="T18" fmla="*/ 2147483646 w 423"/>
                  <a:gd name="T19" fmla="*/ 2147483646 h 340"/>
                  <a:gd name="T20" fmla="*/ 2147483646 w 423"/>
                  <a:gd name="T21" fmla="*/ 2147483646 h 340"/>
                  <a:gd name="T22" fmla="*/ 2147483646 w 423"/>
                  <a:gd name="T23" fmla="*/ 2147483646 h 340"/>
                  <a:gd name="T24" fmla="*/ 2147483646 w 423"/>
                  <a:gd name="T25" fmla="*/ 2147483646 h 340"/>
                  <a:gd name="T26" fmla="*/ 2147483646 w 423"/>
                  <a:gd name="T27" fmla="*/ 2147483646 h 340"/>
                  <a:gd name="T28" fmla="*/ 2147483646 w 423"/>
                  <a:gd name="T29" fmla="*/ 2147483646 h 340"/>
                  <a:gd name="T30" fmla="*/ 2147483646 w 423"/>
                  <a:gd name="T31" fmla="*/ 2147483646 h 340"/>
                  <a:gd name="T32" fmla="*/ 2147483646 w 423"/>
                  <a:gd name="T33" fmla="*/ 2147483646 h 340"/>
                  <a:gd name="T34" fmla="*/ 2147483646 w 423"/>
                  <a:gd name="T35" fmla="*/ 2147483646 h 340"/>
                  <a:gd name="T36" fmla="*/ 2147483646 w 423"/>
                  <a:gd name="T37" fmla="*/ 2147483646 h 340"/>
                  <a:gd name="T38" fmla="*/ 2147483646 w 423"/>
                  <a:gd name="T39" fmla="*/ 2147483646 h 340"/>
                  <a:gd name="T40" fmla="*/ 2147483646 w 423"/>
                  <a:gd name="T41" fmla="*/ 2147483646 h 340"/>
                  <a:gd name="T42" fmla="*/ 2147483646 w 423"/>
                  <a:gd name="T43" fmla="*/ 2147483646 h 340"/>
                  <a:gd name="T44" fmla="*/ 2147483646 w 423"/>
                  <a:gd name="T45" fmla="*/ 2147483646 h 340"/>
                  <a:gd name="T46" fmla="*/ 2147483646 w 423"/>
                  <a:gd name="T47" fmla="*/ 0 h 340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423" h="340">
                    <a:moveTo>
                      <a:pt x="402" y="0"/>
                    </a:moveTo>
                    <a:lnTo>
                      <a:pt x="402" y="0"/>
                    </a:lnTo>
                    <a:lnTo>
                      <a:pt x="20" y="0"/>
                    </a:lnTo>
                    <a:cubicBezTo>
                      <a:pt x="9" y="0"/>
                      <a:pt x="0" y="9"/>
                      <a:pt x="0" y="21"/>
                    </a:cubicBezTo>
                    <a:lnTo>
                      <a:pt x="0" y="309"/>
                    </a:lnTo>
                    <a:cubicBezTo>
                      <a:pt x="0" y="320"/>
                      <a:pt x="9" y="329"/>
                      <a:pt x="20" y="329"/>
                    </a:cubicBezTo>
                    <a:lnTo>
                      <a:pt x="263" y="329"/>
                    </a:lnTo>
                    <a:cubicBezTo>
                      <a:pt x="267" y="336"/>
                      <a:pt x="274" y="340"/>
                      <a:pt x="282" y="340"/>
                    </a:cubicBezTo>
                    <a:cubicBezTo>
                      <a:pt x="293" y="340"/>
                      <a:pt x="303" y="331"/>
                      <a:pt x="303" y="319"/>
                    </a:cubicBezTo>
                    <a:cubicBezTo>
                      <a:pt x="303" y="308"/>
                      <a:pt x="293" y="298"/>
                      <a:pt x="282" y="298"/>
                    </a:cubicBezTo>
                    <a:cubicBezTo>
                      <a:pt x="274" y="298"/>
                      <a:pt x="267" y="303"/>
                      <a:pt x="263" y="309"/>
                    </a:cubicBezTo>
                    <a:lnTo>
                      <a:pt x="20" y="309"/>
                    </a:lnTo>
                    <a:lnTo>
                      <a:pt x="20" y="20"/>
                    </a:lnTo>
                    <a:lnTo>
                      <a:pt x="403" y="21"/>
                    </a:lnTo>
                    <a:lnTo>
                      <a:pt x="402" y="309"/>
                    </a:lnTo>
                    <a:lnTo>
                      <a:pt x="365" y="309"/>
                    </a:lnTo>
                    <a:cubicBezTo>
                      <a:pt x="361" y="303"/>
                      <a:pt x="354" y="298"/>
                      <a:pt x="346" y="298"/>
                    </a:cubicBezTo>
                    <a:cubicBezTo>
                      <a:pt x="334" y="298"/>
                      <a:pt x="325" y="308"/>
                      <a:pt x="325" y="319"/>
                    </a:cubicBezTo>
                    <a:cubicBezTo>
                      <a:pt x="325" y="331"/>
                      <a:pt x="334" y="340"/>
                      <a:pt x="346" y="340"/>
                    </a:cubicBezTo>
                    <a:cubicBezTo>
                      <a:pt x="354" y="340"/>
                      <a:pt x="361" y="336"/>
                      <a:pt x="364" y="329"/>
                    </a:cubicBezTo>
                    <a:lnTo>
                      <a:pt x="402" y="329"/>
                    </a:lnTo>
                    <a:cubicBezTo>
                      <a:pt x="414" y="329"/>
                      <a:pt x="423" y="320"/>
                      <a:pt x="423" y="309"/>
                    </a:cubicBezTo>
                    <a:lnTo>
                      <a:pt x="423" y="21"/>
                    </a:lnTo>
                    <a:cubicBezTo>
                      <a:pt x="423" y="9"/>
                      <a:pt x="414" y="0"/>
                      <a:pt x="40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wrap="square">
                <a:noAutofit/>
              </a:bodyPr>
              <a:lstStyle/>
              <a:p>
                <a:pPr defTabSz="914400" fontAlgn="ctr">
                  <a:spcBef>
                    <a:spcPct val="0"/>
                  </a:spcBef>
                  <a:spcAft>
                    <a:spcPct val="0"/>
                  </a:spcAft>
                </a:pPr>
                <a:endParaRPr lang="en-US" altLang="zh-CN" sz="3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07" name="Freeform 50"/>
              <p:cNvSpPr/>
              <p:nvPr/>
            </p:nvSpPr>
            <p:spPr bwMode="auto">
              <a:xfrm>
                <a:off x="6235701" y="1955801"/>
                <a:ext cx="85725" cy="55563"/>
              </a:xfrm>
              <a:custGeom>
                <a:avLst/>
                <a:gdLst>
                  <a:gd name="T0" fmla="*/ 0 w 100"/>
                  <a:gd name="T1" fmla="*/ 2147483646 h 66"/>
                  <a:gd name="T2" fmla="*/ 0 w 100"/>
                  <a:gd name="T3" fmla="*/ 2147483646 h 66"/>
                  <a:gd name="T4" fmla="*/ 2147483646 w 100"/>
                  <a:gd name="T5" fmla="*/ 2147483646 h 66"/>
                  <a:gd name="T6" fmla="*/ 2147483646 w 100"/>
                  <a:gd name="T7" fmla="*/ 2147483646 h 66"/>
                  <a:gd name="T8" fmla="*/ 2147483646 w 100"/>
                  <a:gd name="T9" fmla="*/ 2147483646 h 66"/>
                  <a:gd name="T10" fmla="*/ 2147483646 w 100"/>
                  <a:gd name="T11" fmla="*/ 0 h 66"/>
                  <a:gd name="T12" fmla="*/ 2147483646 w 100"/>
                  <a:gd name="T13" fmla="*/ 2147483646 h 66"/>
                  <a:gd name="T14" fmla="*/ 0 w 100"/>
                  <a:gd name="T15" fmla="*/ 2147483646 h 66"/>
                  <a:gd name="T16" fmla="*/ 0 w 100"/>
                  <a:gd name="T17" fmla="*/ 2147483646 h 6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00" h="66">
                    <a:moveTo>
                      <a:pt x="0" y="43"/>
                    </a:moveTo>
                    <a:lnTo>
                      <a:pt x="0" y="43"/>
                    </a:lnTo>
                    <a:lnTo>
                      <a:pt x="63" y="43"/>
                    </a:lnTo>
                    <a:lnTo>
                      <a:pt x="63" y="66"/>
                    </a:lnTo>
                    <a:lnTo>
                      <a:pt x="100" y="33"/>
                    </a:lnTo>
                    <a:lnTo>
                      <a:pt x="63" y="0"/>
                    </a:lnTo>
                    <a:lnTo>
                      <a:pt x="63" y="23"/>
                    </a:lnTo>
                    <a:lnTo>
                      <a:pt x="0" y="23"/>
                    </a:lnTo>
                    <a:lnTo>
                      <a:pt x="0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wrap="square">
                <a:noAutofit/>
              </a:bodyPr>
              <a:lstStyle/>
              <a:p>
                <a:pPr defTabSz="914400" fontAlgn="ctr">
                  <a:spcBef>
                    <a:spcPct val="0"/>
                  </a:spcBef>
                  <a:spcAft>
                    <a:spcPct val="0"/>
                  </a:spcAft>
                </a:pPr>
                <a:endParaRPr lang="en-US" altLang="zh-CN" sz="3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08" name="Freeform 51"/>
              <p:cNvSpPr/>
              <p:nvPr/>
            </p:nvSpPr>
            <p:spPr bwMode="auto">
              <a:xfrm>
                <a:off x="6237288" y="1900238"/>
                <a:ext cx="82550" cy="53975"/>
              </a:xfrm>
              <a:custGeom>
                <a:avLst/>
                <a:gdLst>
                  <a:gd name="T0" fmla="*/ 2147483646 w 97"/>
                  <a:gd name="T1" fmla="*/ 2147483646 h 63"/>
                  <a:gd name="T2" fmla="*/ 2147483646 w 97"/>
                  <a:gd name="T3" fmla="*/ 2147483646 h 63"/>
                  <a:gd name="T4" fmla="*/ 2147483646 w 97"/>
                  <a:gd name="T5" fmla="*/ 2147483646 h 63"/>
                  <a:gd name="T6" fmla="*/ 2147483646 w 97"/>
                  <a:gd name="T7" fmla="*/ 2147483646 h 63"/>
                  <a:gd name="T8" fmla="*/ 2147483646 w 97"/>
                  <a:gd name="T9" fmla="*/ 2147483646 h 63"/>
                  <a:gd name="T10" fmla="*/ 2147483646 w 97"/>
                  <a:gd name="T11" fmla="*/ 0 h 63"/>
                  <a:gd name="T12" fmla="*/ 2147483646 w 97"/>
                  <a:gd name="T13" fmla="*/ 2147483646 h 63"/>
                  <a:gd name="T14" fmla="*/ 0 w 97"/>
                  <a:gd name="T15" fmla="*/ 2147483646 h 63"/>
                  <a:gd name="T16" fmla="*/ 2147483646 w 97"/>
                  <a:gd name="T17" fmla="*/ 2147483646 h 6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97" h="63">
                    <a:moveTo>
                      <a:pt x="8" y="63"/>
                    </a:moveTo>
                    <a:lnTo>
                      <a:pt x="8" y="63"/>
                    </a:lnTo>
                    <a:lnTo>
                      <a:pt x="66" y="40"/>
                    </a:lnTo>
                    <a:lnTo>
                      <a:pt x="74" y="61"/>
                    </a:lnTo>
                    <a:lnTo>
                      <a:pt x="97" y="16"/>
                    </a:lnTo>
                    <a:lnTo>
                      <a:pt x="50" y="0"/>
                    </a:lnTo>
                    <a:lnTo>
                      <a:pt x="58" y="21"/>
                    </a:lnTo>
                    <a:lnTo>
                      <a:pt x="0" y="44"/>
                    </a:lnTo>
                    <a:lnTo>
                      <a:pt x="8" y="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wrap="square">
                <a:noAutofit/>
              </a:bodyPr>
              <a:lstStyle/>
              <a:p>
                <a:pPr defTabSz="914400" fontAlgn="ctr">
                  <a:spcBef>
                    <a:spcPct val="0"/>
                  </a:spcBef>
                  <a:spcAft>
                    <a:spcPct val="0"/>
                  </a:spcAft>
                </a:pPr>
                <a:endParaRPr lang="en-US" altLang="zh-CN" sz="3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09" name="Freeform 52"/>
              <p:cNvSpPr/>
              <p:nvPr/>
            </p:nvSpPr>
            <p:spPr bwMode="auto">
              <a:xfrm>
                <a:off x="6237288" y="2014538"/>
                <a:ext cx="82550" cy="52388"/>
              </a:xfrm>
              <a:custGeom>
                <a:avLst/>
                <a:gdLst>
                  <a:gd name="T0" fmla="*/ 2147483646 w 97"/>
                  <a:gd name="T1" fmla="*/ 2147483646 h 63"/>
                  <a:gd name="T2" fmla="*/ 2147483646 w 97"/>
                  <a:gd name="T3" fmla="*/ 2147483646 h 63"/>
                  <a:gd name="T4" fmla="*/ 2147483646 w 97"/>
                  <a:gd name="T5" fmla="*/ 575315037 h 63"/>
                  <a:gd name="T6" fmla="*/ 2147483646 w 97"/>
                  <a:gd name="T7" fmla="*/ 2147483646 h 63"/>
                  <a:gd name="T8" fmla="*/ 2147483646 w 97"/>
                  <a:gd name="T9" fmla="*/ 0 h 63"/>
                  <a:gd name="T10" fmla="*/ 0 w 97"/>
                  <a:gd name="T11" fmla="*/ 2147483646 h 63"/>
                  <a:gd name="T12" fmla="*/ 2147483646 w 97"/>
                  <a:gd name="T13" fmla="*/ 2147483646 h 63"/>
                  <a:gd name="T14" fmla="*/ 2147483646 w 97"/>
                  <a:gd name="T15" fmla="*/ 2147483646 h 63"/>
                  <a:gd name="T16" fmla="*/ 2147483646 w 97"/>
                  <a:gd name="T17" fmla="*/ 2147483646 h 6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97" h="63">
                    <a:moveTo>
                      <a:pt x="97" y="46"/>
                    </a:moveTo>
                    <a:lnTo>
                      <a:pt x="97" y="46"/>
                    </a:lnTo>
                    <a:lnTo>
                      <a:pt x="74" y="1"/>
                    </a:lnTo>
                    <a:lnTo>
                      <a:pt x="66" y="23"/>
                    </a:lnTo>
                    <a:lnTo>
                      <a:pt x="8" y="0"/>
                    </a:lnTo>
                    <a:lnTo>
                      <a:pt x="0" y="18"/>
                    </a:lnTo>
                    <a:lnTo>
                      <a:pt x="58" y="42"/>
                    </a:lnTo>
                    <a:lnTo>
                      <a:pt x="50" y="63"/>
                    </a:lnTo>
                    <a:lnTo>
                      <a:pt x="97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wrap="square">
                <a:noAutofit/>
              </a:bodyPr>
              <a:lstStyle/>
              <a:p>
                <a:pPr defTabSz="914400" fontAlgn="ctr">
                  <a:spcBef>
                    <a:spcPct val="0"/>
                  </a:spcBef>
                  <a:spcAft>
                    <a:spcPct val="0"/>
                  </a:spcAft>
                </a:pPr>
                <a:endParaRPr lang="en-US" altLang="zh-CN" sz="3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10" name="Freeform 53"/>
              <p:cNvSpPr/>
              <p:nvPr/>
            </p:nvSpPr>
            <p:spPr bwMode="auto">
              <a:xfrm>
                <a:off x="6061076" y="1943101"/>
                <a:ext cx="119063" cy="82550"/>
              </a:xfrm>
              <a:custGeom>
                <a:avLst/>
                <a:gdLst>
                  <a:gd name="T0" fmla="*/ 2147483646 w 139"/>
                  <a:gd name="T1" fmla="*/ 2147483646 h 96"/>
                  <a:gd name="T2" fmla="*/ 2147483646 w 139"/>
                  <a:gd name="T3" fmla="*/ 2147483646 h 96"/>
                  <a:gd name="T4" fmla="*/ 2147483646 w 139"/>
                  <a:gd name="T5" fmla="*/ 0 h 96"/>
                  <a:gd name="T6" fmla="*/ 2147483646 w 139"/>
                  <a:gd name="T7" fmla="*/ 2147483646 h 96"/>
                  <a:gd name="T8" fmla="*/ 0 w 139"/>
                  <a:gd name="T9" fmla="*/ 2147483646 h 96"/>
                  <a:gd name="T10" fmla="*/ 0 w 139"/>
                  <a:gd name="T11" fmla="*/ 2147483646 h 96"/>
                  <a:gd name="T12" fmla="*/ 2147483646 w 139"/>
                  <a:gd name="T13" fmla="*/ 2147483646 h 96"/>
                  <a:gd name="T14" fmla="*/ 2147483646 w 139"/>
                  <a:gd name="T15" fmla="*/ 2147483646 h 96"/>
                  <a:gd name="T16" fmla="*/ 2147483646 w 139"/>
                  <a:gd name="T17" fmla="*/ 2147483646 h 9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39" h="96">
                    <a:moveTo>
                      <a:pt x="139" y="48"/>
                    </a:moveTo>
                    <a:lnTo>
                      <a:pt x="139" y="48"/>
                    </a:lnTo>
                    <a:lnTo>
                      <a:pt x="84" y="0"/>
                    </a:lnTo>
                    <a:lnTo>
                      <a:pt x="84" y="32"/>
                    </a:lnTo>
                    <a:lnTo>
                      <a:pt x="0" y="32"/>
                    </a:lnTo>
                    <a:lnTo>
                      <a:pt x="0" y="64"/>
                    </a:lnTo>
                    <a:lnTo>
                      <a:pt x="84" y="64"/>
                    </a:lnTo>
                    <a:lnTo>
                      <a:pt x="84" y="96"/>
                    </a:lnTo>
                    <a:lnTo>
                      <a:pt x="139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wrap="square">
                <a:noAutofit/>
              </a:bodyPr>
              <a:lstStyle/>
              <a:p>
                <a:pPr defTabSz="914400" fontAlgn="ctr">
                  <a:spcBef>
                    <a:spcPct val="0"/>
                  </a:spcBef>
                  <a:spcAft>
                    <a:spcPct val="0"/>
                  </a:spcAft>
                </a:pPr>
                <a:endParaRPr lang="en-US" altLang="zh-CN" sz="3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11" name="Freeform 54"/>
              <p:cNvSpPr/>
              <p:nvPr/>
            </p:nvSpPr>
            <p:spPr bwMode="auto">
              <a:xfrm>
                <a:off x="6191251" y="1930401"/>
                <a:ext cx="26988" cy="106363"/>
              </a:xfrm>
              <a:custGeom>
                <a:avLst/>
                <a:gdLst>
                  <a:gd name="T0" fmla="*/ 2147483646 w 32"/>
                  <a:gd name="T1" fmla="*/ 0 h 125"/>
                  <a:gd name="T2" fmla="*/ 2147483646 w 32"/>
                  <a:gd name="T3" fmla="*/ 0 h 125"/>
                  <a:gd name="T4" fmla="*/ 0 w 32"/>
                  <a:gd name="T5" fmla="*/ 2147483646 h 125"/>
                  <a:gd name="T6" fmla="*/ 0 w 32"/>
                  <a:gd name="T7" fmla="*/ 2147483646 h 125"/>
                  <a:gd name="T8" fmla="*/ 2147483646 w 32"/>
                  <a:gd name="T9" fmla="*/ 2147483646 h 125"/>
                  <a:gd name="T10" fmla="*/ 2147483646 w 32"/>
                  <a:gd name="T11" fmla="*/ 2147483646 h 125"/>
                  <a:gd name="T12" fmla="*/ 2147483646 w 32"/>
                  <a:gd name="T13" fmla="*/ 2147483646 h 125"/>
                  <a:gd name="T14" fmla="*/ 2147483646 w 32"/>
                  <a:gd name="T15" fmla="*/ 2147483646 h 125"/>
                  <a:gd name="T16" fmla="*/ 2147483646 w 32"/>
                  <a:gd name="T17" fmla="*/ 0 h 125"/>
                  <a:gd name="T18" fmla="*/ 2147483646 w 32"/>
                  <a:gd name="T19" fmla="*/ 0 h 12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32" h="125">
                    <a:moveTo>
                      <a:pt x="14" y="0"/>
                    </a:moveTo>
                    <a:lnTo>
                      <a:pt x="14" y="0"/>
                    </a:lnTo>
                    <a:cubicBezTo>
                      <a:pt x="6" y="0"/>
                      <a:pt x="0" y="6"/>
                      <a:pt x="0" y="13"/>
                    </a:cubicBezTo>
                    <a:lnTo>
                      <a:pt x="0" y="113"/>
                    </a:lnTo>
                    <a:cubicBezTo>
                      <a:pt x="0" y="120"/>
                      <a:pt x="6" y="125"/>
                      <a:pt x="14" y="125"/>
                    </a:cubicBezTo>
                    <a:lnTo>
                      <a:pt x="18" y="125"/>
                    </a:lnTo>
                    <a:cubicBezTo>
                      <a:pt x="26" y="125"/>
                      <a:pt x="32" y="120"/>
                      <a:pt x="32" y="113"/>
                    </a:cubicBezTo>
                    <a:lnTo>
                      <a:pt x="32" y="13"/>
                    </a:lnTo>
                    <a:cubicBezTo>
                      <a:pt x="32" y="6"/>
                      <a:pt x="26" y="0"/>
                      <a:pt x="18" y="0"/>
                    </a:cubicBez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</a14:hiddenLine>
                </a:ext>
              </a:extLst>
            </p:spPr>
            <p:txBody>
              <a:bodyPr wrap="square">
                <a:noAutofit/>
              </a:bodyPr>
              <a:lstStyle/>
              <a:p>
                <a:pPr defTabSz="914400" fontAlgn="ctr">
                  <a:spcBef>
                    <a:spcPct val="0"/>
                  </a:spcBef>
                  <a:spcAft>
                    <a:spcPct val="0"/>
                  </a:spcAft>
                </a:pPr>
                <a:endParaRPr lang="en-US" altLang="zh-CN" sz="3200" dirty="0">
                  <a:solidFill>
                    <a:srgbClr val="00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</p:grpSp>
      <p:grpSp>
        <p:nvGrpSpPr>
          <p:cNvPr id="212" name="组合 24803"/>
          <p:cNvGrpSpPr/>
          <p:nvPr/>
        </p:nvGrpSpPr>
        <p:grpSpPr bwMode="auto">
          <a:xfrm>
            <a:off x="3227148" y="4116686"/>
            <a:ext cx="620169" cy="426242"/>
            <a:chOff x="1954211" y="1885947"/>
            <a:chExt cx="465140" cy="341313"/>
          </a:xfrm>
        </p:grpSpPr>
        <p:sp>
          <p:nvSpPr>
            <p:cNvPr id="213" name="Freeform 154"/>
            <p:cNvSpPr>
              <a:spLocks noEditPoints="1"/>
            </p:cNvSpPr>
            <p:nvPr/>
          </p:nvSpPr>
          <p:spPr bwMode="auto">
            <a:xfrm>
              <a:off x="1954211" y="1885947"/>
              <a:ext cx="306387" cy="341313"/>
            </a:xfrm>
            <a:custGeom>
              <a:avLst/>
              <a:gdLst>
                <a:gd name="T0" fmla="*/ 2147483646 w 360"/>
                <a:gd name="T1" fmla="*/ 2147483646 h 400"/>
                <a:gd name="T2" fmla="*/ 2147483646 w 360"/>
                <a:gd name="T3" fmla="*/ 2147483646 h 400"/>
                <a:gd name="T4" fmla="*/ 2147483646 w 360"/>
                <a:gd name="T5" fmla="*/ 2147483646 h 400"/>
                <a:gd name="T6" fmla="*/ 2147483646 w 360"/>
                <a:gd name="T7" fmla="*/ 2147483646 h 400"/>
                <a:gd name="T8" fmla="*/ 2147483646 w 360"/>
                <a:gd name="T9" fmla="*/ 2147483646 h 400"/>
                <a:gd name="T10" fmla="*/ 2147483646 w 360"/>
                <a:gd name="T11" fmla="*/ 2147483646 h 400"/>
                <a:gd name="T12" fmla="*/ 2147483646 w 360"/>
                <a:gd name="T13" fmla="*/ 2147483646 h 400"/>
                <a:gd name="T14" fmla="*/ 2147483646 w 360"/>
                <a:gd name="T15" fmla="*/ 2147483646 h 400"/>
                <a:gd name="T16" fmla="*/ 2147483646 w 360"/>
                <a:gd name="T17" fmla="*/ 2147483646 h 400"/>
                <a:gd name="T18" fmla="*/ 2147483646 w 360"/>
                <a:gd name="T19" fmla="*/ 2147483646 h 400"/>
                <a:gd name="T20" fmla="*/ 2147483646 w 360"/>
                <a:gd name="T21" fmla="*/ 2147483646 h 400"/>
                <a:gd name="T22" fmla="*/ 2147483646 w 360"/>
                <a:gd name="T23" fmla="*/ 2147483646 h 400"/>
                <a:gd name="T24" fmla="*/ 2147483646 w 360"/>
                <a:gd name="T25" fmla="*/ 2147483646 h 400"/>
                <a:gd name="T26" fmla="*/ 2147483646 w 360"/>
                <a:gd name="T27" fmla="*/ 2147483646 h 400"/>
                <a:gd name="T28" fmla="*/ 2147483646 w 360"/>
                <a:gd name="T29" fmla="*/ 2147483646 h 400"/>
                <a:gd name="T30" fmla="*/ 2147483646 w 360"/>
                <a:gd name="T31" fmla="*/ 2147483646 h 400"/>
                <a:gd name="T32" fmla="*/ 2147483646 w 360"/>
                <a:gd name="T33" fmla="*/ 2147483646 h 400"/>
                <a:gd name="T34" fmla="*/ 2147483646 w 360"/>
                <a:gd name="T35" fmla="*/ 2147483646 h 400"/>
                <a:gd name="T36" fmla="*/ 2147483646 w 360"/>
                <a:gd name="T37" fmla="*/ 2147483646 h 400"/>
                <a:gd name="T38" fmla="*/ 2147483646 w 360"/>
                <a:gd name="T39" fmla="*/ 2147483646 h 400"/>
                <a:gd name="T40" fmla="*/ 2147483646 w 360"/>
                <a:gd name="T41" fmla="*/ 2147483646 h 400"/>
                <a:gd name="T42" fmla="*/ 2147483646 w 360"/>
                <a:gd name="T43" fmla="*/ 2147483646 h 400"/>
                <a:gd name="T44" fmla="*/ 2147483646 w 360"/>
                <a:gd name="T45" fmla="*/ 2147483646 h 400"/>
                <a:gd name="T46" fmla="*/ 2147483646 w 360"/>
                <a:gd name="T47" fmla="*/ 2147483646 h 400"/>
                <a:gd name="T48" fmla="*/ 2147483646 w 360"/>
                <a:gd name="T49" fmla="*/ 2147483646 h 400"/>
                <a:gd name="T50" fmla="*/ 2147483646 w 360"/>
                <a:gd name="T51" fmla="*/ 2147483646 h 400"/>
                <a:gd name="T52" fmla="*/ 2147483646 w 360"/>
                <a:gd name="T53" fmla="*/ 2147483646 h 400"/>
                <a:gd name="T54" fmla="*/ 2147483646 w 360"/>
                <a:gd name="T55" fmla="*/ 2147483646 h 400"/>
                <a:gd name="T56" fmla="*/ 2147483646 w 360"/>
                <a:gd name="T57" fmla="*/ 2147483646 h 400"/>
                <a:gd name="T58" fmla="*/ 2147483646 w 360"/>
                <a:gd name="T59" fmla="*/ 2147483646 h 400"/>
                <a:gd name="T60" fmla="*/ 2147483646 w 360"/>
                <a:gd name="T61" fmla="*/ 2147483646 h 400"/>
                <a:gd name="T62" fmla="*/ 2147483646 w 360"/>
                <a:gd name="T63" fmla="*/ 2147483646 h 400"/>
                <a:gd name="T64" fmla="*/ 2147483646 w 360"/>
                <a:gd name="T65" fmla="*/ 2147483646 h 400"/>
                <a:gd name="T66" fmla="*/ 2147483646 w 360"/>
                <a:gd name="T67" fmla="*/ 2147483646 h 400"/>
                <a:gd name="T68" fmla="*/ 2147483646 w 360"/>
                <a:gd name="T69" fmla="*/ 2147483646 h 400"/>
                <a:gd name="T70" fmla="*/ 2147483646 w 360"/>
                <a:gd name="T71" fmla="*/ 2147483646 h 400"/>
                <a:gd name="T72" fmla="*/ 2147483646 w 360"/>
                <a:gd name="T73" fmla="*/ 2147483646 h 400"/>
                <a:gd name="T74" fmla="*/ 2147483646 w 360"/>
                <a:gd name="T75" fmla="*/ 2147483646 h 400"/>
                <a:gd name="T76" fmla="*/ 2147483646 w 360"/>
                <a:gd name="T77" fmla="*/ 2147483646 h 400"/>
                <a:gd name="T78" fmla="*/ 2147483646 w 360"/>
                <a:gd name="T79" fmla="*/ 0 h 400"/>
                <a:gd name="T80" fmla="*/ 0 w 360"/>
                <a:gd name="T81" fmla="*/ 2147483646 h 400"/>
                <a:gd name="T82" fmla="*/ 2147483646 w 360"/>
                <a:gd name="T83" fmla="*/ 2147483646 h 400"/>
                <a:gd name="T84" fmla="*/ 2147483646 w 360"/>
                <a:gd name="T85" fmla="*/ 2147483646 h 400"/>
                <a:gd name="T86" fmla="*/ 2147483646 w 360"/>
                <a:gd name="T87" fmla="*/ 2147483646 h 40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360" h="400">
                  <a:moveTo>
                    <a:pt x="254" y="56"/>
                  </a:moveTo>
                  <a:lnTo>
                    <a:pt x="254" y="56"/>
                  </a:lnTo>
                  <a:lnTo>
                    <a:pt x="254" y="133"/>
                  </a:lnTo>
                  <a:lnTo>
                    <a:pt x="201" y="125"/>
                  </a:lnTo>
                  <a:lnTo>
                    <a:pt x="201" y="43"/>
                  </a:lnTo>
                  <a:lnTo>
                    <a:pt x="254" y="56"/>
                  </a:lnTo>
                  <a:close/>
                  <a:moveTo>
                    <a:pt x="112" y="379"/>
                  </a:moveTo>
                  <a:lnTo>
                    <a:pt x="112" y="379"/>
                  </a:lnTo>
                  <a:lnTo>
                    <a:pt x="112" y="295"/>
                  </a:lnTo>
                  <a:lnTo>
                    <a:pt x="189" y="288"/>
                  </a:lnTo>
                  <a:lnTo>
                    <a:pt x="189" y="366"/>
                  </a:lnTo>
                  <a:lnTo>
                    <a:pt x="112" y="379"/>
                  </a:lnTo>
                  <a:close/>
                  <a:moveTo>
                    <a:pt x="254" y="205"/>
                  </a:moveTo>
                  <a:lnTo>
                    <a:pt x="254" y="205"/>
                  </a:lnTo>
                  <a:lnTo>
                    <a:pt x="201" y="205"/>
                  </a:lnTo>
                  <a:lnTo>
                    <a:pt x="201" y="129"/>
                  </a:lnTo>
                  <a:lnTo>
                    <a:pt x="254" y="137"/>
                  </a:lnTo>
                  <a:lnTo>
                    <a:pt x="254" y="205"/>
                  </a:lnTo>
                  <a:close/>
                  <a:moveTo>
                    <a:pt x="304" y="145"/>
                  </a:moveTo>
                  <a:lnTo>
                    <a:pt x="304" y="145"/>
                  </a:lnTo>
                  <a:lnTo>
                    <a:pt x="304" y="205"/>
                  </a:lnTo>
                  <a:lnTo>
                    <a:pt x="266" y="205"/>
                  </a:lnTo>
                  <a:lnTo>
                    <a:pt x="266" y="139"/>
                  </a:lnTo>
                  <a:lnTo>
                    <a:pt x="304" y="145"/>
                  </a:lnTo>
                  <a:close/>
                  <a:moveTo>
                    <a:pt x="304" y="141"/>
                  </a:moveTo>
                  <a:lnTo>
                    <a:pt x="304" y="141"/>
                  </a:lnTo>
                  <a:lnTo>
                    <a:pt x="266" y="135"/>
                  </a:lnTo>
                  <a:lnTo>
                    <a:pt x="266" y="59"/>
                  </a:lnTo>
                  <a:lnTo>
                    <a:pt x="304" y="68"/>
                  </a:lnTo>
                  <a:lnTo>
                    <a:pt x="304" y="141"/>
                  </a:lnTo>
                  <a:close/>
                  <a:moveTo>
                    <a:pt x="344" y="147"/>
                  </a:moveTo>
                  <a:lnTo>
                    <a:pt x="344" y="147"/>
                  </a:lnTo>
                  <a:lnTo>
                    <a:pt x="316" y="142"/>
                  </a:lnTo>
                  <a:lnTo>
                    <a:pt x="316" y="71"/>
                  </a:lnTo>
                  <a:lnTo>
                    <a:pt x="344" y="78"/>
                  </a:lnTo>
                  <a:lnTo>
                    <a:pt x="344" y="147"/>
                  </a:lnTo>
                  <a:close/>
                  <a:moveTo>
                    <a:pt x="316" y="276"/>
                  </a:moveTo>
                  <a:lnTo>
                    <a:pt x="316" y="276"/>
                  </a:lnTo>
                  <a:lnTo>
                    <a:pt x="344" y="273"/>
                  </a:lnTo>
                  <a:lnTo>
                    <a:pt x="344" y="339"/>
                  </a:lnTo>
                  <a:lnTo>
                    <a:pt x="316" y="344"/>
                  </a:lnTo>
                  <a:lnTo>
                    <a:pt x="316" y="276"/>
                  </a:lnTo>
                  <a:close/>
                  <a:moveTo>
                    <a:pt x="266" y="281"/>
                  </a:moveTo>
                  <a:lnTo>
                    <a:pt x="266" y="281"/>
                  </a:lnTo>
                  <a:lnTo>
                    <a:pt x="304" y="277"/>
                  </a:lnTo>
                  <a:lnTo>
                    <a:pt x="304" y="346"/>
                  </a:lnTo>
                  <a:lnTo>
                    <a:pt x="266" y="353"/>
                  </a:lnTo>
                  <a:lnTo>
                    <a:pt x="266" y="281"/>
                  </a:lnTo>
                  <a:close/>
                  <a:moveTo>
                    <a:pt x="254" y="282"/>
                  </a:moveTo>
                  <a:lnTo>
                    <a:pt x="254" y="282"/>
                  </a:lnTo>
                  <a:lnTo>
                    <a:pt x="254" y="355"/>
                  </a:lnTo>
                  <a:lnTo>
                    <a:pt x="201" y="364"/>
                  </a:lnTo>
                  <a:lnTo>
                    <a:pt x="201" y="286"/>
                  </a:lnTo>
                  <a:lnTo>
                    <a:pt x="254" y="282"/>
                  </a:lnTo>
                  <a:close/>
                  <a:moveTo>
                    <a:pt x="304" y="273"/>
                  </a:moveTo>
                  <a:lnTo>
                    <a:pt x="304" y="273"/>
                  </a:lnTo>
                  <a:lnTo>
                    <a:pt x="266" y="276"/>
                  </a:lnTo>
                  <a:lnTo>
                    <a:pt x="266" y="209"/>
                  </a:lnTo>
                  <a:lnTo>
                    <a:pt x="304" y="209"/>
                  </a:lnTo>
                  <a:lnTo>
                    <a:pt x="304" y="273"/>
                  </a:lnTo>
                  <a:close/>
                  <a:moveTo>
                    <a:pt x="344" y="210"/>
                  </a:moveTo>
                  <a:lnTo>
                    <a:pt x="344" y="210"/>
                  </a:lnTo>
                  <a:lnTo>
                    <a:pt x="344" y="269"/>
                  </a:lnTo>
                  <a:lnTo>
                    <a:pt x="316" y="272"/>
                  </a:lnTo>
                  <a:lnTo>
                    <a:pt x="316" y="209"/>
                  </a:lnTo>
                  <a:lnTo>
                    <a:pt x="344" y="210"/>
                  </a:lnTo>
                  <a:close/>
                  <a:moveTo>
                    <a:pt x="344" y="206"/>
                  </a:moveTo>
                  <a:lnTo>
                    <a:pt x="344" y="206"/>
                  </a:lnTo>
                  <a:lnTo>
                    <a:pt x="316" y="205"/>
                  </a:lnTo>
                  <a:lnTo>
                    <a:pt x="316" y="146"/>
                  </a:lnTo>
                  <a:lnTo>
                    <a:pt x="344" y="151"/>
                  </a:lnTo>
                  <a:lnTo>
                    <a:pt x="344" y="206"/>
                  </a:lnTo>
                  <a:close/>
                  <a:moveTo>
                    <a:pt x="201" y="209"/>
                  </a:moveTo>
                  <a:lnTo>
                    <a:pt x="201" y="209"/>
                  </a:lnTo>
                  <a:lnTo>
                    <a:pt x="254" y="209"/>
                  </a:lnTo>
                  <a:lnTo>
                    <a:pt x="254" y="278"/>
                  </a:lnTo>
                  <a:lnTo>
                    <a:pt x="201" y="282"/>
                  </a:lnTo>
                  <a:lnTo>
                    <a:pt x="201" y="209"/>
                  </a:lnTo>
                  <a:close/>
                  <a:moveTo>
                    <a:pt x="112" y="208"/>
                  </a:moveTo>
                  <a:lnTo>
                    <a:pt x="112" y="208"/>
                  </a:lnTo>
                  <a:lnTo>
                    <a:pt x="189" y="209"/>
                  </a:lnTo>
                  <a:lnTo>
                    <a:pt x="189" y="284"/>
                  </a:lnTo>
                  <a:lnTo>
                    <a:pt x="112" y="291"/>
                  </a:lnTo>
                  <a:lnTo>
                    <a:pt x="112" y="208"/>
                  </a:lnTo>
                  <a:close/>
                  <a:moveTo>
                    <a:pt x="189" y="127"/>
                  </a:moveTo>
                  <a:lnTo>
                    <a:pt x="189" y="127"/>
                  </a:lnTo>
                  <a:lnTo>
                    <a:pt x="189" y="205"/>
                  </a:lnTo>
                  <a:lnTo>
                    <a:pt x="112" y="204"/>
                  </a:lnTo>
                  <a:lnTo>
                    <a:pt x="112" y="115"/>
                  </a:lnTo>
                  <a:lnTo>
                    <a:pt x="189" y="127"/>
                  </a:lnTo>
                  <a:close/>
                  <a:moveTo>
                    <a:pt x="189" y="40"/>
                  </a:moveTo>
                  <a:lnTo>
                    <a:pt x="189" y="40"/>
                  </a:lnTo>
                  <a:lnTo>
                    <a:pt x="189" y="123"/>
                  </a:lnTo>
                  <a:lnTo>
                    <a:pt x="112" y="111"/>
                  </a:lnTo>
                  <a:lnTo>
                    <a:pt x="112" y="21"/>
                  </a:lnTo>
                  <a:lnTo>
                    <a:pt x="189" y="40"/>
                  </a:lnTo>
                  <a:close/>
                  <a:moveTo>
                    <a:pt x="42" y="330"/>
                  </a:moveTo>
                  <a:lnTo>
                    <a:pt x="42" y="330"/>
                  </a:lnTo>
                  <a:cubicBezTo>
                    <a:pt x="42" y="318"/>
                    <a:pt x="33" y="309"/>
                    <a:pt x="21" y="309"/>
                  </a:cubicBezTo>
                  <a:cubicBezTo>
                    <a:pt x="9" y="309"/>
                    <a:pt x="0" y="318"/>
                    <a:pt x="0" y="330"/>
                  </a:cubicBezTo>
                  <a:cubicBezTo>
                    <a:pt x="0" y="338"/>
                    <a:pt x="4" y="345"/>
                    <a:pt x="11" y="348"/>
                  </a:cubicBezTo>
                  <a:lnTo>
                    <a:pt x="11" y="390"/>
                  </a:lnTo>
                  <a:cubicBezTo>
                    <a:pt x="11" y="395"/>
                    <a:pt x="15" y="400"/>
                    <a:pt x="21" y="400"/>
                  </a:cubicBezTo>
                  <a:lnTo>
                    <a:pt x="102" y="400"/>
                  </a:lnTo>
                  <a:cubicBezTo>
                    <a:pt x="103" y="400"/>
                    <a:pt x="104" y="400"/>
                    <a:pt x="105" y="399"/>
                  </a:cubicBezTo>
                  <a:cubicBezTo>
                    <a:pt x="106" y="400"/>
                    <a:pt x="107" y="400"/>
                    <a:pt x="108" y="400"/>
                  </a:cubicBezTo>
                  <a:lnTo>
                    <a:pt x="109" y="400"/>
                  </a:lnTo>
                  <a:lnTo>
                    <a:pt x="350" y="359"/>
                  </a:lnTo>
                  <a:cubicBezTo>
                    <a:pt x="352" y="358"/>
                    <a:pt x="353" y="358"/>
                    <a:pt x="354" y="357"/>
                  </a:cubicBezTo>
                  <a:cubicBezTo>
                    <a:pt x="357" y="356"/>
                    <a:pt x="360" y="353"/>
                    <a:pt x="360" y="350"/>
                  </a:cubicBezTo>
                  <a:lnTo>
                    <a:pt x="360" y="70"/>
                  </a:lnTo>
                  <a:cubicBezTo>
                    <a:pt x="360" y="67"/>
                    <a:pt x="359" y="65"/>
                    <a:pt x="357" y="64"/>
                  </a:cubicBezTo>
                  <a:cubicBezTo>
                    <a:pt x="356" y="62"/>
                    <a:pt x="354" y="60"/>
                    <a:pt x="351" y="59"/>
                  </a:cubicBezTo>
                  <a:lnTo>
                    <a:pt x="201" y="22"/>
                  </a:lnTo>
                  <a:lnTo>
                    <a:pt x="199" y="22"/>
                  </a:lnTo>
                  <a:lnTo>
                    <a:pt x="111" y="0"/>
                  </a:lnTo>
                  <a:lnTo>
                    <a:pt x="108" y="0"/>
                  </a:lnTo>
                  <a:lnTo>
                    <a:pt x="21" y="0"/>
                  </a:lnTo>
                  <a:cubicBezTo>
                    <a:pt x="15" y="0"/>
                    <a:pt x="11" y="4"/>
                    <a:pt x="11" y="10"/>
                  </a:cubicBezTo>
                  <a:lnTo>
                    <a:pt x="11" y="251"/>
                  </a:lnTo>
                  <a:cubicBezTo>
                    <a:pt x="4" y="254"/>
                    <a:pt x="0" y="261"/>
                    <a:pt x="0" y="269"/>
                  </a:cubicBezTo>
                  <a:cubicBezTo>
                    <a:pt x="0" y="281"/>
                    <a:pt x="9" y="290"/>
                    <a:pt x="21" y="290"/>
                  </a:cubicBezTo>
                  <a:cubicBezTo>
                    <a:pt x="32" y="290"/>
                    <a:pt x="42" y="281"/>
                    <a:pt x="42" y="269"/>
                  </a:cubicBezTo>
                  <a:cubicBezTo>
                    <a:pt x="42" y="261"/>
                    <a:pt x="37" y="255"/>
                    <a:pt x="31" y="251"/>
                  </a:cubicBezTo>
                  <a:lnTo>
                    <a:pt x="31" y="20"/>
                  </a:lnTo>
                  <a:lnTo>
                    <a:pt x="92" y="20"/>
                  </a:lnTo>
                  <a:cubicBezTo>
                    <a:pt x="92" y="20"/>
                    <a:pt x="92" y="21"/>
                    <a:pt x="92" y="21"/>
                  </a:cubicBezTo>
                  <a:lnTo>
                    <a:pt x="92" y="379"/>
                  </a:lnTo>
                  <a:cubicBezTo>
                    <a:pt x="92" y="379"/>
                    <a:pt x="92" y="379"/>
                    <a:pt x="92" y="380"/>
                  </a:cubicBezTo>
                  <a:lnTo>
                    <a:pt x="31" y="380"/>
                  </a:lnTo>
                  <a:lnTo>
                    <a:pt x="31" y="348"/>
                  </a:lnTo>
                  <a:cubicBezTo>
                    <a:pt x="37" y="345"/>
                    <a:pt x="42" y="338"/>
                    <a:pt x="42" y="33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defTabSz="914400" fontAlgn="ctr">
                <a:spcBef>
                  <a:spcPct val="0"/>
                </a:spcBef>
                <a:spcAft>
                  <a:spcPct val="0"/>
                </a:spcAft>
              </a:pPr>
              <a:endParaRPr lang="en-US" altLang="zh-CN" sz="3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4" name="Freeform 155"/>
            <p:cNvSpPr>
              <a:spLocks noEditPoints="1"/>
            </p:cNvSpPr>
            <p:nvPr/>
          </p:nvSpPr>
          <p:spPr bwMode="auto">
            <a:xfrm>
              <a:off x="2063747" y="1928811"/>
              <a:ext cx="39688" cy="47625"/>
            </a:xfrm>
            <a:custGeom>
              <a:avLst/>
              <a:gdLst>
                <a:gd name="T0" fmla="*/ 2147483646 w 48"/>
                <a:gd name="T1" fmla="*/ 2147483646 h 55"/>
                <a:gd name="T2" fmla="*/ 2147483646 w 48"/>
                <a:gd name="T3" fmla="*/ 2147483646 h 55"/>
                <a:gd name="T4" fmla="*/ 2147483646 w 48"/>
                <a:gd name="T5" fmla="*/ 2147483646 h 55"/>
                <a:gd name="T6" fmla="*/ 2147483646 w 48"/>
                <a:gd name="T7" fmla="*/ 2147483646 h 55"/>
                <a:gd name="T8" fmla="*/ 2147483646 w 48"/>
                <a:gd name="T9" fmla="*/ 2147483646 h 55"/>
                <a:gd name="T10" fmla="*/ 2147483646 w 48"/>
                <a:gd name="T11" fmla="*/ 2147483646 h 55"/>
                <a:gd name="T12" fmla="*/ 2147483646 w 48"/>
                <a:gd name="T13" fmla="*/ 2147483646 h 55"/>
                <a:gd name="T14" fmla="*/ 2147483646 w 48"/>
                <a:gd name="T15" fmla="*/ 2147483646 h 55"/>
                <a:gd name="T16" fmla="*/ 2147483646 w 48"/>
                <a:gd name="T17" fmla="*/ 2147483646 h 55"/>
                <a:gd name="T18" fmla="*/ 2147483646 w 48"/>
                <a:gd name="T19" fmla="*/ 2147483646 h 55"/>
                <a:gd name="T20" fmla="*/ 2147483646 w 48"/>
                <a:gd name="T21" fmla="*/ 2147483646 h 55"/>
                <a:gd name="T22" fmla="*/ 2147483646 w 48"/>
                <a:gd name="T23" fmla="*/ 2147483646 h 55"/>
                <a:gd name="T24" fmla="*/ 2147483646 w 48"/>
                <a:gd name="T25" fmla="*/ 2147483646 h 55"/>
                <a:gd name="T26" fmla="*/ 2147483646 w 48"/>
                <a:gd name="T27" fmla="*/ 2147483646 h 55"/>
                <a:gd name="T28" fmla="*/ 2147483646 w 48"/>
                <a:gd name="T29" fmla="*/ 2147483646 h 55"/>
                <a:gd name="T30" fmla="*/ 2147483646 w 48"/>
                <a:gd name="T31" fmla="*/ 2147483646 h 55"/>
                <a:gd name="T32" fmla="*/ 2147483646 w 48"/>
                <a:gd name="T33" fmla="*/ 2147483646 h 55"/>
                <a:gd name="T34" fmla="*/ 2147483646 w 48"/>
                <a:gd name="T35" fmla="*/ 649325311 h 55"/>
                <a:gd name="T36" fmla="*/ 2147483646 w 48"/>
                <a:gd name="T37" fmla="*/ 0 h 55"/>
                <a:gd name="T38" fmla="*/ 0 w 48"/>
                <a:gd name="T39" fmla="*/ 2147483646 h 55"/>
                <a:gd name="T40" fmla="*/ 0 w 48"/>
                <a:gd name="T41" fmla="*/ 2147483646 h 55"/>
                <a:gd name="T42" fmla="*/ 565381192 w 48"/>
                <a:gd name="T43" fmla="*/ 2147483646 h 55"/>
                <a:gd name="T44" fmla="*/ 2147483646 w 48"/>
                <a:gd name="T45" fmla="*/ 2147483646 h 5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8" h="55">
                  <a:moveTo>
                    <a:pt x="8" y="12"/>
                  </a:moveTo>
                  <a:lnTo>
                    <a:pt x="8" y="12"/>
                  </a:lnTo>
                  <a:cubicBezTo>
                    <a:pt x="8" y="10"/>
                    <a:pt x="8" y="9"/>
                    <a:pt x="8" y="9"/>
                  </a:cubicBezTo>
                  <a:lnTo>
                    <a:pt x="38" y="16"/>
                  </a:lnTo>
                  <a:cubicBezTo>
                    <a:pt x="39" y="16"/>
                    <a:pt x="40" y="18"/>
                    <a:pt x="40" y="19"/>
                  </a:cubicBezTo>
                  <a:lnTo>
                    <a:pt x="40" y="44"/>
                  </a:lnTo>
                  <a:cubicBezTo>
                    <a:pt x="40" y="46"/>
                    <a:pt x="39" y="47"/>
                    <a:pt x="39" y="47"/>
                  </a:cubicBezTo>
                  <a:lnTo>
                    <a:pt x="9" y="43"/>
                  </a:lnTo>
                  <a:cubicBezTo>
                    <a:pt x="8" y="43"/>
                    <a:pt x="8" y="42"/>
                    <a:pt x="8" y="40"/>
                  </a:cubicBezTo>
                  <a:lnTo>
                    <a:pt x="8" y="12"/>
                  </a:lnTo>
                  <a:close/>
                  <a:moveTo>
                    <a:pt x="7" y="51"/>
                  </a:moveTo>
                  <a:lnTo>
                    <a:pt x="7" y="51"/>
                  </a:lnTo>
                  <a:lnTo>
                    <a:pt x="39" y="55"/>
                  </a:lnTo>
                  <a:lnTo>
                    <a:pt x="40" y="55"/>
                  </a:lnTo>
                  <a:cubicBezTo>
                    <a:pt x="44" y="55"/>
                    <a:pt x="48" y="50"/>
                    <a:pt x="48" y="44"/>
                  </a:cubicBezTo>
                  <a:lnTo>
                    <a:pt x="48" y="19"/>
                  </a:lnTo>
                  <a:cubicBezTo>
                    <a:pt x="48" y="14"/>
                    <a:pt x="44" y="9"/>
                    <a:pt x="40" y="8"/>
                  </a:cubicBezTo>
                  <a:lnTo>
                    <a:pt x="9" y="1"/>
                  </a:lnTo>
                  <a:lnTo>
                    <a:pt x="8" y="0"/>
                  </a:lnTo>
                  <a:cubicBezTo>
                    <a:pt x="3" y="0"/>
                    <a:pt x="0" y="5"/>
                    <a:pt x="0" y="12"/>
                  </a:cubicBezTo>
                  <a:lnTo>
                    <a:pt x="0" y="40"/>
                  </a:lnTo>
                  <a:cubicBezTo>
                    <a:pt x="0" y="42"/>
                    <a:pt x="0" y="45"/>
                    <a:pt x="1" y="47"/>
                  </a:cubicBezTo>
                  <a:cubicBezTo>
                    <a:pt x="3" y="50"/>
                    <a:pt x="5" y="51"/>
                    <a:pt x="7" y="5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defTabSz="914400" fontAlgn="ctr">
                <a:spcBef>
                  <a:spcPct val="0"/>
                </a:spcBef>
                <a:spcAft>
                  <a:spcPct val="0"/>
                </a:spcAft>
              </a:pPr>
              <a:endParaRPr lang="en-US" altLang="zh-CN" sz="3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5" name="Freeform 156"/>
            <p:cNvSpPr>
              <a:spLocks noEditPoints="1"/>
            </p:cNvSpPr>
            <p:nvPr/>
          </p:nvSpPr>
          <p:spPr bwMode="auto">
            <a:xfrm>
              <a:off x="2133598" y="1946276"/>
              <a:ext cx="31750" cy="39688"/>
            </a:xfrm>
            <a:custGeom>
              <a:avLst/>
              <a:gdLst>
                <a:gd name="T0" fmla="*/ 2147483646 w 39"/>
                <a:gd name="T1" fmla="*/ 2147483646 h 47"/>
                <a:gd name="T2" fmla="*/ 2147483646 w 39"/>
                <a:gd name="T3" fmla="*/ 2147483646 h 47"/>
                <a:gd name="T4" fmla="*/ 2147483646 w 39"/>
                <a:gd name="T5" fmla="*/ 2147483646 h 47"/>
                <a:gd name="T6" fmla="*/ 2147483646 w 39"/>
                <a:gd name="T7" fmla="*/ 2147483646 h 47"/>
                <a:gd name="T8" fmla="*/ 2147483646 w 39"/>
                <a:gd name="T9" fmla="*/ 2147483646 h 47"/>
                <a:gd name="T10" fmla="*/ 2147483646 w 39"/>
                <a:gd name="T11" fmla="*/ 2147483646 h 47"/>
                <a:gd name="T12" fmla="*/ 2147483646 w 39"/>
                <a:gd name="T13" fmla="*/ 2147483646 h 47"/>
                <a:gd name="T14" fmla="*/ 2147483646 w 39"/>
                <a:gd name="T15" fmla="*/ 2147483646 h 47"/>
                <a:gd name="T16" fmla="*/ 2147483646 w 39"/>
                <a:gd name="T17" fmla="*/ 2147483646 h 47"/>
                <a:gd name="T18" fmla="*/ 2147483646 w 39"/>
                <a:gd name="T19" fmla="*/ 2147483646 h 47"/>
                <a:gd name="T20" fmla="*/ 539488673 w 39"/>
                <a:gd name="T21" fmla="*/ 2147483646 h 47"/>
                <a:gd name="T22" fmla="*/ 539488673 w 39"/>
                <a:gd name="T23" fmla="*/ 2147483646 h 47"/>
                <a:gd name="T24" fmla="*/ 2147483646 w 39"/>
                <a:gd name="T25" fmla="*/ 2147483646 h 47"/>
                <a:gd name="T26" fmla="*/ 2147483646 w 39"/>
                <a:gd name="T27" fmla="*/ 2147483646 h 47"/>
                <a:gd name="T28" fmla="*/ 2147483646 w 39"/>
                <a:gd name="T29" fmla="*/ 2147483646 h 47"/>
                <a:gd name="T30" fmla="*/ 2147483646 w 39"/>
                <a:gd name="T31" fmla="*/ 2147483646 h 47"/>
                <a:gd name="T32" fmla="*/ 2147483646 w 39"/>
                <a:gd name="T33" fmla="*/ 2147483646 h 47"/>
                <a:gd name="T34" fmla="*/ 2147483646 w 39"/>
                <a:gd name="T35" fmla="*/ 2147483646 h 47"/>
                <a:gd name="T36" fmla="*/ 2147483646 w 39"/>
                <a:gd name="T37" fmla="*/ 2147483646 h 47"/>
                <a:gd name="T38" fmla="*/ 2147483646 w 39"/>
                <a:gd name="T39" fmla="*/ 0 h 47"/>
                <a:gd name="T40" fmla="*/ 2147483646 w 39"/>
                <a:gd name="T41" fmla="*/ 0 h 47"/>
                <a:gd name="T42" fmla="*/ 0 w 39"/>
                <a:gd name="T43" fmla="*/ 2147483646 h 47"/>
                <a:gd name="T44" fmla="*/ 0 w 39"/>
                <a:gd name="T45" fmla="*/ 2147483646 h 47"/>
                <a:gd name="T46" fmla="*/ 539488673 w 39"/>
                <a:gd name="T47" fmla="*/ 2147483646 h 4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39" h="47">
                  <a:moveTo>
                    <a:pt x="8" y="11"/>
                  </a:moveTo>
                  <a:lnTo>
                    <a:pt x="8" y="11"/>
                  </a:lnTo>
                  <a:cubicBezTo>
                    <a:pt x="8" y="10"/>
                    <a:pt x="8" y="9"/>
                    <a:pt x="8" y="8"/>
                  </a:cubicBezTo>
                  <a:lnTo>
                    <a:pt x="30" y="15"/>
                  </a:lnTo>
                  <a:cubicBezTo>
                    <a:pt x="31" y="15"/>
                    <a:pt x="31" y="16"/>
                    <a:pt x="31" y="18"/>
                  </a:cubicBezTo>
                  <a:lnTo>
                    <a:pt x="31" y="37"/>
                  </a:lnTo>
                  <a:cubicBezTo>
                    <a:pt x="31" y="38"/>
                    <a:pt x="31" y="38"/>
                    <a:pt x="31" y="39"/>
                  </a:cubicBezTo>
                  <a:lnTo>
                    <a:pt x="8" y="36"/>
                  </a:lnTo>
                  <a:cubicBezTo>
                    <a:pt x="8" y="35"/>
                    <a:pt x="8" y="34"/>
                    <a:pt x="8" y="33"/>
                  </a:cubicBezTo>
                  <a:lnTo>
                    <a:pt x="8" y="11"/>
                  </a:lnTo>
                  <a:close/>
                  <a:moveTo>
                    <a:pt x="1" y="39"/>
                  </a:moveTo>
                  <a:lnTo>
                    <a:pt x="1" y="39"/>
                  </a:lnTo>
                  <a:cubicBezTo>
                    <a:pt x="3" y="42"/>
                    <a:pt x="5" y="43"/>
                    <a:pt x="7" y="43"/>
                  </a:cubicBezTo>
                  <a:lnTo>
                    <a:pt x="31" y="47"/>
                  </a:lnTo>
                  <a:cubicBezTo>
                    <a:pt x="36" y="47"/>
                    <a:pt x="39" y="42"/>
                    <a:pt x="39" y="37"/>
                  </a:cubicBezTo>
                  <a:lnTo>
                    <a:pt x="39" y="18"/>
                  </a:lnTo>
                  <a:cubicBezTo>
                    <a:pt x="39" y="12"/>
                    <a:pt x="36" y="8"/>
                    <a:pt x="32" y="7"/>
                  </a:cubicBezTo>
                  <a:lnTo>
                    <a:pt x="9" y="0"/>
                  </a:lnTo>
                  <a:lnTo>
                    <a:pt x="7" y="0"/>
                  </a:lnTo>
                  <a:cubicBezTo>
                    <a:pt x="3" y="0"/>
                    <a:pt x="0" y="4"/>
                    <a:pt x="0" y="11"/>
                  </a:cubicBezTo>
                  <a:lnTo>
                    <a:pt x="0" y="33"/>
                  </a:lnTo>
                  <a:cubicBezTo>
                    <a:pt x="0" y="35"/>
                    <a:pt x="0" y="38"/>
                    <a:pt x="1" y="39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defTabSz="914400" fontAlgn="ctr">
                <a:spcBef>
                  <a:spcPct val="0"/>
                </a:spcBef>
                <a:spcAft>
                  <a:spcPct val="0"/>
                </a:spcAft>
              </a:pPr>
              <a:endParaRPr lang="en-US" altLang="zh-CN" sz="3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6" name="Freeform 157"/>
            <p:cNvSpPr>
              <a:spLocks noEditPoints="1"/>
            </p:cNvSpPr>
            <p:nvPr/>
          </p:nvSpPr>
          <p:spPr bwMode="auto">
            <a:xfrm>
              <a:off x="2063747" y="2001839"/>
              <a:ext cx="39688" cy="44450"/>
            </a:xfrm>
            <a:custGeom>
              <a:avLst/>
              <a:gdLst>
                <a:gd name="T0" fmla="*/ 2147483646 w 48"/>
                <a:gd name="T1" fmla="*/ 2147483646 h 51"/>
                <a:gd name="T2" fmla="*/ 2147483646 w 48"/>
                <a:gd name="T3" fmla="*/ 2147483646 h 51"/>
                <a:gd name="T4" fmla="*/ 2147483646 w 48"/>
                <a:gd name="T5" fmla="*/ 2147483646 h 51"/>
                <a:gd name="T6" fmla="*/ 2147483646 w 48"/>
                <a:gd name="T7" fmla="*/ 2147483646 h 51"/>
                <a:gd name="T8" fmla="*/ 2147483646 w 48"/>
                <a:gd name="T9" fmla="*/ 2147483646 h 51"/>
                <a:gd name="T10" fmla="*/ 2147483646 w 48"/>
                <a:gd name="T11" fmla="*/ 2147483646 h 51"/>
                <a:gd name="T12" fmla="*/ 2147483646 w 48"/>
                <a:gd name="T13" fmla="*/ 2147483646 h 51"/>
                <a:gd name="T14" fmla="*/ 2147483646 w 48"/>
                <a:gd name="T15" fmla="*/ 2147483646 h 51"/>
                <a:gd name="T16" fmla="*/ 2147483646 w 48"/>
                <a:gd name="T17" fmla="*/ 2147483646 h 51"/>
                <a:gd name="T18" fmla="*/ 2147483646 w 48"/>
                <a:gd name="T19" fmla="*/ 2147483646 h 51"/>
                <a:gd name="T20" fmla="*/ 2147483646 w 48"/>
                <a:gd name="T21" fmla="*/ 2147483646 h 51"/>
                <a:gd name="T22" fmla="*/ 2147483646 w 48"/>
                <a:gd name="T23" fmla="*/ 2147483646 h 51"/>
                <a:gd name="T24" fmla="*/ 2147483646 w 48"/>
                <a:gd name="T25" fmla="*/ 2147483646 h 51"/>
                <a:gd name="T26" fmla="*/ 2147483646 w 48"/>
                <a:gd name="T27" fmla="*/ 2147483646 h 51"/>
                <a:gd name="T28" fmla="*/ 2147483646 w 48"/>
                <a:gd name="T29" fmla="*/ 2147483646 h 51"/>
                <a:gd name="T30" fmla="*/ 2147483646 w 48"/>
                <a:gd name="T31" fmla="*/ 1986437380 h 51"/>
                <a:gd name="T32" fmla="*/ 2147483646 w 48"/>
                <a:gd name="T33" fmla="*/ 0 h 51"/>
                <a:gd name="T34" fmla="*/ 0 w 48"/>
                <a:gd name="T35" fmla="*/ 2147483646 h 51"/>
                <a:gd name="T36" fmla="*/ 0 w 48"/>
                <a:gd name="T37" fmla="*/ 2147483646 h 51"/>
                <a:gd name="T38" fmla="*/ 2147483646 w 48"/>
                <a:gd name="T39" fmla="*/ 2147483646 h 5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8" h="51">
                  <a:moveTo>
                    <a:pt x="8" y="11"/>
                  </a:moveTo>
                  <a:lnTo>
                    <a:pt x="8" y="11"/>
                  </a:lnTo>
                  <a:cubicBezTo>
                    <a:pt x="8" y="10"/>
                    <a:pt x="8" y="9"/>
                    <a:pt x="8" y="8"/>
                  </a:cubicBezTo>
                  <a:lnTo>
                    <a:pt x="39" y="11"/>
                  </a:lnTo>
                  <a:cubicBezTo>
                    <a:pt x="39" y="11"/>
                    <a:pt x="40" y="12"/>
                    <a:pt x="40" y="14"/>
                  </a:cubicBezTo>
                  <a:lnTo>
                    <a:pt x="40" y="40"/>
                  </a:lnTo>
                  <a:cubicBezTo>
                    <a:pt x="40" y="42"/>
                    <a:pt x="39" y="43"/>
                    <a:pt x="39" y="43"/>
                  </a:cubicBezTo>
                  <a:lnTo>
                    <a:pt x="8" y="43"/>
                  </a:lnTo>
                  <a:cubicBezTo>
                    <a:pt x="8" y="42"/>
                    <a:pt x="8" y="41"/>
                    <a:pt x="8" y="39"/>
                  </a:cubicBezTo>
                  <a:lnTo>
                    <a:pt x="8" y="11"/>
                  </a:lnTo>
                  <a:close/>
                  <a:moveTo>
                    <a:pt x="8" y="51"/>
                  </a:moveTo>
                  <a:lnTo>
                    <a:pt x="8" y="51"/>
                  </a:lnTo>
                  <a:lnTo>
                    <a:pt x="40" y="51"/>
                  </a:lnTo>
                  <a:cubicBezTo>
                    <a:pt x="44" y="50"/>
                    <a:pt x="48" y="46"/>
                    <a:pt x="48" y="40"/>
                  </a:cubicBezTo>
                  <a:lnTo>
                    <a:pt x="48" y="14"/>
                  </a:lnTo>
                  <a:cubicBezTo>
                    <a:pt x="48" y="8"/>
                    <a:pt x="44" y="3"/>
                    <a:pt x="40" y="3"/>
                  </a:cubicBezTo>
                  <a:lnTo>
                    <a:pt x="7" y="0"/>
                  </a:lnTo>
                  <a:cubicBezTo>
                    <a:pt x="3" y="0"/>
                    <a:pt x="0" y="5"/>
                    <a:pt x="0" y="11"/>
                  </a:cubicBezTo>
                  <a:lnTo>
                    <a:pt x="0" y="39"/>
                  </a:lnTo>
                  <a:cubicBezTo>
                    <a:pt x="0" y="46"/>
                    <a:pt x="3" y="51"/>
                    <a:pt x="8" y="5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defTabSz="914400" fontAlgn="ctr">
                <a:spcBef>
                  <a:spcPct val="0"/>
                </a:spcBef>
                <a:spcAft>
                  <a:spcPct val="0"/>
                </a:spcAft>
              </a:pPr>
              <a:endParaRPr lang="en-US" altLang="zh-CN" sz="3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7" name="Freeform 158"/>
            <p:cNvSpPr>
              <a:spLocks noEditPoints="1"/>
            </p:cNvSpPr>
            <p:nvPr/>
          </p:nvSpPr>
          <p:spPr bwMode="auto">
            <a:xfrm>
              <a:off x="2133598" y="2009776"/>
              <a:ext cx="31750" cy="38100"/>
            </a:xfrm>
            <a:custGeom>
              <a:avLst/>
              <a:gdLst>
                <a:gd name="T0" fmla="*/ 2147483646 w 39"/>
                <a:gd name="T1" fmla="*/ 2147483646 h 44"/>
                <a:gd name="T2" fmla="*/ 2147483646 w 39"/>
                <a:gd name="T3" fmla="*/ 2147483646 h 44"/>
                <a:gd name="T4" fmla="*/ 2147483646 w 39"/>
                <a:gd name="T5" fmla="*/ 2147483646 h 44"/>
                <a:gd name="T6" fmla="*/ 2147483646 w 39"/>
                <a:gd name="T7" fmla="*/ 2147483646 h 44"/>
                <a:gd name="T8" fmla="*/ 2147483646 w 39"/>
                <a:gd name="T9" fmla="*/ 2147483646 h 44"/>
                <a:gd name="T10" fmla="*/ 2147483646 w 39"/>
                <a:gd name="T11" fmla="*/ 2147483646 h 44"/>
                <a:gd name="T12" fmla="*/ 2147483646 w 39"/>
                <a:gd name="T13" fmla="*/ 2147483646 h 44"/>
                <a:gd name="T14" fmla="*/ 2147483646 w 39"/>
                <a:gd name="T15" fmla="*/ 2147483646 h 44"/>
                <a:gd name="T16" fmla="*/ 2147483646 w 39"/>
                <a:gd name="T17" fmla="*/ 2147483646 h 44"/>
                <a:gd name="T18" fmla="*/ 2147483646 w 39"/>
                <a:gd name="T19" fmla="*/ 2147483646 h 44"/>
                <a:gd name="T20" fmla="*/ 2147483646 w 39"/>
                <a:gd name="T21" fmla="*/ 2147483646 h 44"/>
                <a:gd name="T22" fmla="*/ 2147483646 w 39"/>
                <a:gd name="T23" fmla="*/ 2147483646 h 44"/>
                <a:gd name="T24" fmla="*/ 2147483646 w 39"/>
                <a:gd name="T25" fmla="*/ 2147483646 h 44"/>
                <a:gd name="T26" fmla="*/ 2147483646 w 39"/>
                <a:gd name="T27" fmla="*/ 2147483646 h 44"/>
                <a:gd name="T28" fmla="*/ 2147483646 w 39"/>
                <a:gd name="T29" fmla="*/ 2147483646 h 44"/>
                <a:gd name="T30" fmla="*/ 2147483646 w 39"/>
                <a:gd name="T31" fmla="*/ 2147483646 h 44"/>
                <a:gd name="T32" fmla="*/ 2147483646 w 39"/>
                <a:gd name="T33" fmla="*/ 0 h 44"/>
                <a:gd name="T34" fmla="*/ 0 w 39"/>
                <a:gd name="T35" fmla="*/ 2147483646 h 44"/>
                <a:gd name="T36" fmla="*/ 0 w 39"/>
                <a:gd name="T37" fmla="*/ 2147483646 h 44"/>
                <a:gd name="T38" fmla="*/ 2147483646 w 39"/>
                <a:gd name="T39" fmla="*/ 2147483646 h 4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9" h="44">
                  <a:moveTo>
                    <a:pt x="8" y="10"/>
                  </a:moveTo>
                  <a:lnTo>
                    <a:pt x="8" y="10"/>
                  </a:lnTo>
                  <a:cubicBezTo>
                    <a:pt x="8" y="9"/>
                    <a:pt x="8" y="8"/>
                    <a:pt x="8" y="8"/>
                  </a:cubicBezTo>
                  <a:lnTo>
                    <a:pt x="30" y="12"/>
                  </a:lnTo>
                  <a:cubicBezTo>
                    <a:pt x="31" y="12"/>
                    <a:pt x="31" y="12"/>
                    <a:pt x="31" y="13"/>
                  </a:cubicBezTo>
                  <a:lnTo>
                    <a:pt x="31" y="34"/>
                  </a:lnTo>
                  <a:cubicBezTo>
                    <a:pt x="31" y="35"/>
                    <a:pt x="31" y="36"/>
                    <a:pt x="31" y="36"/>
                  </a:cubicBezTo>
                  <a:lnTo>
                    <a:pt x="8" y="36"/>
                  </a:lnTo>
                  <a:cubicBezTo>
                    <a:pt x="8" y="36"/>
                    <a:pt x="8" y="35"/>
                    <a:pt x="8" y="34"/>
                  </a:cubicBezTo>
                  <a:lnTo>
                    <a:pt x="8" y="10"/>
                  </a:lnTo>
                  <a:close/>
                  <a:moveTo>
                    <a:pt x="8" y="44"/>
                  </a:moveTo>
                  <a:lnTo>
                    <a:pt x="8" y="44"/>
                  </a:lnTo>
                  <a:lnTo>
                    <a:pt x="31" y="44"/>
                  </a:lnTo>
                  <a:cubicBezTo>
                    <a:pt x="36" y="44"/>
                    <a:pt x="39" y="39"/>
                    <a:pt x="39" y="34"/>
                  </a:cubicBezTo>
                  <a:lnTo>
                    <a:pt x="39" y="13"/>
                  </a:lnTo>
                  <a:cubicBezTo>
                    <a:pt x="39" y="8"/>
                    <a:pt x="36" y="4"/>
                    <a:pt x="32" y="4"/>
                  </a:cubicBezTo>
                  <a:lnTo>
                    <a:pt x="7" y="0"/>
                  </a:lnTo>
                  <a:cubicBezTo>
                    <a:pt x="3" y="0"/>
                    <a:pt x="0" y="4"/>
                    <a:pt x="0" y="10"/>
                  </a:cubicBezTo>
                  <a:lnTo>
                    <a:pt x="0" y="34"/>
                  </a:lnTo>
                  <a:cubicBezTo>
                    <a:pt x="0" y="40"/>
                    <a:pt x="3" y="44"/>
                    <a:pt x="8" y="44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defTabSz="914400" fontAlgn="ctr">
                <a:spcBef>
                  <a:spcPct val="0"/>
                </a:spcBef>
                <a:spcAft>
                  <a:spcPct val="0"/>
                </a:spcAft>
              </a:pPr>
              <a:endParaRPr lang="en-US" altLang="zh-CN" sz="3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8" name="Freeform 159"/>
            <p:cNvSpPr>
              <a:spLocks noEditPoints="1"/>
            </p:cNvSpPr>
            <p:nvPr/>
          </p:nvSpPr>
          <p:spPr bwMode="auto">
            <a:xfrm>
              <a:off x="2063747" y="2078039"/>
              <a:ext cx="39688" cy="42863"/>
            </a:xfrm>
            <a:custGeom>
              <a:avLst/>
              <a:gdLst>
                <a:gd name="T0" fmla="*/ 2147483646 w 48"/>
                <a:gd name="T1" fmla="*/ 2147483646 h 51"/>
                <a:gd name="T2" fmla="*/ 2147483646 w 48"/>
                <a:gd name="T3" fmla="*/ 2147483646 h 51"/>
                <a:gd name="T4" fmla="*/ 2147483646 w 48"/>
                <a:gd name="T5" fmla="*/ 2147483646 h 51"/>
                <a:gd name="T6" fmla="*/ 2147483646 w 48"/>
                <a:gd name="T7" fmla="*/ 2147483646 h 51"/>
                <a:gd name="T8" fmla="*/ 2147483646 w 48"/>
                <a:gd name="T9" fmla="*/ 2147483646 h 51"/>
                <a:gd name="T10" fmla="*/ 2147483646 w 48"/>
                <a:gd name="T11" fmla="*/ 2147483646 h 51"/>
                <a:gd name="T12" fmla="*/ 2147483646 w 48"/>
                <a:gd name="T13" fmla="*/ 2147483646 h 51"/>
                <a:gd name="T14" fmla="*/ 2147483646 w 48"/>
                <a:gd name="T15" fmla="*/ 2147483646 h 51"/>
                <a:gd name="T16" fmla="*/ 2147483646 w 48"/>
                <a:gd name="T17" fmla="*/ 2147483646 h 51"/>
                <a:gd name="T18" fmla="*/ 2147483646 w 48"/>
                <a:gd name="T19" fmla="*/ 2147483646 h 51"/>
                <a:gd name="T20" fmla="*/ 2147483646 w 48"/>
                <a:gd name="T21" fmla="*/ 0 h 51"/>
                <a:gd name="T22" fmla="*/ 2147483646 w 48"/>
                <a:gd name="T23" fmla="*/ 0 h 51"/>
                <a:gd name="T24" fmla="*/ 2147483646 w 48"/>
                <a:gd name="T25" fmla="*/ 0 h 51"/>
                <a:gd name="T26" fmla="*/ 0 w 48"/>
                <a:gd name="T27" fmla="*/ 2147483646 h 51"/>
                <a:gd name="T28" fmla="*/ 0 w 48"/>
                <a:gd name="T29" fmla="*/ 2147483646 h 51"/>
                <a:gd name="T30" fmla="*/ 2147483646 w 48"/>
                <a:gd name="T31" fmla="*/ 2147483646 h 51"/>
                <a:gd name="T32" fmla="*/ 2147483646 w 48"/>
                <a:gd name="T33" fmla="*/ 2147483646 h 51"/>
                <a:gd name="T34" fmla="*/ 2147483646 w 48"/>
                <a:gd name="T35" fmla="*/ 2147483646 h 51"/>
                <a:gd name="T36" fmla="*/ 2147483646 w 48"/>
                <a:gd name="T37" fmla="*/ 2147483646 h 51"/>
                <a:gd name="T38" fmla="*/ 2147483646 w 48"/>
                <a:gd name="T39" fmla="*/ 0 h 5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8" h="51">
                  <a:moveTo>
                    <a:pt x="40" y="38"/>
                  </a:moveTo>
                  <a:lnTo>
                    <a:pt x="40" y="38"/>
                  </a:lnTo>
                  <a:cubicBezTo>
                    <a:pt x="40" y="39"/>
                    <a:pt x="39" y="40"/>
                    <a:pt x="39" y="40"/>
                  </a:cubicBezTo>
                  <a:lnTo>
                    <a:pt x="8" y="43"/>
                  </a:lnTo>
                  <a:cubicBezTo>
                    <a:pt x="8" y="42"/>
                    <a:pt x="8" y="41"/>
                    <a:pt x="8" y="39"/>
                  </a:cubicBezTo>
                  <a:lnTo>
                    <a:pt x="8" y="11"/>
                  </a:lnTo>
                  <a:cubicBezTo>
                    <a:pt x="8" y="10"/>
                    <a:pt x="8" y="8"/>
                    <a:pt x="8" y="8"/>
                  </a:cubicBezTo>
                  <a:lnTo>
                    <a:pt x="38" y="8"/>
                  </a:lnTo>
                  <a:cubicBezTo>
                    <a:pt x="39" y="9"/>
                    <a:pt x="40" y="10"/>
                    <a:pt x="40" y="11"/>
                  </a:cubicBezTo>
                  <a:lnTo>
                    <a:pt x="40" y="38"/>
                  </a:lnTo>
                  <a:close/>
                  <a:moveTo>
                    <a:pt x="39" y="0"/>
                  </a:moveTo>
                  <a:lnTo>
                    <a:pt x="39" y="0"/>
                  </a:lnTo>
                  <a:lnTo>
                    <a:pt x="8" y="0"/>
                  </a:lnTo>
                  <a:cubicBezTo>
                    <a:pt x="3" y="0"/>
                    <a:pt x="0" y="4"/>
                    <a:pt x="0" y="11"/>
                  </a:cubicBezTo>
                  <a:lnTo>
                    <a:pt x="0" y="39"/>
                  </a:lnTo>
                  <a:cubicBezTo>
                    <a:pt x="0" y="46"/>
                    <a:pt x="3" y="51"/>
                    <a:pt x="8" y="51"/>
                  </a:cubicBezTo>
                  <a:lnTo>
                    <a:pt x="40" y="48"/>
                  </a:lnTo>
                  <a:cubicBezTo>
                    <a:pt x="44" y="48"/>
                    <a:pt x="48" y="44"/>
                    <a:pt x="48" y="38"/>
                  </a:cubicBezTo>
                  <a:lnTo>
                    <a:pt x="48" y="11"/>
                  </a:lnTo>
                  <a:cubicBezTo>
                    <a:pt x="48" y="6"/>
                    <a:pt x="44" y="1"/>
                    <a:pt x="39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defTabSz="914400" fontAlgn="ctr">
                <a:spcBef>
                  <a:spcPct val="0"/>
                </a:spcBef>
                <a:spcAft>
                  <a:spcPct val="0"/>
                </a:spcAft>
              </a:pPr>
              <a:endParaRPr lang="en-US" altLang="zh-CN" sz="3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9" name="Freeform 160"/>
            <p:cNvSpPr>
              <a:spLocks noEditPoints="1"/>
            </p:cNvSpPr>
            <p:nvPr/>
          </p:nvSpPr>
          <p:spPr bwMode="auto">
            <a:xfrm>
              <a:off x="2132010" y="2076451"/>
              <a:ext cx="33338" cy="38100"/>
            </a:xfrm>
            <a:custGeom>
              <a:avLst/>
              <a:gdLst>
                <a:gd name="T0" fmla="*/ 2147483646 w 41"/>
                <a:gd name="T1" fmla="*/ 2147483646 h 44"/>
                <a:gd name="T2" fmla="*/ 2147483646 w 41"/>
                <a:gd name="T3" fmla="*/ 2147483646 h 44"/>
                <a:gd name="T4" fmla="*/ 2147483646 w 41"/>
                <a:gd name="T5" fmla="*/ 2147483646 h 44"/>
                <a:gd name="T6" fmla="*/ 2147483646 w 41"/>
                <a:gd name="T7" fmla="*/ 2147483646 h 44"/>
                <a:gd name="T8" fmla="*/ 2147483646 w 41"/>
                <a:gd name="T9" fmla="*/ 2147483646 h 44"/>
                <a:gd name="T10" fmla="*/ 2147483646 w 41"/>
                <a:gd name="T11" fmla="*/ 2147483646 h 44"/>
                <a:gd name="T12" fmla="*/ 2147483646 w 41"/>
                <a:gd name="T13" fmla="*/ 2147483646 h 44"/>
                <a:gd name="T14" fmla="*/ 2147483646 w 41"/>
                <a:gd name="T15" fmla="*/ 2147483646 h 44"/>
                <a:gd name="T16" fmla="*/ 2147483646 w 41"/>
                <a:gd name="T17" fmla="*/ 2147483646 h 44"/>
                <a:gd name="T18" fmla="*/ 2147483646 w 41"/>
                <a:gd name="T19" fmla="*/ 2147483646 h 44"/>
                <a:gd name="T20" fmla="*/ 2147483646 w 41"/>
                <a:gd name="T21" fmla="*/ 649325311 h 44"/>
                <a:gd name="T22" fmla="*/ 2147483646 w 41"/>
                <a:gd name="T23" fmla="*/ 649325311 h 44"/>
                <a:gd name="T24" fmla="*/ 2147483646 w 41"/>
                <a:gd name="T25" fmla="*/ 0 h 44"/>
                <a:gd name="T26" fmla="*/ 0 w 41"/>
                <a:gd name="T27" fmla="*/ 2147483646 h 44"/>
                <a:gd name="T28" fmla="*/ 0 w 41"/>
                <a:gd name="T29" fmla="*/ 2147483646 h 44"/>
                <a:gd name="T30" fmla="*/ 2147483646 w 41"/>
                <a:gd name="T31" fmla="*/ 2147483646 h 44"/>
                <a:gd name="T32" fmla="*/ 2147483646 w 41"/>
                <a:gd name="T33" fmla="*/ 2147483646 h 44"/>
                <a:gd name="T34" fmla="*/ 2147483646 w 41"/>
                <a:gd name="T35" fmla="*/ 2147483646 h 44"/>
                <a:gd name="T36" fmla="*/ 2147483646 w 41"/>
                <a:gd name="T37" fmla="*/ 2147483646 h 44"/>
                <a:gd name="T38" fmla="*/ 2147483646 w 41"/>
                <a:gd name="T39" fmla="*/ 649325311 h 4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1" h="44">
                  <a:moveTo>
                    <a:pt x="8" y="36"/>
                  </a:moveTo>
                  <a:lnTo>
                    <a:pt x="8" y="36"/>
                  </a:lnTo>
                  <a:cubicBezTo>
                    <a:pt x="8" y="35"/>
                    <a:pt x="8" y="35"/>
                    <a:pt x="8" y="34"/>
                  </a:cubicBezTo>
                  <a:lnTo>
                    <a:pt x="8" y="10"/>
                  </a:lnTo>
                  <a:cubicBezTo>
                    <a:pt x="8" y="10"/>
                    <a:pt x="8" y="9"/>
                    <a:pt x="8" y="9"/>
                  </a:cubicBezTo>
                  <a:lnTo>
                    <a:pt x="32" y="9"/>
                  </a:lnTo>
                  <a:cubicBezTo>
                    <a:pt x="33" y="9"/>
                    <a:pt x="33" y="10"/>
                    <a:pt x="33" y="11"/>
                  </a:cubicBezTo>
                  <a:lnTo>
                    <a:pt x="33" y="32"/>
                  </a:lnTo>
                  <a:cubicBezTo>
                    <a:pt x="33" y="33"/>
                    <a:pt x="33" y="34"/>
                    <a:pt x="33" y="34"/>
                  </a:cubicBezTo>
                  <a:lnTo>
                    <a:pt x="8" y="36"/>
                  </a:lnTo>
                  <a:close/>
                  <a:moveTo>
                    <a:pt x="33" y="1"/>
                  </a:moveTo>
                  <a:lnTo>
                    <a:pt x="33" y="1"/>
                  </a:lnTo>
                  <a:lnTo>
                    <a:pt x="7" y="0"/>
                  </a:lnTo>
                  <a:cubicBezTo>
                    <a:pt x="3" y="0"/>
                    <a:pt x="0" y="5"/>
                    <a:pt x="0" y="10"/>
                  </a:cubicBezTo>
                  <a:lnTo>
                    <a:pt x="0" y="34"/>
                  </a:lnTo>
                  <a:cubicBezTo>
                    <a:pt x="0" y="40"/>
                    <a:pt x="3" y="44"/>
                    <a:pt x="7" y="44"/>
                  </a:cubicBezTo>
                  <a:lnTo>
                    <a:pt x="34" y="42"/>
                  </a:lnTo>
                  <a:cubicBezTo>
                    <a:pt x="38" y="42"/>
                    <a:pt x="41" y="38"/>
                    <a:pt x="41" y="32"/>
                  </a:cubicBezTo>
                  <a:lnTo>
                    <a:pt x="41" y="11"/>
                  </a:lnTo>
                  <a:cubicBezTo>
                    <a:pt x="41" y="6"/>
                    <a:pt x="38" y="2"/>
                    <a:pt x="33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defTabSz="914400" fontAlgn="ctr">
                <a:spcBef>
                  <a:spcPct val="0"/>
                </a:spcBef>
                <a:spcAft>
                  <a:spcPct val="0"/>
                </a:spcAft>
              </a:pPr>
              <a:endParaRPr lang="en-US" altLang="zh-CN" sz="3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0" name="Freeform 161"/>
            <p:cNvSpPr/>
            <p:nvPr/>
          </p:nvSpPr>
          <p:spPr bwMode="auto">
            <a:xfrm>
              <a:off x="2060573" y="2149476"/>
              <a:ext cx="44450" cy="15875"/>
            </a:xfrm>
            <a:custGeom>
              <a:avLst/>
              <a:gdLst>
                <a:gd name="T0" fmla="*/ 2147483646 w 53"/>
                <a:gd name="T1" fmla="*/ 2147483646 h 18"/>
                <a:gd name="T2" fmla="*/ 2147483646 w 53"/>
                <a:gd name="T3" fmla="*/ 2147483646 h 18"/>
                <a:gd name="T4" fmla="*/ 2147483646 w 53"/>
                <a:gd name="T5" fmla="*/ 2147483646 h 18"/>
                <a:gd name="T6" fmla="*/ 2147483646 w 53"/>
                <a:gd name="T7" fmla="*/ 2147483646 h 18"/>
                <a:gd name="T8" fmla="*/ 2147483646 w 53"/>
                <a:gd name="T9" fmla="*/ 2147483646 h 18"/>
                <a:gd name="T10" fmla="*/ 2147483646 w 53"/>
                <a:gd name="T11" fmla="*/ 0 h 18"/>
                <a:gd name="T12" fmla="*/ 2147483646 w 53"/>
                <a:gd name="T13" fmla="*/ 2147483646 h 18"/>
                <a:gd name="T14" fmla="*/ 0 w 53"/>
                <a:gd name="T15" fmla="*/ 2147483646 h 18"/>
                <a:gd name="T16" fmla="*/ 2147483646 w 53"/>
                <a:gd name="T17" fmla="*/ 2147483646 h 1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3" h="18">
                  <a:moveTo>
                    <a:pt x="5" y="18"/>
                  </a:moveTo>
                  <a:lnTo>
                    <a:pt x="5" y="18"/>
                  </a:lnTo>
                  <a:lnTo>
                    <a:pt x="48" y="13"/>
                  </a:lnTo>
                  <a:cubicBezTo>
                    <a:pt x="51" y="13"/>
                    <a:pt x="53" y="11"/>
                    <a:pt x="53" y="7"/>
                  </a:cubicBezTo>
                  <a:cubicBezTo>
                    <a:pt x="53" y="3"/>
                    <a:pt x="51" y="0"/>
                    <a:pt x="48" y="0"/>
                  </a:cubicBezTo>
                  <a:lnTo>
                    <a:pt x="5" y="5"/>
                  </a:lnTo>
                  <a:cubicBezTo>
                    <a:pt x="3" y="5"/>
                    <a:pt x="0" y="8"/>
                    <a:pt x="0" y="11"/>
                  </a:cubicBezTo>
                  <a:cubicBezTo>
                    <a:pt x="0" y="15"/>
                    <a:pt x="3" y="18"/>
                    <a:pt x="5" y="18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defTabSz="914400" fontAlgn="ctr">
                <a:spcBef>
                  <a:spcPct val="0"/>
                </a:spcBef>
                <a:spcAft>
                  <a:spcPct val="0"/>
                </a:spcAft>
              </a:pPr>
              <a:endParaRPr lang="en-US" altLang="zh-CN" sz="3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1" name="Freeform 162"/>
            <p:cNvSpPr/>
            <p:nvPr/>
          </p:nvSpPr>
          <p:spPr bwMode="auto">
            <a:xfrm>
              <a:off x="2060571" y="2170116"/>
              <a:ext cx="44450" cy="17463"/>
            </a:xfrm>
            <a:custGeom>
              <a:avLst/>
              <a:gdLst>
                <a:gd name="T0" fmla="*/ 2147483646 w 53"/>
                <a:gd name="T1" fmla="*/ 0 h 20"/>
                <a:gd name="T2" fmla="*/ 2147483646 w 53"/>
                <a:gd name="T3" fmla="*/ 0 h 20"/>
                <a:gd name="T4" fmla="*/ 2147483646 w 53"/>
                <a:gd name="T5" fmla="*/ 0 h 20"/>
                <a:gd name="T6" fmla="*/ 2147483646 w 53"/>
                <a:gd name="T7" fmla="*/ 2147483646 h 20"/>
                <a:gd name="T8" fmla="*/ 0 w 53"/>
                <a:gd name="T9" fmla="*/ 2147483646 h 20"/>
                <a:gd name="T10" fmla="*/ 2147483646 w 53"/>
                <a:gd name="T11" fmla="*/ 2147483646 h 20"/>
                <a:gd name="T12" fmla="*/ 2147483646 w 53"/>
                <a:gd name="T13" fmla="*/ 2147483646 h 20"/>
                <a:gd name="T14" fmla="*/ 2147483646 w 53"/>
                <a:gd name="T15" fmla="*/ 2147483646 h 20"/>
                <a:gd name="T16" fmla="*/ 2147483646 w 53"/>
                <a:gd name="T17" fmla="*/ 2147483646 h 20"/>
                <a:gd name="T18" fmla="*/ 2147483646 w 53"/>
                <a:gd name="T19" fmla="*/ 0 h 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3" h="20">
                  <a:moveTo>
                    <a:pt x="48" y="0"/>
                  </a:moveTo>
                  <a:lnTo>
                    <a:pt x="48" y="0"/>
                  </a:lnTo>
                  <a:lnTo>
                    <a:pt x="5" y="6"/>
                  </a:lnTo>
                  <a:cubicBezTo>
                    <a:pt x="3" y="6"/>
                    <a:pt x="0" y="9"/>
                    <a:pt x="0" y="13"/>
                  </a:cubicBezTo>
                  <a:cubicBezTo>
                    <a:pt x="0" y="17"/>
                    <a:pt x="3" y="20"/>
                    <a:pt x="5" y="20"/>
                  </a:cubicBezTo>
                  <a:lnTo>
                    <a:pt x="48" y="13"/>
                  </a:lnTo>
                  <a:cubicBezTo>
                    <a:pt x="51" y="13"/>
                    <a:pt x="53" y="10"/>
                    <a:pt x="53" y="7"/>
                  </a:cubicBezTo>
                  <a:cubicBezTo>
                    <a:pt x="53" y="3"/>
                    <a:pt x="51" y="0"/>
                    <a:pt x="48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defTabSz="914400" fontAlgn="ctr">
                <a:spcBef>
                  <a:spcPct val="0"/>
                </a:spcBef>
                <a:spcAft>
                  <a:spcPct val="0"/>
                </a:spcAft>
              </a:pPr>
              <a:endParaRPr lang="en-US" altLang="zh-CN" sz="3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2" name="Freeform 163"/>
            <p:cNvSpPr/>
            <p:nvPr/>
          </p:nvSpPr>
          <p:spPr bwMode="auto">
            <a:xfrm>
              <a:off x="2132010" y="2143127"/>
              <a:ext cx="33338" cy="12700"/>
            </a:xfrm>
            <a:custGeom>
              <a:avLst/>
              <a:gdLst>
                <a:gd name="T0" fmla="*/ 2147483646 w 40"/>
                <a:gd name="T1" fmla="*/ 2147483646 h 14"/>
                <a:gd name="T2" fmla="*/ 2147483646 w 40"/>
                <a:gd name="T3" fmla="*/ 2147483646 h 14"/>
                <a:gd name="T4" fmla="*/ 2147483646 w 40"/>
                <a:gd name="T5" fmla="*/ 2147483646 h 14"/>
                <a:gd name="T6" fmla="*/ 2147483646 w 40"/>
                <a:gd name="T7" fmla="*/ 2147483646 h 14"/>
                <a:gd name="T8" fmla="*/ 2147483646 w 40"/>
                <a:gd name="T9" fmla="*/ 2147483646 h 14"/>
                <a:gd name="T10" fmla="*/ 2147483646 w 40"/>
                <a:gd name="T11" fmla="*/ 0 h 14"/>
                <a:gd name="T12" fmla="*/ 2147483646 w 40"/>
                <a:gd name="T13" fmla="*/ 2147483646 h 14"/>
                <a:gd name="T14" fmla="*/ 0 w 40"/>
                <a:gd name="T15" fmla="*/ 2147483646 h 14"/>
                <a:gd name="T16" fmla="*/ 2147483646 w 40"/>
                <a:gd name="T17" fmla="*/ 2147483646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0" h="14">
                  <a:moveTo>
                    <a:pt x="4" y="14"/>
                  </a:moveTo>
                  <a:lnTo>
                    <a:pt x="4" y="14"/>
                  </a:lnTo>
                  <a:lnTo>
                    <a:pt x="37" y="10"/>
                  </a:lnTo>
                  <a:cubicBezTo>
                    <a:pt x="39" y="10"/>
                    <a:pt x="40" y="8"/>
                    <a:pt x="40" y="5"/>
                  </a:cubicBezTo>
                  <a:cubicBezTo>
                    <a:pt x="40" y="2"/>
                    <a:pt x="39" y="0"/>
                    <a:pt x="37" y="0"/>
                  </a:cubicBezTo>
                  <a:lnTo>
                    <a:pt x="4" y="4"/>
                  </a:lnTo>
                  <a:cubicBezTo>
                    <a:pt x="2" y="4"/>
                    <a:pt x="0" y="6"/>
                    <a:pt x="0" y="9"/>
                  </a:cubicBezTo>
                  <a:cubicBezTo>
                    <a:pt x="0" y="12"/>
                    <a:pt x="2" y="14"/>
                    <a:pt x="4" y="14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defTabSz="914400" fontAlgn="ctr">
                <a:spcBef>
                  <a:spcPct val="0"/>
                </a:spcBef>
                <a:spcAft>
                  <a:spcPct val="0"/>
                </a:spcAft>
              </a:pPr>
              <a:endParaRPr lang="en-US" altLang="zh-CN" sz="3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3" name="Freeform 164"/>
            <p:cNvSpPr/>
            <p:nvPr/>
          </p:nvSpPr>
          <p:spPr bwMode="auto">
            <a:xfrm>
              <a:off x="2132012" y="2159001"/>
              <a:ext cx="33338" cy="12700"/>
            </a:xfrm>
            <a:custGeom>
              <a:avLst/>
              <a:gdLst>
                <a:gd name="T0" fmla="*/ 2147483646 w 40"/>
                <a:gd name="T1" fmla="*/ 0 h 14"/>
                <a:gd name="T2" fmla="*/ 2147483646 w 40"/>
                <a:gd name="T3" fmla="*/ 0 h 14"/>
                <a:gd name="T4" fmla="*/ 2147483646 w 40"/>
                <a:gd name="T5" fmla="*/ 2147483646 h 14"/>
                <a:gd name="T6" fmla="*/ 0 w 40"/>
                <a:gd name="T7" fmla="*/ 2147483646 h 14"/>
                <a:gd name="T8" fmla="*/ 2147483646 w 40"/>
                <a:gd name="T9" fmla="*/ 2147483646 h 14"/>
                <a:gd name="T10" fmla="*/ 2147483646 w 40"/>
                <a:gd name="T11" fmla="*/ 2147483646 h 14"/>
                <a:gd name="T12" fmla="*/ 2147483646 w 40"/>
                <a:gd name="T13" fmla="*/ 2147483646 h 14"/>
                <a:gd name="T14" fmla="*/ 2147483646 w 40"/>
                <a:gd name="T15" fmla="*/ 2147483646 h 14"/>
                <a:gd name="T16" fmla="*/ 2147483646 w 40"/>
                <a:gd name="T17" fmla="*/ 0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0" h="14">
                  <a:moveTo>
                    <a:pt x="37" y="0"/>
                  </a:moveTo>
                  <a:lnTo>
                    <a:pt x="37" y="0"/>
                  </a:lnTo>
                  <a:lnTo>
                    <a:pt x="4" y="4"/>
                  </a:lnTo>
                  <a:cubicBezTo>
                    <a:pt x="2" y="4"/>
                    <a:pt x="0" y="7"/>
                    <a:pt x="0" y="9"/>
                  </a:cubicBezTo>
                  <a:cubicBezTo>
                    <a:pt x="0" y="12"/>
                    <a:pt x="2" y="14"/>
                    <a:pt x="4" y="14"/>
                  </a:cubicBezTo>
                  <a:lnTo>
                    <a:pt x="37" y="10"/>
                  </a:lnTo>
                  <a:cubicBezTo>
                    <a:pt x="39" y="10"/>
                    <a:pt x="40" y="7"/>
                    <a:pt x="40" y="5"/>
                  </a:cubicBezTo>
                  <a:cubicBezTo>
                    <a:pt x="40" y="2"/>
                    <a:pt x="39" y="0"/>
                    <a:pt x="37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defTabSz="914400" fontAlgn="ctr">
                <a:spcBef>
                  <a:spcPct val="0"/>
                </a:spcBef>
                <a:spcAft>
                  <a:spcPct val="0"/>
                </a:spcAft>
              </a:pPr>
              <a:endParaRPr lang="en-US" altLang="zh-CN" sz="3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4" name="Freeform 165"/>
            <p:cNvSpPr>
              <a:spLocks noEditPoints="1"/>
            </p:cNvSpPr>
            <p:nvPr/>
          </p:nvSpPr>
          <p:spPr bwMode="auto">
            <a:xfrm>
              <a:off x="2185987" y="1958978"/>
              <a:ext cx="23813" cy="30163"/>
            </a:xfrm>
            <a:custGeom>
              <a:avLst/>
              <a:gdLst>
                <a:gd name="T0" fmla="*/ 2147483646 w 28"/>
                <a:gd name="T1" fmla="*/ 2147483646 h 36"/>
                <a:gd name="T2" fmla="*/ 2147483646 w 28"/>
                <a:gd name="T3" fmla="*/ 2147483646 h 36"/>
                <a:gd name="T4" fmla="*/ 2147483646 w 28"/>
                <a:gd name="T5" fmla="*/ 2147483646 h 36"/>
                <a:gd name="T6" fmla="*/ 2147483646 w 28"/>
                <a:gd name="T7" fmla="*/ 2147483646 h 36"/>
                <a:gd name="T8" fmla="*/ 2147483646 w 28"/>
                <a:gd name="T9" fmla="*/ 2147483646 h 36"/>
                <a:gd name="T10" fmla="*/ 2147483646 w 28"/>
                <a:gd name="T11" fmla="*/ 2147483646 h 36"/>
                <a:gd name="T12" fmla="*/ 2147483646 w 28"/>
                <a:gd name="T13" fmla="*/ 2147483646 h 36"/>
                <a:gd name="T14" fmla="*/ 2147483646 w 28"/>
                <a:gd name="T15" fmla="*/ 2147483646 h 36"/>
                <a:gd name="T16" fmla="*/ 2147483646 w 28"/>
                <a:gd name="T17" fmla="*/ 2147483646 h 36"/>
                <a:gd name="T18" fmla="*/ 2147483646 w 28"/>
                <a:gd name="T19" fmla="*/ 2147483646 h 36"/>
                <a:gd name="T20" fmla="*/ 614796380 w 28"/>
                <a:gd name="T21" fmla="*/ 2147483646 h 36"/>
                <a:gd name="T22" fmla="*/ 614796380 w 28"/>
                <a:gd name="T23" fmla="*/ 2147483646 h 36"/>
                <a:gd name="T24" fmla="*/ 2147483646 w 28"/>
                <a:gd name="T25" fmla="*/ 2147483646 h 36"/>
                <a:gd name="T26" fmla="*/ 2147483646 w 28"/>
                <a:gd name="T27" fmla="*/ 2147483646 h 36"/>
                <a:gd name="T28" fmla="*/ 2147483646 w 28"/>
                <a:gd name="T29" fmla="*/ 2147483646 h 36"/>
                <a:gd name="T30" fmla="*/ 2147483646 w 28"/>
                <a:gd name="T31" fmla="*/ 2147483646 h 36"/>
                <a:gd name="T32" fmla="*/ 2147483646 w 28"/>
                <a:gd name="T33" fmla="*/ 2147483646 h 36"/>
                <a:gd name="T34" fmla="*/ 2147483646 w 28"/>
                <a:gd name="T35" fmla="*/ 2147483646 h 36"/>
                <a:gd name="T36" fmla="*/ 2147483646 w 28"/>
                <a:gd name="T37" fmla="*/ 0 h 36"/>
                <a:gd name="T38" fmla="*/ 2147483646 w 28"/>
                <a:gd name="T39" fmla="*/ 0 h 36"/>
                <a:gd name="T40" fmla="*/ 0 w 28"/>
                <a:gd name="T41" fmla="*/ 2147483646 h 36"/>
                <a:gd name="T42" fmla="*/ 0 w 28"/>
                <a:gd name="T43" fmla="*/ 2147483646 h 36"/>
                <a:gd name="T44" fmla="*/ 614796380 w 28"/>
                <a:gd name="T45" fmla="*/ 2147483646 h 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8" h="36">
                  <a:moveTo>
                    <a:pt x="6" y="9"/>
                  </a:moveTo>
                  <a:lnTo>
                    <a:pt x="6" y="9"/>
                  </a:lnTo>
                  <a:cubicBezTo>
                    <a:pt x="6" y="8"/>
                    <a:pt x="6" y="7"/>
                    <a:pt x="6" y="6"/>
                  </a:cubicBezTo>
                  <a:lnTo>
                    <a:pt x="21" y="11"/>
                  </a:lnTo>
                  <a:cubicBezTo>
                    <a:pt x="21" y="11"/>
                    <a:pt x="22" y="12"/>
                    <a:pt x="22" y="14"/>
                  </a:cubicBezTo>
                  <a:lnTo>
                    <a:pt x="22" y="27"/>
                  </a:lnTo>
                  <a:cubicBezTo>
                    <a:pt x="22" y="29"/>
                    <a:pt x="21" y="30"/>
                    <a:pt x="21" y="30"/>
                  </a:cubicBezTo>
                  <a:lnTo>
                    <a:pt x="7" y="29"/>
                  </a:lnTo>
                  <a:cubicBezTo>
                    <a:pt x="6" y="28"/>
                    <a:pt x="6" y="27"/>
                    <a:pt x="6" y="25"/>
                  </a:cubicBezTo>
                  <a:lnTo>
                    <a:pt x="6" y="9"/>
                  </a:lnTo>
                  <a:close/>
                  <a:moveTo>
                    <a:pt x="1" y="31"/>
                  </a:moveTo>
                  <a:lnTo>
                    <a:pt x="1" y="31"/>
                  </a:lnTo>
                  <a:cubicBezTo>
                    <a:pt x="3" y="35"/>
                    <a:pt x="5" y="35"/>
                    <a:pt x="6" y="35"/>
                  </a:cubicBezTo>
                  <a:lnTo>
                    <a:pt x="22" y="36"/>
                  </a:lnTo>
                  <a:cubicBezTo>
                    <a:pt x="25" y="36"/>
                    <a:pt x="28" y="32"/>
                    <a:pt x="28" y="27"/>
                  </a:cubicBezTo>
                  <a:lnTo>
                    <a:pt x="28" y="14"/>
                  </a:lnTo>
                  <a:cubicBezTo>
                    <a:pt x="28" y="10"/>
                    <a:pt x="26" y="6"/>
                    <a:pt x="22" y="5"/>
                  </a:cubicBezTo>
                  <a:lnTo>
                    <a:pt x="7" y="0"/>
                  </a:lnTo>
                  <a:lnTo>
                    <a:pt x="6" y="0"/>
                  </a:lnTo>
                  <a:cubicBezTo>
                    <a:pt x="2" y="0"/>
                    <a:pt x="0" y="4"/>
                    <a:pt x="0" y="9"/>
                  </a:cubicBezTo>
                  <a:lnTo>
                    <a:pt x="0" y="25"/>
                  </a:lnTo>
                  <a:cubicBezTo>
                    <a:pt x="0" y="27"/>
                    <a:pt x="0" y="30"/>
                    <a:pt x="1" y="3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defTabSz="914400" fontAlgn="ctr">
                <a:spcBef>
                  <a:spcPct val="0"/>
                </a:spcBef>
                <a:spcAft>
                  <a:spcPct val="0"/>
                </a:spcAft>
              </a:pPr>
              <a:endParaRPr lang="en-US" altLang="zh-CN" sz="3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5" name="Freeform 166"/>
            <p:cNvSpPr>
              <a:spLocks noEditPoints="1"/>
            </p:cNvSpPr>
            <p:nvPr/>
          </p:nvSpPr>
          <p:spPr bwMode="auto">
            <a:xfrm>
              <a:off x="2185987" y="2019303"/>
              <a:ext cx="23813" cy="33338"/>
            </a:xfrm>
            <a:custGeom>
              <a:avLst/>
              <a:gdLst>
                <a:gd name="T0" fmla="*/ 2147483646 w 28"/>
                <a:gd name="T1" fmla="*/ 2147483646 h 39"/>
                <a:gd name="T2" fmla="*/ 2147483646 w 28"/>
                <a:gd name="T3" fmla="*/ 2147483646 h 39"/>
                <a:gd name="T4" fmla="*/ 2147483646 w 28"/>
                <a:gd name="T5" fmla="*/ 2147483646 h 39"/>
                <a:gd name="T6" fmla="*/ 2147483646 w 28"/>
                <a:gd name="T7" fmla="*/ 2147483646 h 39"/>
                <a:gd name="T8" fmla="*/ 2147483646 w 28"/>
                <a:gd name="T9" fmla="*/ 2147483646 h 39"/>
                <a:gd name="T10" fmla="*/ 2147483646 w 28"/>
                <a:gd name="T11" fmla="*/ 2147483646 h 39"/>
                <a:gd name="T12" fmla="*/ 2147483646 w 28"/>
                <a:gd name="T13" fmla="*/ 2147483646 h 39"/>
                <a:gd name="T14" fmla="*/ 2147483646 w 28"/>
                <a:gd name="T15" fmla="*/ 2147483646 h 39"/>
                <a:gd name="T16" fmla="*/ 2147483646 w 28"/>
                <a:gd name="T17" fmla="*/ 2147483646 h 39"/>
                <a:gd name="T18" fmla="*/ 2147483646 w 28"/>
                <a:gd name="T19" fmla="*/ 2147483646 h 39"/>
                <a:gd name="T20" fmla="*/ 2147483646 w 28"/>
                <a:gd name="T21" fmla="*/ 2147483646 h 39"/>
                <a:gd name="T22" fmla="*/ 2147483646 w 28"/>
                <a:gd name="T23" fmla="*/ 2147483646 h 39"/>
                <a:gd name="T24" fmla="*/ 2147483646 w 28"/>
                <a:gd name="T25" fmla="*/ 2147483646 h 39"/>
                <a:gd name="T26" fmla="*/ 2147483646 w 28"/>
                <a:gd name="T27" fmla="*/ 2147483646 h 39"/>
                <a:gd name="T28" fmla="*/ 2147483646 w 28"/>
                <a:gd name="T29" fmla="*/ 2147483646 h 39"/>
                <a:gd name="T30" fmla="*/ 2147483646 w 28"/>
                <a:gd name="T31" fmla="*/ 2147483646 h 39"/>
                <a:gd name="T32" fmla="*/ 2147483646 w 28"/>
                <a:gd name="T33" fmla="*/ 0 h 39"/>
                <a:gd name="T34" fmla="*/ 2147483646 w 28"/>
                <a:gd name="T35" fmla="*/ 0 h 39"/>
                <a:gd name="T36" fmla="*/ 0 w 28"/>
                <a:gd name="T37" fmla="*/ 2147483646 h 39"/>
                <a:gd name="T38" fmla="*/ 0 w 28"/>
                <a:gd name="T39" fmla="*/ 2147483646 h 39"/>
                <a:gd name="T40" fmla="*/ 2147483646 w 28"/>
                <a:gd name="T41" fmla="*/ 2147483646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8" h="39">
                  <a:moveTo>
                    <a:pt x="6" y="9"/>
                  </a:moveTo>
                  <a:lnTo>
                    <a:pt x="6" y="9"/>
                  </a:lnTo>
                  <a:cubicBezTo>
                    <a:pt x="6" y="8"/>
                    <a:pt x="6" y="7"/>
                    <a:pt x="6" y="7"/>
                  </a:cubicBezTo>
                  <a:lnTo>
                    <a:pt x="21" y="10"/>
                  </a:lnTo>
                  <a:cubicBezTo>
                    <a:pt x="21" y="10"/>
                    <a:pt x="22" y="11"/>
                    <a:pt x="22" y="13"/>
                  </a:cubicBezTo>
                  <a:lnTo>
                    <a:pt x="22" y="30"/>
                  </a:lnTo>
                  <a:cubicBezTo>
                    <a:pt x="22" y="31"/>
                    <a:pt x="21" y="32"/>
                    <a:pt x="21" y="32"/>
                  </a:cubicBezTo>
                  <a:lnTo>
                    <a:pt x="7" y="32"/>
                  </a:lnTo>
                  <a:cubicBezTo>
                    <a:pt x="6" y="32"/>
                    <a:pt x="6" y="31"/>
                    <a:pt x="6" y="29"/>
                  </a:cubicBezTo>
                  <a:lnTo>
                    <a:pt x="6" y="9"/>
                  </a:lnTo>
                  <a:close/>
                  <a:moveTo>
                    <a:pt x="6" y="39"/>
                  </a:moveTo>
                  <a:lnTo>
                    <a:pt x="6" y="39"/>
                  </a:lnTo>
                  <a:lnTo>
                    <a:pt x="22" y="38"/>
                  </a:lnTo>
                  <a:cubicBezTo>
                    <a:pt x="25" y="38"/>
                    <a:pt x="28" y="34"/>
                    <a:pt x="28" y="30"/>
                  </a:cubicBezTo>
                  <a:lnTo>
                    <a:pt x="28" y="13"/>
                  </a:lnTo>
                  <a:cubicBezTo>
                    <a:pt x="28" y="9"/>
                    <a:pt x="25" y="5"/>
                    <a:pt x="22" y="4"/>
                  </a:cubicBezTo>
                  <a:lnTo>
                    <a:pt x="7" y="0"/>
                  </a:lnTo>
                  <a:lnTo>
                    <a:pt x="6" y="0"/>
                  </a:lnTo>
                  <a:cubicBezTo>
                    <a:pt x="2" y="0"/>
                    <a:pt x="0" y="4"/>
                    <a:pt x="0" y="9"/>
                  </a:cubicBezTo>
                  <a:lnTo>
                    <a:pt x="0" y="29"/>
                  </a:lnTo>
                  <a:cubicBezTo>
                    <a:pt x="0" y="35"/>
                    <a:pt x="2" y="39"/>
                    <a:pt x="6" y="39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defTabSz="914400" fontAlgn="ctr">
                <a:spcBef>
                  <a:spcPct val="0"/>
                </a:spcBef>
                <a:spcAft>
                  <a:spcPct val="0"/>
                </a:spcAft>
              </a:pPr>
              <a:endParaRPr lang="en-US" altLang="zh-CN" sz="3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6" name="Freeform 167"/>
            <p:cNvSpPr>
              <a:spLocks noEditPoints="1"/>
            </p:cNvSpPr>
            <p:nvPr/>
          </p:nvSpPr>
          <p:spPr bwMode="auto">
            <a:xfrm>
              <a:off x="2184400" y="2079628"/>
              <a:ext cx="23813" cy="31750"/>
            </a:xfrm>
            <a:custGeom>
              <a:avLst/>
              <a:gdLst>
                <a:gd name="T0" fmla="*/ 2147483646 w 28"/>
                <a:gd name="T1" fmla="*/ 2147483646 h 37"/>
                <a:gd name="T2" fmla="*/ 2147483646 w 28"/>
                <a:gd name="T3" fmla="*/ 2147483646 h 37"/>
                <a:gd name="T4" fmla="*/ 2147483646 w 28"/>
                <a:gd name="T5" fmla="*/ 2147483646 h 37"/>
                <a:gd name="T6" fmla="*/ 2147483646 w 28"/>
                <a:gd name="T7" fmla="*/ 2147483646 h 37"/>
                <a:gd name="T8" fmla="*/ 2147483646 w 28"/>
                <a:gd name="T9" fmla="*/ 2147483646 h 37"/>
                <a:gd name="T10" fmla="*/ 2147483646 w 28"/>
                <a:gd name="T11" fmla="*/ 2147483646 h 37"/>
                <a:gd name="T12" fmla="*/ 2147483646 w 28"/>
                <a:gd name="T13" fmla="*/ 2147483646 h 37"/>
                <a:gd name="T14" fmla="*/ 2147483646 w 28"/>
                <a:gd name="T15" fmla="*/ 2147483646 h 37"/>
                <a:gd name="T16" fmla="*/ 2147483646 w 28"/>
                <a:gd name="T17" fmla="*/ 2147483646 h 37"/>
                <a:gd name="T18" fmla="*/ 2147483646 w 28"/>
                <a:gd name="T19" fmla="*/ 2147483646 h 37"/>
                <a:gd name="T20" fmla="*/ 2147483646 w 28"/>
                <a:gd name="T21" fmla="*/ 2147483646 h 37"/>
                <a:gd name="T22" fmla="*/ 2147483646 w 28"/>
                <a:gd name="T23" fmla="*/ 2147483646 h 37"/>
                <a:gd name="T24" fmla="*/ 2147483646 w 28"/>
                <a:gd name="T25" fmla="*/ 2147483646 h 37"/>
                <a:gd name="T26" fmla="*/ 2147483646 w 28"/>
                <a:gd name="T27" fmla="*/ 2147483646 h 37"/>
                <a:gd name="T28" fmla="*/ 2147483646 w 28"/>
                <a:gd name="T29" fmla="*/ 2147483646 h 37"/>
                <a:gd name="T30" fmla="*/ 2147483646 w 28"/>
                <a:gd name="T31" fmla="*/ 631788101 h 37"/>
                <a:gd name="T32" fmla="*/ 2147483646 w 28"/>
                <a:gd name="T33" fmla="*/ 0 h 37"/>
                <a:gd name="T34" fmla="*/ 2147483646 w 28"/>
                <a:gd name="T35" fmla="*/ 0 h 37"/>
                <a:gd name="T36" fmla="*/ 0 w 28"/>
                <a:gd name="T37" fmla="*/ 2147483646 h 37"/>
                <a:gd name="T38" fmla="*/ 0 w 28"/>
                <a:gd name="T39" fmla="*/ 2147483646 h 37"/>
                <a:gd name="T40" fmla="*/ 2147483646 w 28"/>
                <a:gd name="T41" fmla="*/ 2147483646 h 3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8" h="37">
                  <a:moveTo>
                    <a:pt x="6" y="9"/>
                  </a:moveTo>
                  <a:lnTo>
                    <a:pt x="6" y="9"/>
                  </a:lnTo>
                  <a:cubicBezTo>
                    <a:pt x="6" y="8"/>
                    <a:pt x="6" y="7"/>
                    <a:pt x="6" y="6"/>
                  </a:cubicBezTo>
                  <a:lnTo>
                    <a:pt x="22" y="7"/>
                  </a:lnTo>
                  <a:cubicBezTo>
                    <a:pt x="22" y="7"/>
                    <a:pt x="22" y="8"/>
                    <a:pt x="22" y="9"/>
                  </a:cubicBezTo>
                  <a:lnTo>
                    <a:pt x="22" y="27"/>
                  </a:lnTo>
                  <a:cubicBezTo>
                    <a:pt x="22" y="28"/>
                    <a:pt x="22" y="29"/>
                    <a:pt x="22" y="29"/>
                  </a:cubicBezTo>
                  <a:lnTo>
                    <a:pt x="6" y="31"/>
                  </a:lnTo>
                  <a:cubicBezTo>
                    <a:pt x="6" y="30"/>
                    <a:pt x="6" y="29"/>
                    <a:pt x="6" y="28"/>
                  </a:cubicBezTo>
                  <a:lnTo>
                    <a:pt x="6" y="9"/>
                  </a:lnTo>
                  <a:close/>
                  <a:moveTo>
                    <a:pt x="5" y="37"/>
                  </a:moveTo>
                  <a:lnTo>
                    <a:pt x="5" y="37"/>
                  </a:lnTo>
                  <a:lnTo>
                    <a:pt x="23" y="35"/>
                  </a:lnTo>
                  <a:cubicBezTo>
                    <a:pt x="26" y="35"/>
                    <a:pt x="28" y="32"/>
                    <a:pt x="28" y="27"/>
                  </a:cubicBezTo>
                  <a:lnTo>
                    <a:pt x="28" y="9"/>
                  </a:lnTo>
                  <a:cubicBezTo>
                    <a:pt x="28" y="6"/>
                    <a:pt x="27" y="1"/>
                    <a:pt x="23" y="1"/>
                  </a:cubicBezTo>
                  <a:lnTo>
                    <a:pt x="6" y="0"/>
                  </a:lnTo>
                  <a:lnTo>
                    <a:pt x="5" y="0"/>
                  </a:lnTo>
                  <a:cubicBezTo>
                    <a:pt x="2" y="0"/>
                    <a:pt x="0" y="4"/>
                    <a:pt x="0" y="9"/>
                  </a:cubicBezTo>
                  <a:lnTo>
                    <a:pt x="0" y="28"/>
                  </a:lnTo>
                  <a:cubicBezTo>
                    <a:pt x="0" y="34"/>
                    <a:pt x="2" y="37"/>
                    <a:pt x="5" y="37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defTabSz="914400" fontAlgn="ctr">
                <a:spcBef>
                  <a:spcPct val="0"/>
                </a:spcBef>
                <a:spcAft>
                  <a:spcPct val="0"/>
                </a:spcAft>
              </a:pPr>
              <a:endParaRPr lang="en-US" altLang="zh-CN" sz="3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7" name="Freeform 168"/>
            <p:cNvSpPr/>
            <p:nvPr/>
          </p:nvSpPr>
          <p:spPr bwMode="auto">
            <a:xfrm>
              <a:off x="2185990" y="2136778"/>
              <a:ext cx="22225" cy="11113"/>
            </a:xfrm>
            <a:custGeom>
              <a:avLst/>
              <a:gdLst>
                <a:gd name="T0" fmla="*/ 1115285072 w 27"/>
                <a:gd name="T1" fmla="*/ 2147483646 h 12"/>
                <a:gd name="T2" fmla="*/ 1115285072 w 27"/>
                <a:gd name="T3" fmla="*/ 2147483646 h 12"/>
                <a:gd name="T4" fmla="*/ 2147483646 w 27"/>
                <a:gd name="T5" fmla="*/ 2147483646 h 12"/>
                <a:gd name="T6" fmla="*/ 2147483646 w 27"/>
                <a:gd name="T7" fmla="*/ 2147483646 h 12"/>
                <a:gd name="T8" fmla="*/ 2147483646 w 27"/>
                <a:gd name="T9" fmla="*/ 0 h 12"/>
                <a:gd name="T10" fmla="*/ 1115285072 w 27"/>
                <a:gd name="T11" fmla="*/ 2147483646 h 12"/>
                <a:gd name="T12" fmla="*/ 0 w 27"/>
                <a:gd name="T13" fmla="*/ 2147483646 h 12"/>
                <a:gd name="T14" fmla="*/ 1115285072 w 27"/>
                <a:gd name="T15" fmla="*/ 2147483646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7" h="12">
                  <a:moveTo>
                    <a:pt x="2" y="12"/>
                  </a:moveTo>
                  <a:lnTo>
                    <a:pt x="2" y="12"/>
                  </a:lnTo>
                  <a:lnTo>
                    <a:pt x="24" y="9"/>
                  </a:lnTo>
                  <a:cubicBezTo>
                    <a:pt x="25" y="9"/>
                    <a:pt x="27" y="7"/>
                    <a:pt x="27" y="5"/>
                  </a:cubicBezTo>
                  <a:cubicBezTo>
                    <a:pt x="27" y="2"/>
                    <a:pt x="25" y="0"/>
                    <a:pt x="24" y="0"/>
                  </a:cubicBezTo>
                  <a:lnTo>
                    <a:pt x="2" y="3"/>
                  </a:lnTo>
                  <a:cubicBezTo>
                    <a:pt x="1" y="3"/>
                    <a:pt x="0" y="5"/>
                    <a:pt x="0" y="7"/>
                  </a:cubicBezTo>
                  <a:cubicBezTo>
                    <a:pt x="0" y="10"/>
                    <a:pt x="1" y="12"/>
                    <a:pt x="2" y="12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defTabSz="914400" fontAlgn="ctr">
                <a:spcBef>
                  <a:spcPct val="0"/>
                </a:spcBef>
                <a:spcAft>
                  <a:spcPct val="0"/>
                </a:spcAft>
              </a:pPr>
              <a:endParaRPr lang="en-US" altLang="zh-CN" sz="3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8" name="Freeform 169"/>
            <p:cNvSpPr/>
            <p:nvPr/>
          </p:nvSpPr>
          <p:spPr bwMode="auto">
            <a:xfrm>
              <a:off x="2185992" y="2152651"/>
              <a:ext cx="22225" cy="9525"/>
            </a:xfrm>
            <a:custGeom>
              <a:avLst/>
              <a:gdLst>
                <a:gd name="T0" fmla="*/ 2147483646 w 27"/>
                <a:gd name="T1" fmla="*/ 0 h 13"/>
                <a:gd name="T2" fmla="*/ 2147483646 w 27"/>
                <a:gd name="T3" fmla="*/ 0 h 13"/>
                <a:gd name="T4" fmla="*/ 1115285072 w 27"/>
                <a:gd name="T5" fmla="*/ 1179970188 h 13"/>
                <a:gd name="T6" fmla="*/ 0 w 27"/>
                <a:gd name="T7" fmla="*/ 2147483646 h 13"/>
                <a:gd name="T8" fmla="*/ 1115285072 w 27"/>
                <a:gd name="T9" fmla="*/ 2147483646 h 13"/>
                <a:gd name="T10" fmla="*/ 1115285072 w 27"/>
                <a:gd name="T11" fmla="*/ 2147483646 h 13"/>
                <a:gd name="T12" fmla="*/ 2147483646 w 27"/>
                <a:gd name="T13" fmla="*/ 2147483646 h 13"/>
                <a:gd name="T14" fmla="*/ 2147483646 w 27"/>
                <a:gd name="T15" fmla="*/ 1966437715 h 13"/>
                <a:gd name="T16" fmla="*/ 2147483646 w 27"/>
                <a:gd name="T17" fmla="*/ 0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7" h="13">
                  <a:moveTo>
                    <a:pt x="24" y="0"/>
                  </a:moveTo>
                  <a:lnTo>
                    <a:pt x="24" y="0"/>
                  </a:lnTo>
                  <a:lnTo>
                    <a:pt x="2" y="3"/>
                  </a:lnTo>
                  <a:cubicBezTo>
                    <a:pt x="1" y="3"/>
                    <a:pt x="0" y="5"/>
                    <a:pt x="0" y="8"/>
                  </a:cubicBezTo>
                  <a:cubicBezTo>
                    <a:pt x="0" y="10"/>
                    <a:pt x="1" y="13"/>
                    <a:pt x="2" y="13"/>
                  </a:cubicBezTo>
                  <a:lnTo>
                    <a:pt x="24" y="9"/>
                  </a:lnTo>
                  <a:cubicBezTo>
                    <a:pt x="25" y="9"/>
                    <a:pt x="27" y="7"/>
                    <a:pt x="27" y="5"/>
                  </a:cubicBezTo>
                  <a:cubicBezTo>
                    <a:pt x="27" y="2"/>
                    <a:pt x="25" y="0"/>
                    <a:pt x="2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defTabSz="914400" fontAlgn="ctr">
                <a:spcBef>
                  <a:spcPct val="0"/>
                </a:spcBef>
                <a:spcAft>
                  <a:spcPct val="0"/>
                </a:spcAft>
              </a:pPr>
              <a:endParaRPr lang="en-US" altLang="zh-CN" sz="3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9" name="Freeform 170"/>
            <p:cNvSpPr/>
            <p:nvPr/>
          </p:nvSpPr>
          <p:spPr bwMode="auto">
            <a:xfrm>
              <a:off x="2227268" y="2136776"/>
              <a:ext cx="14288" cy="7938"/>
            </a:xfrm>
            <a:custGeom>
              <a:avLst/>
              <a:gdLst>
                <a:gd name="T0" fmla="*/ 1000571971 w 18"/>
                <a:gd name="T1" fmla="*/ 2147483646 h 8"/>
                <a:gd name="T2" fmla="*/ 1000571971 w 18"/>
                <a:gd name="T3" fmla="*/ 2147483646 h 8"/>
                <a:gd name="T4" fmla="*/ 1000571971 w 18"/>
                <a:gd name="T5" fmla="*/ 2147483646 h 8"/>
                <a:gd name="T6" fmla="*/ 2147483646 w 18"/>
                <a:gd name="T7" fmla="*/ 2147483646 h 8"/>
                <a:gd name="T8" fmla="*/ 2147483646 w 18"/>
                <a:gd name="T9" fmla="*/ 2147483646 h 8"/>
                <a:gd name="T10" fmla="*/ 2147483646 w 18"/>
                <a:gd name="T11" fmla="*/ 0 h 8"/>
                <a:gd name="T12" fmla="*/ 1000571971 w 18"/>
                <a:gd name="T13" fmla="*/ 1954351476 h 8"/>
                <a:gd name="T14" fmla="*/ 0 w 18"/>
                <a:gd name="T15" fmla="*/ 2147483646 h 8"/>
                <a:gd name="T16" fmla="*/ 1000571971 w 18"/>
                <a:gd name="T17" fmla="*/ 2147483646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" h="8">
                  <a:moveTo>
                    <a:pt x="2" y="8"/>
                  </a:moveTo>
                  <a:lnTo>
                    <a:pt x="2" y="8"/>
                  </a:lnTo>
                  <a:lnTo>
                    <a:pt x="17" y="7"/>
                  </a:lnTo>
                  <a:cubicBezTo>
                    <a:pt x="18" y="7"/>
                    <a:pt x="18" y="5"/>
                    <a:pt x="18" y="3"/>
                  </a:cubicBezTo>
                  <a:cubicBezTo>
                    <a:pt x="18" y="2"/>
                    <a:pt x="18" y="0"/>
                    <a:pt x="17" y="0"/>
                  </a:cubicBezTo>
                  <a:lnTo>
                    <a:pt x="2" y="2"/>
                  </a:lnTo>
                  <a:cubicBezTo>
                    <a:pt x="1" y="2"/>
                    <a:pt x="0" y="3"/>
                    <a:pt x="0" y="5"/>
                  </a:cubicBezTo>
                  <a:cubicBezTo>
                    <a:pt x="0" y="7"/>
                    <a:pt x="1" y="8"/>
                    <a:pt x="2" y="8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defTabSz="914400" fontAlgn="ctr">
                <a:spcBef>
                  <a:spcPct val="0"/>
                </a:spcBef>
                <a:spcAft>
                  <a:spcPct val="0"/>
                </a:spcAft>
              </a:pPr>
              <a:endParaRPr lang="en-US" altLang="zh-CN" sz="3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0" name="Freeform 171"/>
            <p:cNvSpPr/>
            <p:nvPr/>
          </p:nvSpPr>
          <p:spPr bwMode="auto">
            <a:xfrm>
              <a:off x="2227268" y="2147888"/>
              <a:ext cx="14288" cy="6350"/>
            </a:xfrm>
            <a:custGeom>
              <a:avLst/>
              <a:gdLst>
                <a:gd name="T0" fmla="*/ 2147483646 w 18"/>
                <a:gd name="T1" fmla="*/ 0 h 8"/>
                <a:gd name="T2" fmla="*/ 2147483646 w 18"/>
                <a:gd name="T3" fmla="*/ 0 h 8"/>
                <a:gd name="T4" fmla="*/ 1000571971 w 18"/>
                <a:gd name="T5" fmla="*/ 1000502031 h 8"/>
                <a:gd name="T6" fmla="*/ 0 w 18"/>
                <a:gd name="T7" fmla="*/ 2147483646 h 8"/>
                <a:gd name="T8" fmla="*/ 1000571971 w 18"/>
                <a:gd name="T9" fmla="*/ 2147483646 h 8"/>
                <a:gd name="T10" fmla="*/ 1000571971 w 18"/>
                <a:gd name="T11" fmla="*/ 2147483646 h 8"/>
                <a:gd name="T12" fmla="*/ 2147483646 w 18"/>
                <a:gd name="T13" fmla="*/ 2147483646 h 8"/>
                <a:gd name="T14" fmla="*/ 2147483646 w 18"/>
                <a:gd name="T15" fmla="*/ 1500123206 h 8"/>
                <a:gd name="T16" fmla="*/ 2147483646 w 18"/>
                <a:gd name="T17" fmla="*/ 0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" h="8">
                  <a:moveTo>
                    <a:pt x="17" y="0"/>
                  </a:moveTo>
                  <a:lnTo>
                    <a:pt x="17" y="0"/>
                  </a:lnTo>
                  <a:lnTo>
                    <a:pt x="2" y="2"/>
                  </a:lnTo>
                  <a:cubicBezTo>
                    <a:pt x="1" y="2"/>
                    <a:pt x="0" y="3"/>
                    <a:pt x="0" y="5"/>
                  </a:cubicBezTo>
                  <a:cubicBezTo>
                    <a:pt x="0" y="7"/>
                    <a:pt x="1" y="8"/>
                    <a:pt x="2" y="8"/>
                  </a:cubicBezTo>
                  <a:lnTo>
                    <a:pt x="17" y="6"/>
                  </a:lnTo>
                  <a:cubicBezTo>
                    <a:pt x="18" y="6"/>
                    <a:pt x="18" y="4"/>
                    <a:pt x="18" y="3"/>
                  </a:cubicBezTo>
                  <a:cubicBezTo>
                    <a:pt x="18" y="1"/>
                    <a:pt x="18" y="0"/>
                    <a:pt x="17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defTabSz="914400" fontAlgn="ctr">
                <a:spcBef>
                  <a:spcPct val="0"/>
                </a:spcBef>
                <a:spcAft>
                  <a:spcPct val="0"/>
                </a:spcAft>
              </a:pPr>
              <a:endParaRPr lang="en-US" altLang="zh-CN" sz="3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1" name="Freeform 172"/>
            <p:cNvSpPr>
              <a:spLocks noEditPoints="1"/>
            </p:cNvSpPr>
            <p:nvPr/>
          </p:nvSpPr>
          <p:spPr bwMode="auto">
            <a:xfrm>
              <a:off x="2227268" y="1971677"/>
              <a:ext cx="15875" cy="22225"/>
            </a:xfrm>
            <a:custGeom>
              <a:avLst/>
              <a:gdLst>
                <a:gd name="T0" fmla="*/ 2147483646 w 19"/>
                <a:gd name="T1" fmla="*/ 2147483646 h 25"/>
                <a:gd name="T2" fmla="*/ 2147483646 w 19"/>
                <a:gd name="T3" fmla="*/ 2147483646 h 25"/>
                <a:gd name="T4" fmla="*/ 2147483646 w 19"/>
                <a:gd name="T5" fmla="*/ 2147483646 h 25"/>
                <a:gd name="T6" fmla="*/ 2147483646 w 19"/>
                <a:gd name="T7" fmla="*/ 2147483646 h 25"/>
                <a:gd name="T8" fmla="*/ 2147483646 w 19"/>
                <a:gd name="T9" fmla="*/ 2147483646 h 25"/>
                <a:gd name="T10" fmla="*/ 2147483646 w 19"/>
                <a:gd name="T11" fmla="*/ 2147483646 h 25"/>
                <a:gd name="T12" fmla="*/ 2147483646 w 19"/>
                <a:gd name="T13" fmla="*/ 2147483646 h 25"/>
                <a:gd name="T14" fmla="*/ 2147483646 w 19"/>
                <a:gd name="T15" fmla="*/ 2147483646 h 25"/>
                <a:gd name="T16" fmla="*/ 2147483646 w 19"/>
                <a:gd name="T17" fmla="*/ 2147483646 h 25"/>
                <a:gd name="T18" fmla="*/ 2147483646 w 19"/>
                <a:gd name="T19" fmla="*/ 2147483646 h 25"/>
                <a:gd name="T20" fmla="*/ 0 w 19"/>
                <a:gd name="T21" fmla="*/ 2147483646 h 25"/>
                <a:gd name="T22" fmla="*/ 0 w 19"/>
                <a:gd name="T23" fmla="*/ 2147483646 h 25"/>
                <a:gd name="T24" fmla="*/ 2147483646 w 19"/>
                <a:gd name="T25" fmla="*/ 2147483646 h 25"/>
                <a:gd name="T26" fmla="*/ 2147483646 w 19"/>
                <a:gd name="T27" fmla="*/ 2147483646 h 25"/>
                <a:gd name="T28" fmla="*/ 2147483646 w 19"/>
                <a:gd name="T29" fmla="*/ 2147483646 h 25"/>
                <a:gd name="T30" fmla="*/ 2147483646 w 19"/>
                <a:gd name="T31" fmla="*/ 2147483646 h 25"/>
                <a:gd name="T32" fmla="*/ 2147483646 w 19"/>
                <a:gd name="T33" fmla="*/ 2147483646 h 25"/>
                <a:gd name="T34" fmla="*/ 2147483646 w 19"/>
                <a:gd name="T35" fmla="*/ 2147483646 h 25"/>
                <a:gd name="T36" fmla="*/ 2147483646 w 19"/>
                <a:gd name="T37" fmla="*/ 2147483646 h 25"/>
                <a:gd name="T38" fmla="*/ 2147483646 w 19"/>
                <a:gd name="T39" fmla="*/ 2107786107 h 25"/>
                <a:gd name="T40" fmla="*/ 2147483646 w 19"/>
                <a:gd name="T41" fmla="*/ 0 h 25"/>
                <a:gd name="T42" fmla="*/ 2147483646 w 19"/>
                <a:gd name="T43" fmla="*/ 0 h 25"/>
                <a:gd name="T44" fmla="*/ 0 w 19"/>
                <a:gd name="T45" fmla="*/ 2147483646 h 25"/>
                <a:gd name="T46" fmla="*/ 0 w 19"/>
                <a:gd name="T47" fmla="*/ 2147483646 h 25"/>
                <a:gd name="T48" fmla="*/ 0 w 19"/>
                <a:gd name="T49" fmla="*/ 2147483646 h 2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9" h="25">
                  <a:moveTo>
                    <a:pt x="4" y="6"/>
                  </a:moveTo>
                  <a:lnTo>
                    <a:pt x="4" y="6"/>
                  </a:lnTo>
                  <a:cubicBezTo>
                    <a:pt x="4" y="5"/>
                    <a:pt x="4" y="5"/>
                    <a:pt x="4" y="4"/>
                  </a:cubicBezTo>
                  <a:lnTo>
                    <a:pt x="14" y="7"/>
                  </a:lnTo>
                  <a:cubicBezTo>
                    <a:pt x="14" y="7"/>
                    <a:pt x="15" y="8"/>
                    <a:pt x="15" y="10"/>
                  </a:cubicBezTo>
                  <a:lnTo>
                    <a:pt x="15" y="19"/>
                  </a:lnTo>
                  <a:cubicBezTo>
                    <a:pt x="15" y="20"/>
                    <a:pt x="14" y="21"/>
                    <a:pt x="14" y="21"/>
                  </a:cubicBezTo>
                  <a:lnTo>
                    <a:pt x="4" y="20"/>
                  </a:lnTo>
                  <a:cubicBezTo>
                    <a:pt x="4" y="20"/>
                    <a:pt x="4" y="19"/>
                    <a:pt x="4" y="17"/>
                  </a:cubicBezTo>
                  <a:lnTo>
                    <a:pt x="4" y="6"/>
                  </a:lnTo>
                  <a:close/>
                  <a:moveTo>
                    <a:pt x="0" y="22"/>
                  </a:moveTo>
                  <a:lnTo>
                    <a:pt x="0" y="22"/>
                  </a:lnTo>
                  <a:cubicBezTo>
                    <a:pt x="1" y="24"/>
                    <a:pt x="3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lnTo>
                    <a:pt x="14" y="25"/>
                  </a:lnTo>
                  <a:lnTo>
                    <a:pt x="15" y="25"/>
                  </a:lnTo>
                  <a:cubicBezTo>
                    <a:pt x="17" y="25"/>
                    <a:pt x="19" y="22"/>
                    <a:pt x="19" y="19"/>
                  </a:cubicBezTo>
                  <a:lnTo>
                    <a:pt x="19" y="10"/>
                  </a:lnTo>
                  <a:cubicBezTo>
                    <a:pt x="19" y="7"/>
                    <a:pt x="17" y="4"/>
                    <a:pt x="15" y="3"/>
                  </a:cubicBezTo>
                  <a:lnTo>
                    <a:pt x="4" y="0"/>
                  </a:lnTo>
                  <a:cubicBezTo>
                    <a:pt x="1" y="0"/>
                    <a:pt x="0" y="3"/>
                    <a:pt x="0" y="6"/>
                  </a:cubicBezTo>
                  <a:lnTo>
                    <a:pt x="0" y="17"/>
                  </a:lnTo>
                  <a:cubicBezTo>
                    <a:pt x="0" y="19"/>
                    <a:pt x="0" y="20"/>
                    <a:pt x="0" y="22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defTabSz="914400" fontAlgn="ctr">
                <a:spcBef>
                  <a:spcPct val="0"/>
                </a:spcBef>
                <a:spcAft>
                  <a:spcPct val="0"/>
                </a:spcAft>
              </a:pPr>
              <a:endParaRPr lang="en-US" altLang="zh-CN" sz="3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2" name="Freeform 173"/>
            <p:cNvSpPr>
              <a:spLocks noEditPoints="1"/>
            </p:cNvSpPr>
            <p:nvPr/>
          </p:nvSpPr>
          <p:spPr bwMode="auto">
            <a:xfrm>
              <a:off x="2227268" y="2030414"/>
              <a:ext cx="15875" cy="20638"/>
            </a:xfrm>
            <a:custGeom>
              <a:avLst/>
              <a:gdLst>
                <a:gd name="T0" fmla="*/ 2147483646 w 18"/>
                <a:gd name="T1" fmla="*/ 2147483646 h 24"/>
                <a:gd name="T2" fmla="*/ 2147483646 w 18"/>
                <a:gd name="T3" fmla="*/ 2147483646 h 24"/>
                <a:gd name="T4" fmla="*/ 2147483646 w 18"/>
                <a:gd name="T5" fmla="*/ 2147483646 h 24"/>
                <a:gd name="T6" fmla="*/ 2147483646 w 18"/>
                <a:gd name="T7" fmla="*/ 2147483646 h 24"/>
                <a:gd name="T8" fmla="*/ 2147483646 w 18"/>
                <a:gd name="T9" fmla="*/ 2147483646 h 24"/>
                <a:gd name="T10" fmla="*/ 2147483646 w 18"/>
                <a:gd name="T11" fmla="*/ 2147483646 h 24"/>
                <a:gd name="T12" fmla="*/ 2147483646 w 18"/>
                <a:gd name="T13" fmla="*/ 2147483646 h 24"/>
                <a:gd name="T14" fmla="*/ 2147483646 w 18"/>
                <a:gd name="T15" fmla="*/ 2147483646 h 24"/>
                <a:gd name="T16" fmla="*/ 2147483646 w 18"/>
                <a:gd name="T17" fmla="*/ 2147483646 h 24"/>
                <a:gd name="T18" fmla="*/ 2147483646 w 18"/>
                <a:gd name="T19" fmla="*/ 2147483646 h 24"/>
                <a:gd name="T20" fmla="*/ 2147483646 w 18"/>
                <a:gd name="T21" fmla="*/ 2147483646 h 24"/>
                <a:gd name="T22" fmla="*/ 2147483646 w 18"/>
                <a:gd name="T23" fmla="*/ 2147483646 h 24"/>
                <a:gd name="T24" fmla="*/ 2147483646 w 18"/>
                <a:gd name="T25" fmla="*/ 2147483646 h 24"/>
                <a:gd name="T26" fmla="*/ 2147483646 w 18"/>
                <a:gd name="T27" fmla="*/ 2147483646 h 24"/>
                <a:gd name="T28" fmla="*/ 2147483646 w 18"/>
                <a:gd name="T29" fmla="*/ 2147483646 h 24"/>
                <a:gd name="T30" fmla="*/ 2147483646 w 18"/>
                <a:gd name="T31" fmla="*/ 1271865765 h 24"/>
                <a:gd name="T32" fmla="*/ 2147483646 w 18"/>
                <a:gd name="T33" fmla="*/ 0 h 24"/>
                <a:gd name="T34" fmla="*/ 2147483646 w 18"/>
                <a:gd name="T35" fmla="*/ 0 h 24"/>
                <a:gd name="T36" fmla="*/ 0 w 18"/>
                <a:gd name="T37" fmla="*/ 2147483646 h 24"/>
                <a:gd name="T38" fmla="*/ 0 w 18"/>
                <a:gd name="T39" fmla="*/ 2147483646 h 24"/>
                <a:gd name="T40" fmla="*/ 2147483646 w 18"/>
                <a:gd name="T41" fmla="*/ 2147483646 h 2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8" h="24">
                  <a:moveTo>
                    <a:pt x="4" y="6"/>
                  </a:moveTo>
                  <a:lnTo>
                    <a:pt x="4" y="6"/>
                  </a:lnTo>
                  <a:cubicBezTo>
                    <a:pt x="4" y="5"/>
                    <a:pt x="4" y="4"/>
                    <a:pt x="4" y="4"/>
                  </a:cubicBezTo>
                  <a:lnTo>
                    <a:pt x="13" y="6"/>
                  </a:lnTo>
                  <a:cubicBezTo>
                    <a:pt x="14" y="6"/>
                    <a:pt x="14" y="7"/>
                    <a:pt x="14" y="8"/>
                  </a:cubicBezTo>
                  <a:lnTo>
                    <a:pt x="14" y="19"/>
                  </a:lnTo>
                  <a:cubicBezTo>
                    <a:pt x="14" y="20"/>
                    <a:pt x="14" y="20"/>
                    <a:pt x="14" y="20"/>
                  </a:cubicBezTo>
                  <a:lnTo>
                    <a:pt x="5" y="20"/>
                  </a:lnTo>
                  <a:cubicBezTo>
                    <a:pt x="4" y="20"/>
                    <a:pt x="4" y="19"/>
                    <a:pt x="4" y="18"/>
                  </a:cubicBezTo>
                  <a:lnTo>
                    <a:pt x="4" y="6"/>
                  </a:lnTo>
                  <a:close/>
                  <a:moveTo>
                    <a:pt x="4" y="24"/>
                  </a:moveTo>
                  <a:lnTo>
                    <a:pt x="4" y="24"/>
                  </a:lnTo>
                  <a:lnTo>
                    <a:pt x="14" y="24"/>
                  </a:lnTo>
                  <a:cubicBezTo>
                    <a:pt x="16" y="24"/>
                    <a:pt x="18" y="22"/>
                    <a:pt x="18" y="19"/>
                  </a:cubicBezTo>
                  <a:lnTo>
                    <a:pt x="18" y="8"/>
                  </a:lnTo>
                  <a:cubicBezTo>
                    <a:pt x="18" y="5"/>
                    <a:pt x="16" y="3"/>
                    <a:pt x="15" y="2"/>
                  </a:cubicBezTo>
                  <a:lnTo>
                    <a:pt x="5" y="0"/>
                  </a:lnTo>
                  <a:lnTo>
                    <a:pt x="4" y="0"/>
                  </a:lnTo>
                  <a:cubicBezTo>
                    <a:pt x="2" y="0"/>
                    <a:pt x="0" y="2"/>
                    <a:pt x="0" y="6"/>
                  </a:cubicBezTo>
                  <a:lnTo>
                    <a:pt x="0" y="18"/>
                  </a:lnTo>
                  <a:cubicBezTo>
                    <a:pt x="0" y="22"/>
                    <a:pt x="2" y="24"/>
                    <a:pt x="4" y="24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defTabSz="914400" fontAlgn="ctr">
                <a:spcBef>
                  <a:spcPct val="0"/>
                </a:spcBef>
                <a:spcAft>
                  <a:spcPct val="0"/>
                </a:spcAft>
              </a:pPr>
              <a:endParaRPr lang="en-US" altLang="zh-CN" sz="3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3" name="Freeform 174"/>
            <p:cNvSpPr>
              <a:spLocks noEditPoints="1"/>
            </p:cNvSpPr>
            <p:nvPr/>
          </p:nvSpPr>
          <p:spPr bwMode="auto">
            <a:xfrm>
              <a:off x="2227264" y="2084390"/>
              <a:ext cx="15875" cy="19050"/>
            </a:xfrm>
            <a:custGeom>
              <a:avLst/>
              <a:gdLst>
                <a:gd name="T0" fmla="*/ 2147483646 w 19"/>
                <a:gd name="T1" fmla="*/ 2147483646 h 24"/>
                <a:gd name="T2" fmla="*/ 2147483646 w 19"/>
                <a:gd name="T3" fmla="*/ 2147483646 h 24"/>
                <a:gd name="T4" fmla="*/ 2147483646 w 19"/>
                <a:gd name="T5" fmla="*/ 2000373825 h 24"/>
                <a:gd name="T6" fmla="*/ 2147483646 w 19"/>
                <a:gd name="T7" fmla="*/ 2000373825 h 24"/>
                <a:gd name="T8" fmla="*/ 2147483646 w 19"/>
                <a:gd name="T9" fmla="*/ 2147483646 h 24"/>
                <a:gd name="T10" fmla="*/ 2147483646 w 19"/>
                <a:gd name="T11" fmla="*/ 2147483646 h 24"/>
                <a:gd name="T12" fmla="*/ 2147483646 w 19"/>
                <a:gd name="T13" fmla="*/ 2147483646 h 24"/>
                <a:gd name="T14" fmla="*/ 2147483646 w 19"/>
                <a:gd name="T15" fmla="*/ 2147483646 h 24"/>
                <a:gd name="T16" fmla="*/ 2147483646 w 19"/>
                <a:gd name="T17" fmla="*/ 2147483646 h 24"/>
                <a:gd name="T18" fmla="*/ 2147483646 w 19"/>
                <a:gd name="T19" fmla="*/ 2147483646 h 24"/>
                <a:gd name="T20" fmla="*/ 2147483646 w 19"/>
                <a:gd name="T21" fmla="*/ 2147483646 h 24"/>
                <a:gd name="T22" fmla="*/ 2147483646 w 19"/>
                <a:gd name="T23" fmla="*/ 2147483646 h 24"/>
                <a:gd name="T24" fmla="*/ 2147483646 w 19"/>
                <a:gd name="T25" fmla="*/ 2147483646 h 24"/>
                <a:gd name="T26" fmla="*/ 2147483646 w 19"/>
                <a:gd name="T27" fmla="*/ 2147483646 h 24"/>
                <a:gd name="T28" fmla="*/ 2147483646 w 19"/>
                <a:gd name="T29" fmla="*/ 2147483646 h 24"/>
                <a:gd name="T30" fmla="*/ 2147483646 w 19"/>
                <a:gd name="T31" fmla="*/ 0 h 24"/>
                <a:gd name="T32" fmla="*/ 2147483646 w 19"/>
                <a:gd name="T33" fmla="*/ 0 h 24"/>
                <a:gd name="T34" fmla="*/ 2147483646 w 19"/>
                <a:gd name="T35" fmla="*/ 0 h 24"/>
                <a:gd name="T36" fmla="*/ 0 w 19"/>
                <a:gd name="T37" fmla="*/ 2147483646 h 24"/>
                <a:gd name="T38" fmla="*/ 0 w 19"/>
                <a:gd name="T39" fmla="*/ 2147483646 h 24"/>
                <a:gd name="T40" fmla="*/ 2147483646 w 19"/>
                <a:gd name="T41" fmla="*/ 2147483646 h 2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9" h="24">
                  <a:moveTo>
                    <a:pt x="4" y="5"/>
                  </a:moveTo>
                  <a:lnTo>
                    <a:pt x="4" y="5"/>
                  </a:lnTo>
                  <a:cubicBezTo>
                    <a:pt x="4" y="5"/>
                    <a:pt x="4" y="4"/>
                    <a:pt x="4" y="4"/>
                  </a:cubicBezTo>
                  <a:lnTo>
                    <a:pt x="14" y="4"/>
                  </a:lnTo>
                  <a:cubicBezTo>
                    <a:pt x="14" y="4"/>
                    <a:pt x="15" y="5"/>
                    <a:pt x="15" y="6"/>
                  </a:cubicBezTo>
                  <a:lnTo>
                    <a:pt x="15" y="17"/>
                  </a:lnTo>
                  <a:cubicBezTo>
                    <a:pt x="15" y="18"/>
                    <a:pt x="14" y="18"/>
                    <a:pt x="14" y="18"/>
                  </a:cubicBezTo>
                  <a:lnTo>
                    <a:pt x="4" y="20"/>
                  </a:lnTo>
                  <a:cubicBezTo>
                    <a:pt x="4" y="19"/>
                    <a:pt x="4" y="18"/>
                    <a:pt x="4" y="18"/>
                  </a:cubicBezTo>
                  <a:lnTo>
                    <a:pt x="4" y="5"/>
                  </a:lnTo>
                  <a:close/>
                  <a:moveTo>
                    <a:pt x="4" y="24"/>
                  </a:moveTo>
                  <a:lnTo>
                    <a:pt x="4" y="24"/>
                  </a:lnTo>
                  <a:lnTo>
                    <a:pt x="15" y="22"/>
                  </a:lnTo>
                  <a:cubicBezTo>
                    <a:pt x="17" y="22"/>
                    <a:pt x="19" y="20"/>
                    <a:pt x="19" y="17"/>
                  </a:cubicBezTo>
                  <a:lnTo>
                    <a:pt x="19" y="6"/>
                  </a:lnTo>
                  <a:cubicBezTo>
                    <a:pt x="19" y="3"/>
                    <a:pt x="18" y="0"/>
                    <a:pt x="15" y="0"/>
                  </a:cubicBezTo>
                  <a:lnTo>
                    <a:pt x="4" y="0"/>
                  </a:lnTo>
                  <a:cubicBezTo>
                    <a:pt x="1" y="0"/>
                    <a:pt x="0" y="2"/>
                    <a:pt x="0" y="5"/>
                  </a:cubicBezTo>
                  <a:lnTo>
                    <a:pt x="0" y="18"/>
                  </a:lnTo>
                  <a:cubicBezTo>
                    <a:pt x="0" y="21"/>
                    <a:pt x="2" y="24"/>
                    <a:pt x="4" y="24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defTabSz="914400" fontAlgn="ctr">
                <a:spcBef>
                  <a:spcPct val="0"/>
                </a:spcBef>
                <a:spcAft>
                  <a:spcPct val="0"/>
                </a:spcAft>
              </a:pPr>
              <a:endParaRPr lang="en-US" altLang="zh-CN" sz="3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4" name="Freeform 175"/>
            <p:cNvSpPr>
              <a:spLocks noEditPoints="1"/>
            </p:cNvSpPr>
            <p:nvPr/>
          </p:nvSpPr>
          <p:spPr bwMode="auto">
            <a:xfrm>
              <a:off x="2284413" y="2005013"/>
              <a:ext cx="134938" cy="136525"/>
            </a:xfrm>
            <a:custGeom>
              <a:avLst/>
              <a:gdLst>
                <a:gd name="T0" fmla="*/ 2147483646 w 159"/>
                <a:gd name="T1" fmla="*/ 2147483646 h 160"/>
                <a:gd name="T2" fmla="*/ 2147483646 w 159"/>
                <a:gd name="T3" fmla="*/ 2147483646 h 160"/>
                <a:gd name="T4" fmla="*/ 2147483646 w 159"/>
                <a:gd name="T5" fmla="*/ 2147483646 h 160"/>
                <a:gd name="T6" fmla="*/ 2147483646 w 159"/>
                <a:gd name="T7" fmla="*/ 2147483646 h 160"/>
                <a:gd name="T8" fmla="*/ 2147483646 w 159"/>
                <a:gd name="T9" fmla="*/ 2147483646 h 160"/>
                <a:gd name="T10" fmla="*/ 2147483646 w 159"/>
                <a:gd name="T11" fmla="*/ 2147483646 h 160"/>
                <a:gd name="T12" fmla="*/ 2147483646 w 159"/>
                <a:gd name="T13" fmla="*/ 2147483646 h 160"/>
                <a:gd name="T14" fmla="*/ 2147483646 w 159"/>
                <a:gd name="T15" fmla="*/ 2147483646 h 160"/>
                <a:gd name="T16" fmla="*/ 2147483646 w 159"/>
                <a:gd name="T17" fmla="*/ 2147483646 h 160"/>
                <a:gd name="T18" fmla="*/ 2147483646 w 159"/>
                <a:gd name="T19" fmla="*/ 2147483646 h 160"/>
                <a:gd name="T20" fmla="*/ 2147483646 w 159"/>
                <a:gd name="T21" fmla="*/ 2147483646 h 160"/>
                <a:gd name="T22" fmla="*/ 2147483646 w 159"/>
                <a:gd name="T23" fmla="*/ 2147483646 h 160"/>
                <a:gd name="T24" fmla="*/ 2147483646 w 159"/>
                <a:gd name="T25" fmla="*/ 2147483646 h 160"/>
                <a:gd name="T26" fmla="*/ 2147483646 w 159"/>
                <a:gd name="T27" fmla="*/ 2147483646 h 160"/>
                <a:gd name="T28" fmla="*/ 2147483646 w 159"/>
                <a:gd name="T29" fmla="*/ 2147483646 h 160"/>
                <a:gd name="T30" fmla="*/ 2147483646 w 159"/>
                <a:gd name="T31" fmla="*/ 2147483646 h 160"/>
                <a:gd name="T32" fmla="*/ 2147483646 w 159"/>
                <a:gd name="T33" fmla="*/ 2147483646 h 160"/>
                <a:gd name="T34" fmla="*/ 2147483646 w 159"/>
                <a:gd name="T35" fmla="*/ 2147483646 h 160"/>
                <a:gd name="T36" fmla="*/ 2147483646 w 159"/>
                <a:gd name="T37" fmla="*/ 2147483646 h 160"/>
                <a:gd name="T38" fmla="*/ 2147483646 w 159"/>
                <a:gd name="T39" fmla="*/ 2147483646 h 160"/>
                <a:gd name="T40" fmla="*/ 2147483646 w 159"/>
                <a:gd name="T41" fmla="*/ 2147483646 h 160"/>
                <a:gd name="T42" fmla="*/ 2147483646 w 159"/>
                <a:gd name="T43" fmla="*/ 2147483646 h 160"/>
                <a:gd name="T44" fmla="*/ 2147483646 w 159"/>
                <a:gd name="T45" fmla="*/ 2147483646 h 160"/>
                <a:gd name="T46" fmla="*/ 2147483646 w 159"/>
                <a:gd name="T47" fmla="*/ 2147483646 h 160"/>
                <a:gd name="T48" fmla="*/ 2147483646 w 159"/>
                <a:gd name="T49" fmla="*/ 2147483646 h 160"/>
                <a:gd name="T50" fmla="*/ 2147483646 w 159"/>
                <a:gd name="T51" fmla="*/ 2147483646 h 160"/>
                <a:gd name="T52" fmla="*/ 2147483646 w 159"/>
                <a:gd name="T53" fmla="*/ 2147483646 h 160"/>
                <a:gd name="T54" fmla="*/ 2147483646 w 159"/>
                <a:gd name="T55" fmla="*/ 2147483646 h 160"/>
                <a:gd name="T56" fmla="*/ 2147483646 w 159"/>
                <a:gd name="T57" fmla="*/ 2147483646 h 160"/>
                <a:gd name="T58" fmla="*/ 2147483646 w 159"/>
                <a:gd name="T59" fmla="*/ 2147483646 h 160"/>
                <a:gd name="T60" fmla="*/ 2147483646 w 159"/>
                <a:gd name="T61" fmla="*/ 2147483646 h 160"/>
                <a:gd name="T62" fmla="*/ 2147483646 w 159"/>
                <a:gd name="T63" fmla="*/ 2147483646 h 160"/>
                <a:gd name="T64" fmla="*/ 2147483646 w 159"/>
                <a:gd name="T65" fmla="*/ 2147483646 h 160"/>
                <a:gd name="T66" fmla="*/ 2147483646 w 159"/>
                <a:gd name="T67" fmla="*/ 2147483646 h 160"/>
                <a:gd name="T68" fmla="*/ 2147483646 w 159"/>
                <a:gd name="T69" fmla="*/ 2147483646 h 160"/>
                <a:gd name="T70" fmla="*/ 2147483646 w 159"/>
                <a:gd name="T71" fmla="*/ 2147483646 h 160"/>
                <a:gd name="T72" fmla="*/ 2147483646 w 159"/>
                <a:gd name="T73" fmla="*/ 2147483646 h 160"/>
                <a:gd name="T74" fmla="*/ 2147483646 w 159"/>
                <a:gd name="T75" fmla="*/ 2147483646 h 160"/>
                <a:gd name="T76" fmla="*/ 2147483646 w 159"/>
                <a:gd name="T77" fmla="*/ 2147483646 h 160"/>
                <a:gd name="T78" fmla="*/ 2147483646 w 159"/>
                <a:gd name="T79" fmla="*/ 2147483646 h 160"/>
                <a:gd name="T80" fmla="*/ 2147483646 w 159"/>
                <a:gd name="T81" fmla="*/ 2147483646 h 160"/>
                <a:gd name="T82" fmla="*/ 2147483646 w 159"/>
                <a:gd name="T83" fmla="*/ 2147483646 h 160"/>
                <a:gd name="T84" fmla="*/ 2147483646 w 159"/>
                <a:gd name="T85" fmla="*/ 2147483646 h 160"/>
                <a:gd name="T86" fmla="*/ 2147483646 w 159"/>
                <a:gd name="T87" fmla="*/ 2147483646 h 160"/>
                <a:gd name="T88" fmla="*/ 2147483646 w 159"/>
                <a:gd name="T89" fmla="*/ 0 h 160"/>
                <a:gd name="T90" fmla="*/ 0 w 159"/>
                <a:gd name="T91" fmla="*/ 2147483646 h 160"/>
                <a:gd name="T92" fmla="*/ 0 w 159"/>
                <a:gd name="T93" fmla="*/ 2147483646 h 160"/>
                <a:gd name="T94" fmla="*/ 2147483646 w 159"/>
                <a:gd name="T95" fmla="*/ 2147483646 h 16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59" h="160">
                  <a:moveTo>
                    <a:pt x="126" y="76"/>
                  </a:moveTo>
                  <a:lnTo>
                    <a:pt x="126" y="76"/>
                  </a:lnTo>
                  <a:cubicBezTo>
                    <a:pt x="126" y="64"/>
                    <a:pt x="124" y="52"/>
                    <a:pt x="121" y="41"/>
                  </a:cubicBezTo>
                  <a:cubicBezTo>
                    <a:pt x="125" y="40"/>
                    <a:pt x="128" y="39"/>
                    <a:pt x="132" y="38"/>
                  </a:cubicBezTo>
                  <a:cubicBezTo>
                    <a:pt x="140" y="48"/>
                    <a:pt x="146" y="61"/>
                    <a:pt x="147" y="76"/>
                  </a:cubicBezTo>
                  <a:lnTo>
                    <a:pt x="126" y="76"/>
                  </a:lnTo>
                  <a:close/>
                  <a:moveTo>
                    <a:pt x="116" y="131"/>
                  </a:moveTo>
                  <a:lnTo>
                    <a:pt x="116" y="131"/>
                  </a:lnTo>
                  <a:cubicBezTo>
                    <a:pt x="118" y="131"/>
                    <a:pt x="120" y="132"/>
                    <a:pt x="121" y="132"/>
                  </a:cubicBezTo>
                  <a:cubicBezTo>
                    <a:pt x="118" y="135"/>
                    <a:pt x="115" y="137"/>
                    <a:pt x="111" y="139"/>
                  </a:cubicBezTo>
                  <a:cubicBezTo>
                    <a:pt x="113" y="136"/>
                    <a:pt x="115" y="134"/>
                    <a:pt x="116" y="131"/>
                  </a:cubicBezTo>
                  <a:close/>
                  <a:moveTo>
                    <a:pt x="43" y="131"/>
                  </a:moveTo>
                  <a:lnTo>
                    <a:pt x="43" y="131"/>
                  </a:lnTo>
                  <a:cubicBezTo>
                    <a:pt x="44" y="134"/>
                    <a:pt x="46" y="137"/>
                    <a:pt x="48" y="139"/>
                  </a:cubicBezTo>
                  <a:cubicBezTo>
                    <a:pt x="44" y="137"/>
                    <a:pt x="41" y="135"/>
                    <a:pt x="37" y="132"/>
                  </a:cubicBezTo>
                  <a:cubicBezTo>
                    <a:pt x="39" y="132"/>
                    <a:pt x="41" y="131"/>
                    <a:pt x="43" y="131"/>
                  </a:cubicBezTo>
                  <a:close/>
                  <a:moveTo>
                    <a:pt x="42" y="30"/>
                  </a:moveTo>
                  <a:lnTo>
                    <a:pt x="42" y="30"/>
                  </a:lnTo>
                  <a:cubicBezTo>
                    <a:pt x="40" y="29"/>
                    <a:pt x="38" y="29"/>
                    <a:pt x="36" y="28"/>
                  </a:cubicBezTo>
                  <a:cubicBezTo>
                    <a:pt x="40" y="25"/>
                    <a:pt x="44" y="23"/>
                    <a:pt x="48" y="20"/>
                  </a:cubicBezTo>
                  <a:cubicBezTo>
                    <a:pt x="46" y="23"/>
                    <a:pt x="44" y="27"/>
                    <a:pt x="42" y="30"/>
                  </a:cubicBezTo>
                  <a:close/>
                  <a:moveTo>
                    <a:pt x="111" y="20"/>
                  </a:moveTo>
                  <a:lnTo>
                    <a:pt x="111" y="20"/>
                  </a:lnTo>
                  <a:cubicBezTo>
                    <a:pt x="115" y="23"/>
                    <a:pt x="119" y="25"/>
                    <a:pt x="123" y="28"/>
                  </a:cubicBezTo>
                  <a:cubicBezTo>
                    <a:pt x="121" y="29"/>
                    <a:pt x="119" y="30"/>
                    <a:pt x="117" y="30"/>
                  </a:cubicBezTo>
                  <a:cubicBezTo>
                    <a:pt x="115" y="27"/>
                    <a:pt x="113" y="23"/>
                    <a:pt x="111" y="20"/>
                  </a:cubicBezTo>
                  <a:close/>
                  <a:moveTo>
                    <a:pt x="85" y="35"/>
                  </a:moveTo>
                  <a:lnTo>
                    <a:pt x="85" y="35"/>
                  </a:lnTo>
                  <a:lnTo>
                    <a:pt x="85" y="13"/>
                  </a:lnTo>
                  <a:cubicBezTo>
                    <a:pt x="93" y="16"/>
                    <a:pt x="99" y="23"/>
                    <a:pt x="104" y="33"/>
                  </a:cubicBezTo>
                  <a:cubicBezTo>
                    <a:pt x="98" y="34"/>
                    <a:pt x="92" y="34"/>
                    <a:pt x="85" y="35"/>
                  </a:cubicBezTo>
                  <a:close/>
                  <a:moveTo>
                    <a:pt x="85" y="76"/>
                  </a:moveTo>
                  <a:lnTo>
                    <a:pt x="85" y="76"/>
                  </a:lnTo>
                  <a:lnTo>
                    <a:pt x="85" y="47"/>
                  </a:lnTo>
                  <a:cubicBezTo>
                    <a:pt x="94" y="47"/>
                    <a:pt x="102" y="46"/>
                    <a:pt x="109" y="44"/>
                  </a:cubicBezTo>
                  <a:cubicBezTo>
                    <a:pt x="112" y="54"/>
                    <a:pt x="114" y="65"/>
                    <a:pt x="114" y="76"/>
                  </a:cubicBezTo>
                  <a:lnTo>
                    <a:pt x="85" y="76"/>
                  </a:lnTo>
                  <a:close/>
                  <a:moveTo>
                    <a:pt x="85" y="114"/>
                  </a:moveTo>
                  <a:lnTo>
                    <a:pt x="85" y="114"/>
                  </a:lnTo>
                  <a:lnTo>
                    <a:pt x="85" y="88"/>
                  </a:lnTo>
                  <a:lnTo>
                    <a:pt x="114" y="88"/>
                  </a:lnTo>
                  <a:cubicBezTo>
                    <a:pt x="113" y="98"/>
                    <a:pt x="111" y="108"/>
                    <a:pt x="109" y="117"/>
                  </a:cubicBezTo>
                  <a:cubicBezTo>
                    <a:pt x="101" y="115"/>
                    <a:pt x="93" y="114"/>
                    <a:pt x="85" y="114"/>
                  </a:cubicBezTo>
                  <a:close/>
                  <a:moveTo>
                    <a:pt x="85" y="126"/>
                  </a:moveTo>
                  <a:lnTo>
                    <a:pt x="85" y="126"/>
                  </a:lnTo>
                  <a:cubicBezTo>
                    <a:pt x="92" y="127"/>
                    <a:pt x="98" y="127"/>
                    <a:pt x="104" y="128"/>
                  </a:cubicBezTo>
                  <a:cubicBezTo>
                    <a:pt x="99" y="137"/>
                    <a:pt x="92" y="144"/>
                    <a:pt x="85" y="146"/>
                  </a:cubicBezTo>
                  <a:lnTo>
                    <a:pt x="85" y="126"/>
                  </a:lnTo>
                  <a:close/>
                  <a:moveTo>
                    <a:pt x="73" y="126"/>
                  </a:moveTo>
                  <a:lnTo>
                    <a:pt x="73" y="126"/>
                  </a:lnTo>
                  <a:lnTo>
                    <a:pt x="73" y="146"/>
                  </a:lnTo>
                  <a:cubicBezTo>
                    <a:pt x="66" y="144"/>
                    <a:pt x="60" y="137"/>
                    <a:pt x="55" y="128"/>
                  </a:cubicBezTo>
                  <a:cubicBezTo>
                    <a:pt x="61" y="127"/>
                    <a:pt x="67" y="127"/>
                    <a:pt x="73" y="126"/>
                  </a:cubicBezTo>
                  <a:close/>
                  <a:moveTo>
                    <a:pt x="73" y="88"/>
                  </a:moveTo>
                  <a:lnTo>
                    <a:pt x="73" y="88"/>
                  </a:lnTo>
                  <a:lnTo>
                    <a:pt x="73" y="114"/>
                  </a:lnTo>
                  <a:cubicBezTo>
                    <a:pt x="65" y="114"/>
                    <a:pt x="58" y="115"/>
                    <a:pt x="50" y="117"/>
                  </a:cubicBezTo>
                  <a:cubicBezTo>
                    <a:pt x="47" y="108"/>
                    <a:pt x="46" y="98"/>
                    <a:pt x="45" y="88"/>
                  </a:cubicBezTo>
                  <a:lnTo>
                    <a:pt x="73" y="88"/>
                  </a:lnTo>
                  <a:close/>
                  <a:moveTo>
                    <a:pt x="73" y="47"/>
                  </a:moveTo>
                  <a:lnTo>
                    <a:pt x="73" y="47"/>
                  </a:lnTo>
                  <a:lnTo>
                    <a:pt x="73" y="76"/>
                  </a:lnTo>
                  <a:lnTo>
                    <a:pt x="45" y="76"/>
                  </a:lnTo>
                  <a:cubicBezTo>
                    <a:pt x="45" y="65"/>
                    <a:pt x="47" y="54"/>
                    <a:pt x="50" y="44"/>
                  </a:cubicBezTo>
                  <a:cubicBezTo>
                    <a:pt x="57" y="46"/>
                    <a:pt x="65" y="47"/>
                    <a:pt x="73" y="47"/>
                  </a:cubicBezTo>
                  <a:close/>
                  <a:moveTo>
                    <a:pt x="73" y="35"/>
                  </a:moveTo>
                  <a:lnTo>
                    <a:pt x="73" y="35"/>
                  </a:lnTo>
                  <a:cubicBezTo>
                    <a:pt x="67" y="34"/>
                    <a:pt x="61" y="34"/>
                    <a:pt x="54" y="33"/>
                  </a:cubicBezTo>
                  <a:cubicBezTo>
                    <a:pt x="60" y="23"/>
                    <a:pt x="66" y="16"/>
                    <a:pt x="73" y="13"/>
                  </a:cubicBezTo>
                  <a:lnTo>
                    <a:pt x="73" y="35"/>
                  </a:lnTo>
                  <a:close/>
                  <a:moveTo>
                    <a:pt x="27" y="38"/>
                  </a:moveTo>
                  <a:lnTo>
                    <a:pt x="27" y="38"/>
                  </a:lnTo>
                  <a:cubicBezTo>
                    <a:pt x="30" y="39"/>
                    <a:pt x="34" y="40"/>
                    <a:pt x="38" y="41"/>
                  </a:cubicBezTo>
                  <a:cubicBezTo>
                    <a:pt x="35" y="52"/>
                    <a:pt x="33" y="63"/>
                    <a:pt x="32" y="76"/>
                  </a:cubicBezTo>
                  <a:lnTo>
                    <a:pt x="12" y="76"/>
                  </a:lnTo>
                  <a:cubicBezTo>
                    <a:pt x="13" y="61"/>
                    <a:pt x="18" y="48"/>
                    <a:pt x="27" y="38"/>
                  </a:cubicBezTo>
                  <a:close/>
                  <a:moveTo>
                    <a:pt x="13" y="88"/>
                  </a:moveTo>
                  <a:lnTo>
                    <a:pt x="13" y="88"/>
                  </a:lnTo>
                  <a:lnTo>
                    <a:pt x="32" y="88"/>
                  </a:lnTo>
                  <a:cubicBezTo>
                    <a:pt x="33" y="100"/>
                    <a:pt x="35" y="110"/>
                    <a:pt x="38" y="119"/>
                  </a:cubicBezTo>
                  <a:cubicBezTo>
                    <a:pt x="35" y="120"/>
                    <a:pt x="31" y="122"/>
                    <a:pt x="28" y="123"/>
                  </a:cubicBezTo>
                  <a:cubicBezTo>
                    <a:pt x="20" y="113"/>
                    <a:pt x="14" y="101"/>
                    <a:pt x="13" y="88"/>
                  </a:cubicBezTo>
                  <a:close/>
                  <a:moveTo>
                    <a:pt x="131" y="123"/>
                  </a:moveTo>
                  <a:lnTo>
                    <a:pt x="131" y="123"/>
                  </a:lnTo>
                  <a:cubicBezTo>
                    <a:pt x="128" y="122"/>
                    <a:pt x="124" y="120"/>
                    <a:pt x="120" y="119"/>
                  </a:cubicBezTo>
                  <a:cubicBezTo>
                    <a:pt x="124" y="110"/>
                    <a:pt x="126" y="100"/>
                    <a:pt x="126" y="88"/>
                  </a:cubicBezTo>
                  <a:lnTo>
                    <a:pt x="146" y="88"/>
                  </a:lnTo>
                  <a:cubicBezTo>
                    <a:pt x="145" y="101"/>
                    <a:pt x="139" y="113"/>
                    <a:pt x="131" y="123"/>
                  </a:cubicBezTo>
                  <a:close/>
                  <a:moveTo>
                    <a:pt x="79" y="0"/>
                  </a:moveTo>
                  <a:lnTo>
                    <a:pt x="79" y="0"/>
                  </a:lnTo>
                  <a:cubicBezTo>
                    <a:pt x="35" y="0"/>
                    <a:pt x="0" y="36"/>
                    <a:pt x="0" y="80"/>
                  </a:cubicBezTo>
                  <a:cubicBezTo>
                    <a:pt x="0" y="80"/>
                    <a:pt x="0" y="81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3"/>
                    <a:pt x="0" y="83"/>
                  </a:cubicBezTo>
                  <a:cubicBezTo>
                    <a:pt x="2" y="125"/>
                    <a:pt x="37" y="160"/>
                    <a:pt x="79" y="160"/>
                  </a:cubicBezTo>
                  <a:cubicBezTo>
                    <a:pt x="123" y="160"/>
                    <a:pt x="159" y="124"/>
                    <a:pt x="159" y="80"/>
                  </a:cubicBezTo>
                  <a:cubicBezTo>
                    <a:pt x="159" y="36"/>
                    <a:pt x="123" y="0"/>
                    <a:pt x="79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defTabSz="914400" fontAlgn="ctr">
                <a:spcBef>
                  <a:spcPct val="0"/>
                </a:spcBef>
                <a:spcAft>
                  <a:spcPct val="0"/>
                </a:spcAft>
              </a:pPr>
              <a:endParaRPr lang="en-US" altLang="zh-CN" sz="3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40" name="组合 25657"/>
          <p:cNvGrpSpPr/>
          <p:nvPr/>
        </p:nvGrpSpPr>
        <p:grpSpPr bwMode="auto">
          <a:xfrm>
            <a:off x="937142" y="4173247"/>
            <a:ext cx="480470" cy="362801"/>
            <a:chOff x="6016595" y="1843090"/>
            <a:chExt cx="360361" cy="290513"/>
          </a:xfrm>
        </p:grpSpPr>
        <p:sp>
          <p:nvSpPr>
            <p:cNvPr id="241" name="Freeform 49"/>
            <p:cNvSpPr/>
            <p:nvPr/>
          </p:nvSpPr>
          <p:spPr bwMode="auto">
            <a:xfrm>
              <a:off x="6016595" y="1843090"/>
              <a:ext cx="360361" cy="290513"/>
            </a:xfrm>
            <a:custGeom>
              <a:avLst/>
              <a:gdLst>
                <a:gd name="T0" fmla="*/ 2147483646 w 423"/>
                <a:gd name="T1" fmla="*/ 0 h 340"/>
                <a:gd name="T2" fmla="*/ 2147483646 w 423"/>
                <a:gd name="T3" fmla="*/ 0 h 340"/>
                <a:gd name="T4" fmla="*/ 2147483646 w 423"/>
                <a:gd name="T5" fmla="*/ 0 h 340"/>
                <a:gd name="T6" fmla="*/ 0 w 423"/>
                <a:gd name="T7" fmla="*/ 2147483646 h 340"/>
                <a:gd name="T8" fmla="*/ 0 w 423"/>
                <a:gd name="T9" fmla="*/ 2147483646 h 340"/>
                <a:gd name="T10" fmla="*/ 2147483646 w 423"/>
                <a:gd name="T11" fmla="*/ 2147483646 h 340"/>
                <a:gd name="T12" fmla="*/ 2147483646 w 423"/>
                <a:gd name="T13" fmla="*/ 2147483646 h 340"/>
                <a:gd name="T14" fmla="*/ 2147483646 w 423"/>
                <a:gd name="T15" fmla="*/ 2147483646 h 340"/>
                <a:gd name="T16" fmla="*/ 2147483646 w 423"/>
                <a:gd name="T17" fmla="*/ 2147483646 h 340"/>
                <a:gd name="T18" fmla="*/ 2147483646 w 423"/>
                <a:gd name="T19" fmla="*/ 2147483646 h 340"/>
                <a:gd name="T20" fmla="*/ 2147483646 w 423"/>
                <a:gd name="T21" fmla="*/ 2147483646 h 340"/>
                <a:gd name="T22" fmla="*/ 2147483646 w 423"/>
                <a:gd name="T23" fmla="*/ 2147483646 h 340"/>
                <a:gd name="T24" fmla="*/ 2147483646 w 423"/>
                <a:gd name="T25" fmla="*/ 2147483646 h 340"/>
                <a:gd name="T26" fmla="*/ 2147483646 w 423"/>
                <a:gd name="T27" fmla="*/ 2147483646 h 340"/>
                <a:gd name="T28" fmla="*/ 2147483646 w 423"/>
                <a:gd name="T29" fmla="*/ 2147483646 h 340"/>
                <a:gd name="T30" fmla="*/ 2147483646 w 423"/>
                <a:gd name="T31" fmla="*/ 2147483646 h 340"/>
                <a:gd name="T32" fmla="*/ 2147483646 w 423"/>
                <a:gd name="T33" fmla="*/ 2147483646 h 340"/>
                <a:gd name="T34" fmla="*/ 2147483646 w 423"/>
                <a:gd name="T35" fmla="*/ 2147483646 h 340"/>
                <a:gd name="T36" fmla="*/ 2147483646 w 423"/>
                <a:gd name="T37" fmla="*/ 2147483646 h 340"/>
                <a:gd name="T38" fmla="*/ 2147483646 w 423"/>
                <a:gd name="T39" fmla="*/ 2147483646 h 340"/>
                <a:gd name="T40" fmla="*/ 2147483646 w 423"/>
                <a:gd name="T41" fmla="*/ 2147483646 h 340"/>
                <a:gd name="T42" fmla="*/ 2147483646 w 423"/>
                <a:gd name="T43" fmla="*/ 2147483646 h 340"/>
                <a:gd name="T44" fmla="*/ 2147483646 w 423"/>
                <a:gd name="T45" fmla="*/ 2147483646 h 340"/>
                <a:gd name="T46" fmla="*/ 2147483646 w 423"/>
                <a:gd name="T47" fmla="*/ 0 h 34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423" h="340">
                  <a:moveTo>
                    <a:pt x="402" y="0"/>
                  </a:moveTo>
                  <a:lnTo>
                    <a:pt x="402" y="0"/>
                  </a:lnTo>
                  <a:lnTo>
                    <a:pt x="20" y="0"/>
                  </a:lnTo>
                  <a:cubicBezTo>
                    <a:pt x="9" y="0"/>
                    <a:pt x="0" y="9"/>
                    <a:pt x="0" y="21"/>
                  </a:cubicBezTo>
                  <a:lnTo>
                    <a:pt x="0" y="309"/>
                  </a:lnTo>
                  <a:cubicBezTo>
                    <a:pt x="0" y="320"/>
                    <a:pt x="9" y="329"/>
                    <a:pt x="20" y="329"/>
                  </a:cubicBezTo>
                  <a:lnTo>
                    <a:pt x="263" y="329"/>
                  </a:lnTo>
                  <a:cubicBezTo>
                    <a:pt x="267" y="336"/>
                    <a:pt x="274" y="340"/>
                    <a:pt x="282" y="340"/>
                  </a:cubicBezTo>
                  <a:cubicBezTo>
                    <a:pt x="293" y="340"/>
                    <a:pt x="303" y="331"/>
                    <a:pt x="303" y="319"/>
                  </a:cubicBezTo>
                  <a:cubicBezTo>
                    <a:pt x="303" y="308"/>
                    <a:pt x="293" y="298"/>
                    <a:pt x="282" y="298"/>
                  </a:cubicBezTo>
                  <a:cubicBezTo>
                    <a:pt x="274" y="298"/>
                    <a:pt x="267" y="303"/>
                    <a:pt x="263" y="309"/>
                  </a:cubicBezTo>
                  <a:lnTo>
                    <a:pt x="20" y="309"/>
                  </a:lnTo>
                  <a:lnTo>
                    <a:pt x="20" y="20"/>
                  </a:lnTo>
                  <a:lnTo>
                    <a:pt x="403" y="21"/>
                  </a:lnTo>
                  <a:lnTo>
                    <a:pt x="402" y="309"/>
                  </a:lnTo>
                  <a:lnTo>
                    <a:pt x="365" y="309"/>
                  </a:lnTo>
                  <a:cubicBezTo>
                    <a:pt x="361" y="303"/>
                    <a:pt x="354" y="298"/>
                    <a:pt x="346" y="298"/>
                  </a:cubicBezTo>
                  <a:cubicBezTo>
                    <a:pt x="334" y="298"/>
                    <a:pt x="325" y="308"/>
                    <a:pt x="325" y="319"/>
                  </a:cubicBezTo>
                  <a:cubicBezTo>
                    <a:pt x="325" y="331"/>
                    <a:pt x="334" y="340"/>
                    <a:pt x="346" y="340"/>
                  </a:cubicBezTo>
                  <a:cubicBezTo>
                    <a:pt x="354" y="340"/>
                    <a:pt x="361" y="336"/>
                    <a:pt x="364" y="329"/>
                  </a:cubicBezTo>
                  <a:lnTo>
                    <a:pt x="402" y="329"/>
                  </a:lnTo>
                  <a:cubicBezTo>
                    <a:pt x="414" y="329"/>
                    <a:pt x="423" y="320"/>
                    <a:pt x="423" y="309"/>
                  </a:cubicBezTo>
                  <a:lnTo>
                    <a:pt x="423" y="21"/>
                  </a:lnTo>
                  <a:cubicBezTo>
                    <a:pt x="423" y="9"/>
                    <a:pt x="414" y="0"/>
                    <a:pt x="40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defTabSz="914400" fontAlgn="ctr">
                <a:spcBef>
                  <a:spcPct val="0"/>
                </a:spcBef>
                <a:spcAft>
                  <a:spcPct val="0"/>
                </a:spcAft>
              </a:pPr>
              <a:endParaRPr lang="en-US" altLang="zh-CN" sz="3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2" name="Freeform 50"/>
            <p:cNvSpPr/>
            <p:nvPr/>
          </p:nvSpPr>
          <p:spPr bwMode="auto">
            <a:xfrm>
              <a:off x="6235675" y="1955803"/>
              <a:ext cx="85725" cy="55563"/>
            </a:xfrm>
            <a:custGeom>
              <a:avLst/>
              <a:gdLst>
                <a:gd name="T0" fmla="*/ 0 w 100"/>
                <a:gd name="T1" fmla="*/ 2147483646 h 66"/>
                <a:gd name="T2" fmla="*/ 0 w 100"/>
                <a:gd name="T3" fmla="*/ 2147483646 h 66"/>
                <a:gd name="T4" fmla="*/ 2147483646 w 100"/>
                <a:gd name="T5" fmla="*/ 2147483646 h 66"/>
                <a:gd name="T6" fmla="*/ 2147483646 w 100"/>
                <a:gd name="T7" fmla="*/ 2147483646 h 66"/>
                <a:gd name="T8" fmla="*/ 2147483646 w 100"/>
                <a:gd name="T9" fmla="*/ 2147483646 h 66"/>
                <a:gd name="T10" fmla="*/ 2147483646 w 100"/>
                <a:gd name="T11" fmla="*/ 0 h 66"/>
                <a:gd name="T12" fmla="*/ 2147483646 w 100"/>
                <a:gd name="T13" fmla="*/ 2147483646 h 66"/>
                <a:gd name="T14" fmla="*/ 0 w 100"/>
                <a:gd name="T15" fmla="*/ 2147483646 h 66"/>
                <a:gd name="T16" fmla="*/ 0 w 100"/>
                <a:gd name="T17" fmla="*/ 2147483646 h 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0" h="66">
                  <a:moveTo>
                    <a:pt x="0" y="43"/>
                  </a:moveTo>
                  <a:lnTo>
                    <a:pt x="0" y="43"/>
                  </a:lnTo>
                  <a:lnTo>
                    <a:pt x="63" y="43"/>
                  </a:lnTo>
                  <a:lnTo>
                    <a:pt x="63" y="66"/>
                  </a:lnTo>
                  <a:lnTo>
                    <a:pt x="100" y="33"/>
                  </a:lnTo>
                  <a:lnTo>
                    <a:pt x="63" y="0"/>
                  </a:lnTo>
                  <a:lnTo>
                    <a:pt x="63" y="23"/>
                  </a:lnTo>
                  <a:lnTo>
                    <a:pt x="0" y="23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defTabSz="914400" fontAlgn="ctr">
                <a:spcBef>
                  <a:spcPct val="0"/>
                </a:spcBef>
                <a:spcAft>
                  <a:spcPct val="0"/>
                </a:spcAft>
              </a:pPr>
              <a:endParaRPr lang="en-US" altLang="zh-CN" sz="3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3" name="Freeform 51"/>
            <p:cNvSpPr/>
            <p:nvPr/>
          </p:nvSpPr>
          <p:spPr bwMode="auto">
            <a:xfrm>
              <a:off x="6237262" y="1900239"/>
              <a:ext cx="82549" cy="53975"/>
            </a:xfrm>
            <a:custGeom>
              <a:avLst/>
              <a:gdLst>
                <a:gd name="T0" fmla="*/ 2147483646 w 97"/>
                <a:gd name="T1" fmla="*/ 2147483646 h 63"/>
                <a:gd name="T2" fmla="*/ 2147483646 w 97"/>
                <a:gd name="T3" fmla="*/ 2147483646 h 63"/>
                <a:gd name="T4" fmla="*/ 2147483646 w 97"/>
                <a:gd name="T5" fmla="*/ 2147483646 h 63"/>
                <a:gd name="T6" fmla="*/ 2147483646 w 97"/>
                <a:gd name="T7" fmla="*/ 2147483646 h 63"/>
                <a:gd name="T8" fmla="*/ 2147483646 w 97"/>
                <a:gd name="T9" fmla="*/ 2147483646 h 63"/>
                <a:gd name="T10" fmla="*/ 2147483646 w 97"/>
                <a:gd name="T11" fmla="*/ 0 h 63"/>
                <a:gd name="T12" fmla="*/ 2147483646 w 97"/>
                <a:gd name="T13" fmla="*/ 2147483646 h 63"/>
                <a:gd name="T14" fmla="*/ 0 w 97"/>
                <a:gd name="T15" fmla="*/ 2147483646 h 63"/>
                <a:gd name="T16" fmla="*/ 2147483646 w 97"/>
                <a:gd name="T17" fmla="*/ 2147483646 h 6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7" h="63">
                  <a:moveTo>
                    <a:pt x="8" y="63"/>
                  </a:moveTo>
                  <a:lnTo>
                    <a:pt x="8" y="63"/>
                  </a:lnTo>
                  <a:lnTo>
                    <a:pt x="66" y="40"/>
                  </a:lnTo>
                  <a:lnTo>
                    <a:pt x="74" y="61"/>
                  </a:lnTo>
                  <a:lnTo>
                    <a:pt x="97" y="16"/>
                  </a:lnTo>
                  <a:lnTo>
                    <a:pt x="50" y="0"/>
                  </a:lnTo>
                  <a:lnTo>
                    <a:pt x="58" y="21"/>
                  </a:lnTo>
                  <a:lnTo>
                    <a:pt x="0" y="44"/>
                  </a:lnTo>
                  <a:lnTo>
                    <a:pt x="8" y="6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defTabSz="914400" fontAlgn="ctr">
                <a:spcBef>
                  <a:spcPct val="0"/>
                </a:spcBef>
                <a:spcAft>
                  <a:spcPct val="0"/>
                </a:spcAft>
              </a:pPr>
              <a:endParaRPr lang="en-US" altLang="zh-CN" sz="3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4" name="Freeform 52"/>
            <p:cNvSpPr/>
            <p:nvPr/>
          </p:nvSpPr>
          <p:spPr bwMode="auto">
            <a:xfrm>
              <a:off x="6237265" y="2014541"/>
              <a:ext cx="82549" cy="52388"/>
            </a:xfrm>
            <a:custGeom>
              <a:avLst/>
              <a:gdLst>
                <a:gd name="T0" fmla="*/ 2147483646 w 97"/>
                <a:gd name="T1" fmla="*/ 2147483646 h 63"/>
                <a:gd name="T2" fmla="*/ 2147483646 w 97"/>
                <a:gd name="T3" fmla="*/ 2147483646 h 63"/>
                <a:gd name="T4" fmla="*/ 2147483646 w 97"/>
                <a:gd name="T5" fmla="*/ 575315037 h 63"/>
                <a:gd name="T6" fmla="*/ 2147483646 w 97"/>
                <a:gd name="T7" fmla="*/ 2147483646 h 63"/>
                <a:gd name="T8" fmla="*/ 2147483646 w 97"/>
                <a:gd name="T9" fmla="*/ 0 h 63"/>
                <a:gd name="T10" fmla="*/ 0 w 97"/>
                <a:gd name="T11" fmla="*/ 2147483646 h 63"/>
                <a:gd name="T12" fmla="*/ 2147483646 w 97"/>
                <a:gd name="T13" fmla="*/ 2147483646 h 63"/>
                <a:gd name="T14" fmla="*/ 2147483646 w 97"/>
                <a:gd name="T15" fmla="*/ 2147483646 h 63"/>
                <a:gd name="T16" fmla="*/ 2147483646 w 97"/>
                <a:gd name="T17" fmla="*/ 2147483646 h 6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7" h="63">
                  <a:moveTo>
                    <a:pt x="97" y="46"/>
                  </a:moveTo>
                  <a:lnTo>
                    <a:pt x="97" y="46"/>
                  </a:lnTo>
                  <a:lnTo>
                    <a:pt x="74" y="1"/>
                  </a:lnTo>
                  <a:lnTo>
                    <a:pt x="66" y="23"/>
                  </a:lnTo>
                  <a:lnTo>
                    <a:pt x="8" y="0"/>
                  </a:lnTo>
                  <a:lnTo>
                    <a:pt x="0" y="18"/>
                  </a:lnTo>
                  <a:lnTo>
                    <a:pt x="58" y="42"/>
                  </a:lnTo>
                  <a:lnTo>
                    <a:pt x="50" y="63"/>
                  </a:lnTo>
                  <a:lnTo>
                    <a:pt x="97" y="46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defTabSz="914400" fontAlgn="ctr">
                <a:spcBef>
                  <a:spcPct val="0"/>
                </a:spcBef>
                <a:spcAft>
                  <a:spcPct val="0"/>
                </a:spcAft>
              </a:pPr>
              <a:endParaRPr lang="en-US" altLang="zh-CN" sz="3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5" name="Freeform 53"/>
            <p:cNvSpPr/>
            <p:nvPr/>
          </p:nvSpPr>
          <p:spPr bwMode="auto">
            <a:xfrm>
              <a:off x="6061068" y="1943103"/>
              <a:ext cx="119063" cy="82550"/>
            </a:xfrm>
            <a:custGeom>
              <a:avLst/>
              <a:gdLst>
                <a:gd name="T0" fmla="*/ 2147483646 w 139"/>
                <a:gd name="T1" fmla="*/ 2147483646 h 96"/>
                <a:gd name="T2" fmla="*/ 2147483646 w 139"/>
                <a:gd name="T3" fmla="*/ 2147483646 h 96"/>
                <a:gd name="T4" fmla="*/ 2147483646 w 139"/>
                <a:gd name="T5" fmla="*/ 0 h 96"/>
                <a:gd name="T6" fmla="*/ 2147483646 w 139"/>
                <a:gd name="T7" fmla="*/ 2147483646 h 96"/>
                <a:gd name="T8" fmla="*/ 0 w 139"/>
                <a:gd name="T9" fmla="*/ 2147483646 h 96"/>
                <a:gd name="T10" fmla="*/ 0 w 139"/>
                <a:gd name="T11" fmla="*/ 2147483646 h 96"/>
                <a:gd name="T12" fmla="*/ 2147483646 w 139"/>
                <a:gd name="T13" fmla="*/ 2147483646 h 96"/>
                <a:gd name="T14" fmla="*/ 2147483646 w 139"/>
                <a:gd name="T15" fmla="*/ 2147483646 h 96"/>
                <a:gd name="T16" fmla="*/ 2147483646 w 139"/>
                <a:gd name="T17" fmla="*/ 2147483646 h 9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9" h="96">
                  <a:moveTo>
                    <a:pt x="139" y="48"/>
                  </a:moveTo>
                  <a:lnTo>
                    <a:pt x="139" y="48"/>
                  </a:lnTo>
                  <a:lnTo>
                    <a:pt x="84" y="0"/>
                  </a:lnTo>
                  <a:lnTo>
                    <a:pt x="84" y="32"/>
                  </a:lnTo>
                  <a:lnTo>
                    <a:pt x="0" y="32"/>
                  </a:lnTo>
                  <a:lnTo>
                    <a:pt x="0" y="64"/>
                  </a:lnTo>
                  <a:lnTo>
                    <a:pt x="84" y="64"/>
                  </a:lnTo>
                  <a:lnTo>
                    <a:pt x="84" y="96"/>
                  </a:lnTo>
                  <a:lnTo>
                    <a:pt x="139" y="48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defTabSz="914400" fontAlgn="ctr">
                <a:spcBef>
                  <a:spcPct val="0"/>
                </a:spcBef>
                <a:spcAft>
                  <a:spcPct val="0"/>
                </a:spcAft>
              </a:pPr>
              <a:endParaRPr lang="en-US" altLang="zh-CN" sz="3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6" name="Freeform 54"/>
            <p:cNvSpPr/>
            <p:nvPr/>
          </p:nvSpPr>
          <p:spPr bwMode="auto">
            <a:xfrm>
              <a:off x="6191251" y="1930401"/>
              <a:ext cx="26988" cy="106363"/>
            </a:xfrm>
            <a:custGeom>
              <a:avLst/>
              <a:gdLst>
                <a:gd name="T0" fmla="*/ 2147483646 w 32"/>
                <a:gd name="T1" fmla="*/ 0 h 125"/>
                <a:gd name="T2" fmla="*/ 2147483646 w 32"/>
                <a:gd name="T3" fmla="*/ 0 h 125"/>
                <a:gd name="T4" fmla="*/ 0 w 32"/>
                <a:gd name="T5" fmla="*/ 2147483646 h 125"/>
                <a:gd name="T6" fmla="*/ 0 w 32"/>
                <a:gd name="T7" fmla="*/ 2147483646 h 125"/>
                <a:gd name="T8" fmla="*/ 2147483646 w 32"/>
                <a:gd name="T9" fmla="*/ 2147483646 h 125"/>
                <a:gd name="T10" fmla="*/ 2147483646 w 32"/>
                <a:gd name="T11" fmla="*/ 2147483646 h 125"/>
                <a:gd name="T12" fmla="*/ 2147483646 w 32"/>
                <a:gd name="T13" fmla="*/ 2147483646 h 125"/>
                <a:gd name="T14" fmla="*/ 2147483646 w 32"/>
                <a:gd name="T15" fmla="*/ 2147483646 h 125"/>
                <a:gd name="T16" fmla="*/ 2147483646 w 32"/>
                <a:gd name="T17" fmla="*/ 0 h 125"/>
                <a:gd name="T18" fmla="*/ 2147483646 w 32"/>
                <a:gd name="T19" fmla="*/ 0 h 1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2" h="125">
                  <a:moveTo>
                    <a:pt x="14" y="0"/>
                  </a:moveTo>
                  <a:lnTo>
                    <a:pt x="14" y="0"/>
                  </a:lnTo>
                  <a:cubicBezTo>
                    <a:pt x="6" y="0"/>
                    <a:pt x="0" y="6"/>
                    <a:pt x="0" y="13"/>
                  </a:cubicBezTo>
                  <a:lnTo>
                    <a:pt x="0" y="113"/>
                  </a:lnTo>
                  <a:cubicBezTo>
                    <a:pt x="0" y="120"/>
                    <a:pt x="6" y="125"/>
                    <a:pt x="14" y="125"/>
                  </a:cubicBezTo>
                  <a:lnTo>
                    <a:pt x="18" y="125"/>
                  </a:lnTo>
                  <a:cubicBezTo>
                    <a:pt x="26" y="125"/>
                    <a:pt x="32" y="120"/>
                    <a:pt x="32" y="113"/>
                  </a:cubicBezTo>
                  <a:lnTo>
                    <a:pt x="32" y="13"/>
                  </a:lnTo>
                  <a:cubicBezTo>
                    <a:pt x="32" y="6"/>
                    <a:pt x="26" y="0"/>
                    <a:pt x="18" y="0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 wrap="square">
              <a:noAutofit/>
            </a:bodyPr>
            <a:lstStyle/>
            <a:p>
              <a:pPr defTabSz="914400" fontAlgn="ctr">
                <a:spcBef>
                  <a:spcPct val="0"/>
                </a:spcBef>
                <a:spcAft>
                  <a:spcPct val="0"/>
                </a:spcAft>
              </a:pPr>
              <a:endParaRPr lang="en-US" altLang="zh-CN" sz="3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248" name="Straight Arrow Connector 93"/>
          <p:cNvCxnSpPr/>
          <p:nvPr/>
        </p:nvCxnSpPr>
        <p:spPr bwMode="auto">
          <a:xfrm>
            <a:off x="3455751" y="4545457"/>
            <a:ext cx="0" cy="599900"/>
          </a:xfrm>
          <a:prstGeom prst="straightConnector1">
            <a:avLst/>
          </a:prstGeom>
          <a:noFill/>
          <a:ln w="38100" cap="flat" cmpd="sng" algn="ctr">
            <a:solidFill>
              <a:srgbClr val="DE1A37"/>
            </a:solidFill>
            <a:prstDash val="dash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9" name="Straight Arrow Connector 93"/>
          <p:cNvCxnSpPr/>
          <p:nvPr/>
        </p:nvCxnSpPr>
        <p:spPr bwMode="auto">
          <a:xfrm>
            <a:off x="5730608" y="4588945"/>
            <a:ext cx="0" cy="599900"/>
          </a:xfrm>
          <a:prstGeom prst="straightConnector1">
            <a:avLst/>
          </a:prstGeom>
          <a:noFill/>
          <a:ln w="38100" cap="flat" cmpd="sng" algn="ctr">
            <a:solidFill>
              <a:srgbClr val="DE1A37"/>
            </a:solidFill>
            <a:prstDash val="dash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0" name="Straight Arrow Connector 93"/>
          <p:cNvCxnSpPr/>
          <p:nvPr/>
        </p:nvCxnSpPr>
        <p:spPr bwMode="auto">
          <a:xfrm>
            <a:off x="1169966" y="4588945"/>
            <a:ext cx="0" cy="599900"/>
          </a:xfrm>
          <a:prstGeom prst="straightConnector1">
            <a:avLst/>
          </a:prstGeom>
          <a:noFill/>
          <a:ln w="38100" cap="flat" cmpd="sng" algn="ctr">
            <a:solidFill>
              <a:srgbClr val="DE1A37"/>
            </a:solidFill>
            <a:prstDash val="dash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1" name="直接连接符 250"/>
          <p:cNvCxnSpPr/>
          <p:nvPr/>
        </p:nvCxnSpPr>
        <p:spPr>
          <a:xfrm flipV="1">
            <a:off x="7867" y="4823333"/>
            <a:ext cx="6987390" cy="44148"/>
          </a:xfrm>
          <a:prstGeom prst="line">
            <a:avLst/>
          </a:prstGeom>
          <a:ln w="38100">
            <a:solidFill>
              <a:srgbClr val="D9D9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Rectangle 9"/>
          <p:cNvSpPr/>
          <p:nvPr/>
        </p:nvSpPr>
        <p:spPr bwMode="auto">
          <a:xfrm>
            <a:off x="91332" y="5194452"/>
            <a:ext cx="1993957" cy="1484992"/>
          </a:xfrm>
          <a:prstGeom prst="rect">
            <a:avLst/>
          </a:prstGeom>
          <a:solidFill>
            <a:srgbClr val="FBDFE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16" tIns="45708" rIns="91416" bIns="45708" numCol="1" rtlCol="0" anchor="ctr" anchorCtr="0" compatLnSpc="1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endParaRPr lang="zh-CN" altLang="en-US" sz="14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8" name="Rectangle 9"/>
          <p:cNvSpPr/>
          <p:nvPr/>
        </p:nvSpPr>
        <p:spPr bwMode="auto">
          <a:xfrm>
            <a:off x="2422918" y="5198015"/>
            <a:ext cx="1993957" cy="1484992"/>
          </a:xfrm>
          <a:prstGeom prst="rect">
            <a:avLst/>
          </a:prstGeom>
          <a:solidFill>
            <a:srgbClr val="FBDFE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16" tIns="45708" rIns="91416" bIns="45708" numCol="1" rtlCol="0" anchor="ctr" anchorCtr="0" compatLnSpc="1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endParaRPr lang="zh-CN" altLang="en-US" sz="14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9" name="Rectangle 9"/>
          <p:cNvSpPr/>
          <p:nvPr/>
        </p:nvSpPr>
        <p:spPr bwMode="auto">
          <a:xfrm>
            <a:off x="4744972" y="5202753"/>
            <a:ext cx="1993957" cy="1484992"/>
          </a:xfrm>
          <a:prstGeom prst="rect">
            <a:avLst/>
          </a:prstGeom>
          <a:solidFill>
            <a:srgbClr val="FBDFE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16" tIns="45708" rIns="91416" bIns="45708" numCol="1" rtlCol="0" anchor="ctr" anchorCtr="0" compatLnSpc="1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endParaRPr lang="zh-CN" altLang="en-US" sz="14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0" name="文本框 269"/>
          <p:cNvSpPr txBox="1"/>
          <p:nvPr/>
        </p:nvSpPr>
        <p:spPr>
          <a:xfrm>
            <a:off x="144922" y="5388873"/>
            <a:ext cx="1863324" cy="121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+mn-ea"/>
              </a:rPr>
              <a:t>重要的，能给公司带来价值的场景。</a:t>
            </a:r>
            <a:endParaRPr lang="en-US" altLang="zh-CN" sz="1400" dirty="0">
              <a:latin typeface="+mn-ea"/>
            </a:endParaRPr>
          </a:p>
          <a:p>
            <a:endParaRPr lang="en-US" altLang="zh-CN" sz="1600" dirty="0">
              <a:latin typeface="+mn-ea"/>
            </a:endParaRPr>
          </a:p>
          <a:p>
            <a:r>
              <a:rPr lang="zh-CN" altLang="en-US" sz="1400" dirty="0">
                <a:latin typeface="+mn-ea"/>
              </a:rPr>
              <a:t>价值、准备度、责任组织</a:t>
            </a:r>
          </a:p>
        </p:txBody>
      </p:sp>
      <p:sp>
        <p:nvSpPr>
          <p:cNvPr id="271" name="文本框 270"/>
          <p:cNvSpPr txBox="1"/>
          <p:nvPr/>
        </p:nvSpPr>
        <p:spPr>
          <a:xfrm>
            <a:off x="2515407" y="5370276"/>
            <a:ext cx="18309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+mn-ea"/>
              </a:rPr>
              <a:t>明确业务场景后，快速的开发出来。</a:t>
            </a:r>
            <a:endParaRPr lang="en-US" altLang="zh-CN" sz="1400" dirty="0">
              <a:latin typeface="+mn-ea"/>
            </a:endParaRPr>
          </a:p>
          <a:p>
            <a:endParaRPr lang="en-US" altLang="zh-CN" sz="1400" dirty="0">
              <a:latin typeface="+mn-ea"/>
            </a:endParaRPr>
          </a:p>
          <a:p>
            <a:r>
              <a:rPr lang="zh-CN" altLang="en-US" sz="1400" dirty="0">
                <a:latin typeface="+mn-ea"/>
              </a:rPr>
              <a:t>提前构建成熟的架构，</a:t>
            </a:r>
            <a:endParaRPr lang="en-US" altLang="zh-CN" sz="1400" dirty="0">
              <a:latin typeface="+mn-ea"/>
            </a:endParaRPr>
          </a:p>
          <a:p>
            <a:r>
              <a:rPr lang="zh-CN" altLang="en-US" sz="1400" dirty="0">
                <a:latin typeface="+mn-ea"/>
              </a:rPr>
              <a:t>以便快速的做出调整。</a:t>
            </a:r>
            <a:endParaRPr lang="en-US" altLang="zh-CN" sz="1400" dirty="0">
              <a:latin typeface="+mn-ea"/>
            </a:endParaRPr>
          </a:p>
        </p:txBody>
      </p:sp>
      <p:sp>
        <p:nvSpPr>
          <p:cNvPr id="272" name="文本框 271"/>
          <p:cNvSpPr txBox="1"/>
          <p:nvPr/>
        </p:nvSpPr>
        <p:spPr>
          <a:xfrm>
            <a:off x="4868262" y="5369461"/>
            <a:ext cx="17373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+mn-ea"/>
              </a:rPr>
              <a:t>持续运营 </a:t>
            </a:r>
            <a:r>
              <a:rPr lang="en-US" altLang="zh-CN" sz="1400" dirty="0">
                <a:latin typeface="+mn-ea"/>
              </a:rPr>
              <a:t>+ </a:t>
            </a:r>
            <a:r>
              <a:rPr lang="zh-CN" altLang="en-US" sz="1400" dirty="0">
                <a:latin typeface="+mn-ea"/>
              </a:rPr>
              <a:t>升级优化</a:t>
            </a:r>
            <a:endParaRPr lang="en-US" altLang="zh-CN" sz="1400" dirty="0">
              <a:latin typeface="+mn-ea"/>
            </a:endParaRPr>
          </a:p>
          <a:p>
            <a:endParaRPr lang="en-US" altLang="zh-CN" sz="1600" dirty="0">
              <a:latin typeface="+mn-ea"/>
            </a:endParaRPr>
          </a:p>
          <a:p>
            <a:r>
              <a:rPr lang="zh-CN" altLang="en-US" sz="1400" dirty="0">
                <a:latin typeface="+mn-ea"/>
              </a:rPr>
              <a:t>是工程团队。而不是技术研究团队</a:t>
            </a:r>
          </a:p>
        </p:txBody>
      </p:sp>
      <p:pic>
        <p:nvPicPr>
          <p:cNvPr id="278" name="图片 27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8626" y="1838541"/>
            <a:ext cx="5023261" cy="4488665"/>
          </a:xfrm>
          <a:prstGeom prst="rect">
            <a:avLst/>
          </a:prstGeom>
        </p:spPr>
      </p:pic>
      <p:cxnSp>
        <p:nvCxnSpPr>
          <p:cNvPr id="6" name="Straight Arrow Connector 86"/>
          <p:cNvCxnSpPr/>
          <p:nvPr/>
        </p:nvCxnSpPr>
        <p:spPr bwMode="auto">
          <a:xfrm flipV="1">
            <a:off x="4360285" y="4300781"/>
            <a:ext cx="796705" cy="8850"/>
          </a:xfrm>
          <a:prstGeom prst="straightConnector1">
            <a:avLst/>
          </a:prstGeom>
          <a:noFill/>
          <a:ln w="76200" cap="flat" cmpd="sng" algn="ctr">
            <a:solidFill>
              <a:srgbClr val="DE1A37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custDataLst>
              <p:tags r:id="rId1"/>
            </p:custDataLst>
          </p:nvPr>
        </p:nvSpPr>
        <p:spPr bwMode="auto">
          <a:xfrm>
            <a:off x="390525" y="180975"/>
            <a:ext cx="10062210" cy="4622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31" tIns="45716" rIns="91431" bIns="45716" anchor="t">
            <a:no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Calibri" panose="020F0502020204030204" charset="0"/>
              </a:defRPr>
            </a:lvl9pPr>
          </a:lstStyle>
          <a:p>
            <a:pPr marL="0" lvl="1" indent="0">
              <a:buNone/>
            </a:pPr>
            <a:r>
              <a:rPr lang="zh-CN" altLang="en-US" sz="2400" b="1" kern="0" spc="50" dirty="0">
                <a:solidFill>
                  <a:srgbClr val="1D1D1A">
                    <a:alpha val="100000"/>
                  </a:srgbClr>
                </a:solidFill>
                <a:cs typeface="微软雅黑" panose="020B0503020204020204" charset="-122"/>
                <a:sym typeface="微软雅黑" panose="020B0503020204020204" charset="-122"/>
              </a:rPr>
              <a:t>如何定义业务场景</a:t>
            </a:r>
            <a:r>
              <a:rPr lang="en-US" altLang="zh-CN" sz="2400" b="1" kern="0" spc="50" dirty="0">
                <a:solidFill>
                  <a:srgbClr val="1D1D1A">
                    <a:alpha val="100000"/>
                  </a:srgbClr>
                </a:solidFill>
                <a:cs typeface="微软雅黑" panose="020B0503020204020204" charset="-122"/>
                <a:sym typeface="微软雅黑" panose="020B0503020204020204" charset="-122"/>
              </a:rPr>
              <a:t>,AI</a:t>
            </a:r>
            <a:r>
              <a:rPr lang="zh-CN" altLang="en-US" sz="2400" b="1" kern="0" spc="50" dirty="0">
                <a:solidFill>
                  <a:srgbClr val="1D1D1A">
                    <a:alpha val="100000"/>
                  </a:srgbClr>
                </a:solidFill>
                <a:cs typeface="微软雅黑" panose="020B0503020204020204" charset="-122"/>
                <a:sym typeface="微软雅黑" panose="020B0503020204020204" charset="-122"/>
              </a:rPr>
              <a:t>价值如何体现</a:t>
            </a:r>
          </a:p>
        </p:txBody>
      </p:sp>
      <p:pic>
        <p:nvPicPr>
          <p:cNvPr id="5" name="Picture 2" descr="http://3ms.huawei.com/multimedia/ImageDetailServlet?f_id=img201909280826&amp;type=2&amp;loc=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14" y="738903"/>
            <a:ext cx="5228016" cy="3476632"/>
          </a:xfrm>
          <a:prstGeom prst="rect">
            <a:avLst/>
          </a:prstGeom>
          <a:noFill/>
          <a:effectLst>
            <a:reflection blurRad="6350" stA="50000" endPos="555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8"/>
          <p:cNvSpPr/>
          <p:nvPr/>
        </p:nvSpPr>
        <p:spPr bwMode="auto">
          <a:xfrm>
            <a:off x="358559" y="1300233"/>
            <a:ext cx="3863550" cy="4575175"/>
          </a:xfrm>
          <a:custGeom>
            <a:avLst/>
            <a:gdLst>
              <a:gd name="T0" fmla="*/ 133 w 3381"/>
              <a:gd name="T1" fmla="*/ 2348 h 3999"/>
              <a:gd name="T2" fmla="*/ 0 w 3381"/>
              <a:gd name="T3" fmla="*/ 1703 h 3999"/>
              <a:gd name="T4" fmla="*/ 282 w 3381"/>
              <a:gd name="T5" fmla="*/ 767 h 3999"/>
              <a:gd name="T6" fmla="*/ 1039 w 3381"/>
              <a:gd name="T7" fmla="*/ 133 h 3999"/>
              <a:gd name="T8" fmla="*/ 1689 w 3381"/>
              <a:gd name="T9" fmla="*/ 0 h 3999"/>
              <a:gd name="T10" fmla="*/ 2885 w 3381"/>
              <a:gd name="T11" fmla="*/ 495 h 3999"/>
              <a:gd name="T12" fmla="*/ 3381 w 3381"/>
              <a:gd name="T13" fmla="*/ 1691 h 3999"/>
              <a:gd name="T14" fmla="*/ 3097 w 3381"/>
              <a:gd name="T15" fmla="*/ 2624 h 3999"/>
              <a:gd name="T16" fmla="*/ 2346 w 3381"/>
              <a:gd name="T17" fmla="*/ 3248 h 3999"/>
              <a:gd name="T18" fmla="*/ 2281 w 3381"/>
              <a:gd name="T19" fmla="*/ 3304 h 3999"/>
              <a:gd name="T20" fmla="*/ 2256 w 3381"/>
              <a:gd name="T21" fmla="*/ 3388 h 3999"/>
              <a:gd name="T22" fmla="*/ 2256 w 3381"/>
              <a:gd name="T23" fmla="*/ 3718 h 3999"/>
              <a:gd name="T24" fmla="*/ 1699 w 3381"/>
              <a:gd name="T25" fmla="*/ 3999 h 3999"/>
              <a:gd name="T26" fmla="*/ 1142 w 3381"/>
              <a:gd name="T27" fmla="*/ 3718 h 3999"/>
              <a:gd name="T28" fmla="*/ 1142 w 3381"/>
              <a:gd name="T29" fmla="*/ 3388 h 3999"/>
              <a:gd name="T30" fmla="*/ 1354 w 3381"/>
              <a:gd name="T31" fmla="*/ 2691 h 3999"/>
              <a:gd name="T32" fmla="*/ 1916 w 3381"/>
              <a:gd name="T33" fmla="*/ 2226 h 3999"/>
              <a:gd name="T34" fmla="*/ 2171 w 3381"/>
              <a:gd name="T35" fmla="*/ 2011 h 3999"/>
              <a:gd name="T36" fmla="*/ 2267 w 3381"/>
              <a:gd name="T37" fmla="*/ 1691 h 3999"/>
              <a:gd name="T38" fmla="*/ 2098 w 3381"/>
              <a:gd name="T39" fmla="*/ 1283 h 3999"/>
              <a:gd name="T40" fmla="*/ 1689 w 3381"/>
              <a:gd name="T41" fmla="*/ 1113 h 3999"/>
              <a:gd name="T42" fmla="*/ 1469 w 3381"/>
              <a:gd name="T43" fmla="*/ 1155 h 3999"/>
              <a:gd name="T44" fmla="*/ 1212 w 3381"/>
              <a:gd name="T45" fmla="*/ 1375 h 3999"/>
              <a:gd name="T46" fmla="*/ 1113 w 3381"/>
              <a:gd name="T47" fmla="*/ 1703 h 3999"/>
              <a:gd name="T48" fmla="*/ 1155 w 3381"/>
              <a:gd name="T49" fmla="*/ 1918 h 3999"/>
              <a:gd name="T50" fmla="*/ 133 w 3381"/>
              <a:gd name="T51" fmla="*/ 2348 h 3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381" h="3999">
                <a:moveTo>
                  <a:pt x="133" y="2348"/>
                </a:moveTo>
                <a:cubicBezTo>
                  <a:pt x="42" y="2134"/>
                  <a:pt x="0" y="1915"/>
                  <a:pt x="0" y="1703"/>
                </a:cubicBezTo>
                <a:cubicBezTo>
                  <a:pt x="0" y="1368"/>
                  <a:pt x="102" y="1042"/>
                  <a:pt x="282" y="767"/>
                </a:cubicBezTo>
                <a:cubicBezTo>
                  <a:pt x="461" y="492"/>
                  <a:pt x="721" y="267"/>
                  <a:pt x="1039" y="133"/>
                </a:cubicBezTo>
                <a:cubicBezTo>
                  <a:pt x="1240" y="48"/>
                  <a:pt x="1459" y="0"/>
                  <a:pt x="1689" y="0"/>
                </a:cubicBezTo>
                <a:cubicBezTo>
                  <a:pt x="2156" y="0"/>
                  <a:pt x="2579" y="189"/>
                  <a:pt x="2885" y="495"/>
                </a:cubicBezTo>
                <a:cubicBezTo>
                  <a:pt x="3191" y="802"/>
                  <a:pt x="3381" y="1224"/>
                  <a:pt x="3381" y="1691"/>
                </a:cubicBezTo>
                <a:cubicBezTo>
                  <a:pt x="3381" y="2028"/>
                  <a:pt x="3278" y="2352"/>
                  <a:pt x="3097" y="2624"/>
                </a:cubicBezTo>
                <a:cubicBezTo>
                  <a:pt x="2918" y="2895"/>
                  <a:pt x="2659" y="3115"/>
                  <a:pt x="2346" y="3248"/>
                </a:cubicBezTo>
                <a:cubicBezTo>
                  <a:pt x="2320" y="3259"/>
                  <a:pt x="2298" y="3279"/>
                  <a:pt x="2281" y="3304"/>
                </a:cubicBezTo>
                <a:cubicBezTo>
                  <a:pt x="2265" y="3328"/>
                  <a:pt x="2256" y="3357"/>
                  <a:pt x="2256" y="3388"/>
                </a:cubicBezTo>
                <a:lnTo>
                  <a:pt x="2256" y="3718"/>
                </a:lnTo>
                <a:lnTo>
                  <a:pt x="1699" y="3999"/>
                </a:lnTo>
                <a:lnTo>
                  <a:pt x="1142" y="3718"/>
                </a:lnTo>
                <a:lnTo>
                  <a:pt x="1142" y="3388"/>
                </a:lnTo>
                <a:cubicBezTo>
                  <a:pt x="1142" y="3137"/>
                  <a:pt x="1219" y="2895"/>
                  <a:pt x="1354" y="2691"/>
                </a:cubicBezTo>
                <a:cubicBezTo>
                  <a:pt x="1488" y="2489"/>
                  <a:pt x="1681" y="2325"/>
                  <a:pt x="1916" y="2226"/>
                </a:cubicBezTo>
                <a:cubicBezTo>
                  <a:pt x="2020" y="2181"/>
                  <a:pt x="2108" y="2106"/>
                  <a:pt x="2171" y="2011"/>
                </a:cubicBezTo>
                <a:cubicBezTo>
                  <a:pt x="2232" y="1918"/>
                  <a:pt x="2267" y="1808"/>
                  <a:pt x="2267" y="1691"/>
                </a:cubicBezTo>
                <a:cubicBezTo>
                  <a:pt x="2267" y="1532"/>
                  <a:pt x="2203" y="1387"/>
                  <a:pt x="2098" y="1283"/>
                </a:cubicBezTo>
                <a:cubicBezTo>
                  <a:pt x="1993" y="1178"/>
                  <a:pt x="1849" y="1113"/>
                  <a:pt x="1689" y="1113"/>
                </a:cubicBezTo>
                <a:cubicBezTo>
                  <a:pt x="1606" y="1113"/>
                  <a:pt x="1532" y="1128"/>
                  <a:pt x="1469" y="1155"/>
                </a:cubicBezTo>
                <a:cubicBezTo>
                  <a:pt x="1365" y="1199"/>
                  <a:pt x="1276" y="1278"/>
                  <a:pt x="1212" y="1375"/>
                </a:cubicBezTo>
                <a:cubicBezTo>
                  <a:pt x="1149" y="1472"/>
                  <a:pt x="1113" y="1586"/>
                  <a:pt x="1113" y="1703"/>
                </a:cubicBezTo>
                <a:cubicBezTo>
                  <a:pt x="1113" y="1777"/>
                  <a:pt x="1127" y="1850"/>
                  <a:pt x="1155" y="1918"/>
                </a:cubicBezTo>
                <a:lnTo>
                  <a:pt x="133" y="2348"/>
                </a:lnTo>
                <a:close/>
              </a:path>
            </a:pathLst>
          </a:custGeom>
          <a:solidFill>
            <a:srgbClr val="F49FA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Freeform 11"/>
          <p:cNvSpPr/>
          <p:nvPr/>
        </p:nvSpPr>
        <p:spPr bwMode="auto">
          <a:xfrm>
            <a:off x="338939" y="1548039"/>
            <a:ext cx="1632688" cy="2435225"/>
          </a:xfrm>
          <a:custGeom>
            <a:avLst/>
            <a:gdLst>
              <a:gd name="T0" fmla="*/ 149 w 1428"/>
              <a:gd name="T1" fmla="*/ 2129 h 2129"/>
              <a:gd name="T2" fmla="*/ 25 w 1428"/>
              <a:gd name="T3" fmla="*/ 1325 h 2129"/>
              <a:gd name="T4" fmla="*/ 296 w 1428"/>
              <a:gd name="T5" fmla="*/ 552 h 2129"/>
              <a:gd name="T6" fmla="*/ 554 w 1428"/>
              <a:gd name="T7" fmla="*/ 242 h 2129"/>
              <a:gd name="T8" fmla="*/ 880 w 1428"/>
              <a:gd name="T9" fmla="*/ 0 h 2129"/>
              <a:gd name="T10" fmla="*/ 1428 w 1428"/>
              <a:gd name="T11" fmla="*/ 965 h 2129"/>
              <a:gd name="T12" fmla="*/ 1319 w 1428"/>
              <a:gd name="T13" fmla="*/ 1046 h 2129"/>
              <a:gd name="T14" fmla="*/ 1227 w 1428"/>
              <a:gd name="T15" fmla="*/ 1157 h 2129"/>
              <a:gd name="T16" fmla="*/ 1130 w 1428"/>
              <a:gd name="T17" fmla="*/ 1429 h 2129"/>
              <a:gd name="T18" fmla="*/ 1171 w 1428"/>
              <a:gd name="T19" fmla="*/ 1699 h 2129"/>
              <a:gd name="T20" fmla="*/ 149 w 1428"/>
              <a:gd name="T21" fmla="*/ 2129 h 2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28" h="2129">
                <a:moveTo>
                  <a:pt x="149" y="2129"/>
                </a:moveTo>
                <a:cubicBezTo>
                  <a:pt x="37" y="1865"/>
                  <a:pt x="0" y="1590"/>
                  <a:pt x="25" y="1325"/>
                </a:cubicBezTo>
                <a:cubicBezTo>
                  <a:pt x="52" y="1048"/>
                  <a:pt x="147" y="782"/>
                  <a:pt x="296" y="552"/>
                </a:cubicBezTo>
                <a:cubicBezTo>
                  <a:pt x="370" y="438"/>
                  <a:pt x="457" y="334"/>
                  <a:pt x="554" y="242"/>
                </a:cubicBezTo>
                <a:cubicBezTo>
                  <a:pt x="651" y="149"/>
                  <a:pt x="761" y="68"/>
                  <a:pt x="880" y="0"/>
                </a:cubicBezTo>
                <a:lnTo>
                  <a:pt x="1428" y="965"/>
                </a:lnTo>
                <a:cubicBezTo>
                  <a:pt x="1389" y="987"/>
                  <a:pt x="1353" y="1015"/>
                  <a:pt x="1319" y="1046"/>
                </a:cubicBezTo>
                <a:cubicBezTo>
                  <a:pt x="1283" y="1080"/>
                  <a:pt x="1252" y="1117"/>
                  <a:pt x="1227" y="1157"/>
                </a:cubicBezTo>
                <a:cubicBezTo>
                  <a:pt x="1173" y="1239"/>
                  <a:pt x="1139" y="1333"/>
                  <a:pt x="1130" y="1429"/>
                </a:cubicBezTo>
                <a:cubicBezTo>
                  <a:pt x="1122" y="1519"/>
                  <a:pt x="1134" y="1611"/>
                  <a:pt x="1171" y="1699"/>
                </a:cubicBezTo>
                <a:lnTo>
                  <a:pt x="149" y="2129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189938" y="1456417"/>
            <a:ext cx="1151529" cy="1188545"/>
            <a:chOff x="3362324" y="871906"/>
            <a:chExt cx="1152128" cy="1188545"/>
          </a:xfrm>
        </p:grpSpPr>
        <p:sp>
          <p:nvSpPr>
            <p:cNvPr id="24" name="TextBox 44"/>
            <p:cNvSpPr txBox="1"/>
            <p:nvPr/>
          </p:nvSpPr>
          <p:spPr>
            <a:xfrm>
              <a:off x="3616226" y="871906"/>
              <a:ext cx="45741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4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lang="zh-CN" altLang="en-US" sz="4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TextBox 45"/>
            <p:cNvSpPr txBox="1"/>
            <p:nvPr/>
          </p:nvSpPr>
          <p:spPr>
            <a:xfrm>
              <a:off x="3362324" y="1414120"/>
              <a:ext cx="11521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如何选择业务场景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965243" y="2752560"/>
            <a:ext cx="1151529" cy="1259582"/>
            <a:chOff x="4138032" y="2168050"/>
            <a:chExt cx="1152128" cy="1259582"/>
          </a:xfrm>
        </p:grpSpPr>
        <p:sp>
          <p:nvSpPr>
            <p:cNvPr id="22" name="TextBox 47"/>
            <p:cNvSpPr txBox="1"/>
            <p:nvPr/>
          </p:nvSpPr>
          <p:spPr>
            <a:xfrm>
              <a:off x="4463867" y="2168050"/>
              <a:ext cx="45741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4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endParaRPr lang="zh-CN" altLang="en-US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TextBox 48"/>
            <p:cNvSpPr txBox="1"/>
            <p:nvPr/>
          </p:nvSpPr>
          <p:spPr>
            <a:xfrm>
              <a:off x="4138032" y="2781301"/>
              <a:ext cx="11521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价值如何体现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758115" y="4252536"/>
            <a:ext cx="1151529" cy="1159243"/>
            <a:chOff x="2930276" y="3668024"/>
            <a:chExt cx="1152128" cy="1159243"/>
          </a:xfrm>
        </p:grpSpPr>
        <p:sp>
          <p:nvSpPr>
            <p:cNvPr id="20" name="TextBox 50"/>
            <p:cNvSpPr txBox="1"/>
            <p:nvPr/>
          </p:nvSpPr>
          <p:spPr>
            <a:xfrm>
              <a:off x="3256111" y="3668024"/>
              <a:ext cx="45741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4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endParaRPr lang="zh-CN" altLang="en-US" sz="4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TextBox 51"/>
            <p:cNvSpPr txBox="1"/>
            <p:nvPr/>
          </p:nvSpPr>
          <p:spPr>
            <a:xfrm>
              <a:off x="2930276" y="4180936"/>
              <a:ext cx="11521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价值的切入点</a:t>
              </a:r>
            </a:p>
          </p:txBody>
        </p:sp>
      </p:grpSp>
      <p:sp>
        <p:nvSpPr>
          <p:cNvPr id="15" name="TextBox 52"/>
          <p:cNvSpPr txBox="1"/>
          <p:nvPr/>
        </p:nvSpPr>
        <p:spPr>
          <a:xfrm>
            <a:off x="1703550" y="5985050"/>
            <a:ext cx="1151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请输入您的文字</a:t>
            </a:r>
          </a:p>
        </p:txBody>
      </p:sp>
      <p:grpSp>
        <p:nvGrpSpPr>
          <p:cNvPr id="46" name="组合 45"/>
          <p:cNvGrpSpPr/>
          <p:nvPr/>
        </p:nvGrpSpPr>
        <p:grpSpPr>
          <a:xfrm>
            <a:off x="571064" y="2122769"/>
            <a:ext cx="1151529" cy="1259582"/>
            <a:chOff x="4138032" y="2168050"/>
            <a:chExt cx="1152128" cy="1259582"/>
          </a:xfrm>
        </p:grpSpPr>
        <p:sp>
          <p:nvSpPr>
            <p:cNvPr id="47" name="TextBox 47"/>
            <p:cNvSpPr txBox="1"/>
            <p:nvPr/>
          </p:nvSpPr>
          <p:spPr>
            <a:xfrm>
              <a:off x="4463867" y="2168050"/>
              <a:ext cx="50071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40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endParaRPr lang="zh-CN" altLang="en-US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4138032" y="2781301"/>
              <a:ext cx="11521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AI</a:t>
              </a: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适用于什么场景？</a:t>
              </a:r>
            </a:p>
          </p:txBody>
        </p:sp>
      </p:grpSp>
      <p:sp>
        <p:nvSpPr>
          <p:cNvPr id="49" name="TextBox 53"/>
          <p:cNvSpPr txBox="1"/>
          <p:nvPr/>
        </p:nvSpPr>
        <p:spPr>
          <a:xfrm>
            <a:off x="7020014" y="474635"/>
            <a:ext cx="4667162" cy="1721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AI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适用与“高能耗”</a:t>
            </a: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+ </a:t>
            </a: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“高门槛”</a:t>
            </a:r>
            <a:endParaRPr lang="en-US" altLang="zh-CN" sz="1200" b="1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高能耗：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非核心、低门槛、可替代性强的工作；高频、海量、重复的场景</a:t>
            </a:r>
            <a:endParaRPr lang="en-US" altLang="zh-CN" sz="1200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高门槛：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高风险、高经验要求、业务规则复杂、流程繁琐变化，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AI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提供辅助</a:t>
            </a:r>
          </a:p>
          <a:p>
            <a:pPr>
              <a:lnSpc>
                <a:spcPct val="150000"/>
              </a:lnSpc>
            </a:pPr>
            <a:endParaRPr lang="zh-CN" altLang="en-US" sz="1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椭圆 49"/>
          <p:cNvSpPr/>
          <p:nvPr/>
        </p:nvSpPr>
        <p:spPr bwMode="auto">
          <a:xfrm>
            <a:off x="5819516" y="854438"/>
            <a:ext cx="961585" cy="96208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TextBox 56"/>
          <p:cNvSpPr txBox="1"/>
          <p:nvPr/>
        </p:nvSpPr>
        <p:spPr>
          <a:xfrm>
            <a:off x="6053469" y="962995"/>
            <a:ext cx="4555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2" name="椭圆 51"/>
          <p:cNvSpPr/>
          <p:nvPr/>
        </p:nvSpPr>
        <p:spPr bwMode="auto">
          <a:xfrm>
            <a:off x="5819516" y="2374280"/>
            <a:ext cx="961585" cy="96208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TextBox 59"/>
          <p:cNvSpPr txBox="1"/>
          <p:nvPr/>
        </p:nvSpPr>
        <p:spPr>
          <a:xfrm>
            <a:off x="6052668" y="2482485"/>
            <a:ext cx="457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椭圆 53"/>
          <p:cNvSpPr/>
          <p:nvPr/>
        </p:nvSpPr>
        <p:spPr bwMode="auto">
          <a:xfrm>
            <a:off x="5819516" y="3894122"/>
            <a:ext cx="961585" cy="96208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TextBox 62"/>
          <p:cNvSpPr txBox="1"/>
          <p:nvPr/>
        </p:nvSpPr>
        <p:spPr>
          <a:xfrm>
            <a:off x="6052668" y="4001975"/>
            <a:ext cx="457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" name="椭圆 55"/>
          <p:cNvSpPr/>
          <p:nvPr/>
        </p:nvSpPr>
        <p:spPr bwMode="auto">
          <a:xfrm>
            <a:off x="5819515" y="5413963"/>
            <a:ext cx="961585" cy="96208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TextBox 65"/>
          <p:cNvSpPr txBox="1"/>
          <p:nvPr/>
        </p:nvSpPr>
        <p:spPr>
          <a:xfrm>
            <a:off x="6071719" y="5521465"/>
            <a:ext cx="457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TextBox 66"/>
          <p:cNvSpPr txBox="1"/>
          <p:nvPr/>
        </p:nvSpPr>
        <p:spPr>
          <a:xfrm>
            <a:off x="7020013" y="2158048"/>
            <a:ext cx="4030349" cy="1167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三个维度权衡企业的业务场景</a:t>
            </a:r>
            <a:endParaRPr lang="en-US" altLang="zh-CN" sz="1200" b="1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最有价值的业务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数据、流程更完善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</a:rPr>
              <a:t>业务有组织、资源、机制和能力</a:t>
            </a:r>
            <a:endParaRPr lang="zh-CN" altLang="en-US" sz="1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TextBox 67"/>
          <p:cNvSpPr txBox="1"/>
          <p:nvPr/>
        </p:nvSpPr>
        <p:spPr>
          <a:xfrm>
            <a:off x="7014253" y="3532261"/>
            <a:ext cx="4758647" cy="144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价值体现：增收、降本、提质、增效</a:t>
            </a:r>
            <a:endParaRPr lang="en-US" altLang="zh-CN" sz="1200" b="1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增收：钱来衡量，带动外部收入增加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降本：钱来衡量，企业成本降低，成本利益最大化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提质：质量问题数、客户满意度，提升产品质量和服务质量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增效：量化工作效率的提升</a:t>
            </a:r>
          </a:p>
        </p:txBody>
      </p:sp>
      <p:sp>
        <p:nvSpPr>
          <p:cNvPr id="60" name="TextBox 68"/>
          <p:cNvSpPr txBox="1"/>
          <p:nvPr/>
        </p:nvSpPr>
        <p:spPr>
          <a:xfrm>
            <a:off x="7014253" y="5202845"/>
            <a:ext cx="4672923" cy="1167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如何度量</a:t>
            </a:r>
            <a:r>
              <a:rPr lang="en-US" altLang="zh-CN" sz="12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AI</a:t>
            </a: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的价值：</a:t>
            </a:r>
            <a:endParaRPr lang="en-US" altLang="zh-CN" sz="1200" b="1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团队挂靠业务团队的某个考核项，以体现价值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准确率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X%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、提效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X%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尽量避免，不足以让业务买单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重点：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营收增幅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</a:rPr>
              <a:t>XX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</a:rPr>
              <a:t>万、自主解决率、自闭环率、业务时长减少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9601565" y="2389854"/>
            <a:ext cx="2213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zh-CN" sz="1800" dirty="0">
                <a:solidFill>
                  <a:srgbClr val="C00000"/>
                </a:solidFill>
                <a:effectLst/>
                <a:ea typeface="微软雅黑" panose="020B0503020204020204" charset="-122"/>
              </a:rPr>
              <a:t>如何证明</a:t>
            </a:r>
            <a:r>
              <a:rPr lang="en-US" altLang="zh-CN" sz="1800" dirty="0">
                <a:solidFill>
                  <a:srgbClr val="C00000"/>
                </a:solidFill>
                <a:effectLst/>
                <a:ea typeface="Calibri" panose="020F0502020204030204" charset="0"/>
              </a:rPr>
              <a:t>AI</a:t>
            </a:r>
            <a:r>
              <a:rPr lang="zh-CN" altLang="zh-CN" sz="1800" dirty="0">
                <a:solidFill>
                  <a:srgbClr val="C00000"/>
                </a:solidFill>
                <a:effectLst/>
                <a:ea typeface="微软雅黑" panose="020B0503020204020204" charset="-122"/>
              </a:rPr>
              <a:t>真的能</a:t>
            </a:r>
            <a:r>
              <a:rPr lang="zh-CN" altLang="en-US" sz="1800" dirty="0">
                <a:solidFill>
                  <a:srgbClr val="C00000"/>
                </a:solidFill>
                <a:effectLst/>
                <a:ea typeface="微软雅黑" panose="020B0503020204020204" charset="-122"/>
              </a:rPr>
              <a:t>给业务</a:t>
            </a:r>
            <a:r>
              <a:rPr lang="zh-CN" altLang="zh-CN" sz="1800" dirty="0">
                <a:solidFill>
                  <a:srgbClr val="C00000"/>
                </a:solidFill>
                <a:effectLst/>
                <a:ea typeface="微软雅黑" panose="020B0503020204020204" charset="-122"/>
              </a:rPr>
              <a:t>带来改进？</a:t>
            </a:r>
            <a:endParaRPr lang="zh-CN" altLang="zh-CN" sz="1800" dirty="0">
              <a:solidFill>
                <a:srgbClr val="C00000"/>
              </a:solidFill>
              <a:effectLst/>
              <a:ea typeface="Calibri" panose="020F050202020403020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zBjODgwYjY4OTJlMzVlYTM5OTdhZjc2MGNjNjgzZT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2.619207"/>
  <p:tag name="SHADOWSIZE" val="10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2.619207"/>
  <p:tag name="SHADOWSIZE" val="10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2.619207"/>
  <p:tag name="SHADOWSIZE" val="10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2.619207"/>
  <p:tag name="SHADOWSIZE" val="10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2.619207"/>
  <p:tag name="SHADOWSIZE" val="10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2.619207"/>
  <p:tag name="SHADOWSIZE" val="10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2812</Words>
  <Application>Microsoft Office PowerPoint</Application>
  <PresentationFormat>宽屏</PresentationFormat>
  <Paragraphs>675</Paragraphs>
  <Slides>16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16</vt:i4>
      </vt:variant>
    </vt:vector>
  </HeadingPairs>
  <TitlesOfParts>
    <vt:vector size="38" baseType="lpstr">
      <vt:lpstr>.AppleSystemUIFont</vt:lpstr>
      <vt:lpstr>FZLanTingHeiS-B-GB</vt:lpstr>
      <vt:lpstr>FZLanTingHeiS-R-GB</vt:lpstr>
      <vt:lpstr>Huawei Sans</vt:lpstr>
      <vt:lpstr>Roboto</vt:lpstr>
      <vt:lpstr>Source Han Sans CN</vt:lpstr>
      <vt:lpstr>Source Han Sans CN Bold Bold</vt:lpstr>
      <vt:lpstr>Source Han Sans CN Regular</vt:lpstr>
      <vt:lpstr>等线</vt:lpstr>
      <vt:lpstr>等线 Light</vt:lpstr>
      <vt:lpstr>黑体</vt:lpstr>
      <vt:lpstr>楷体</vt:lpstr>
      <vt:lpstr>思源黑体 CN Regular</vt:lpstr>
      <vt:lpstr>宋体</vt:lpstr>
      <vt:lpstr>微软雅黑</vt:lpstr>
      <vt:lpstr>Arial</vt:lpstr>
      <vt:lpstr>Bahnschrift</vt:lpstr>
      <vt:lpstr>Calibri</vt:lpstr>
      <vt:lpstr>Wingdings</vt:lpstr>
      <vt:lpstr>Office 主题​​</vt:lpstr>
      <vt:lpstr>1_Office 主题​​</vt:lpstr>
      <vt:lpstr>3_Office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PC</dc:creator>
  <cp:lastModifiedBy>heshoucheng</cp:lastModifiedBy>
  <cp:revision>765</cp:revision>
  <dcterms:created xsi:type="dcterms:W3CDTF">2023-11-23T01:43:00Z</dcterms:created>
  <dcterms:modified xsi:type="dcterms:W3CDTF">2024-11-14T04:05:14Z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2052-12.1.0.18608</vt:lpwstr>
  </property>
  <property fmtid="{D5CDD505-2E9C-101B-9397-08002B2CF9AE}" pid="3" name="ICV">
    <vt:lpwstr>D31134535C844663A60A15434D72ECFE_13</vt:lpwstr>
  </property>
  <property fmtid="{D5CDD505-2E9C-101B-9397-08002B2CF9AE}" pid="4" name="commondata">
    <vt:lpwstr>eyJoZGlkIjoiMTM5MzkwOWRkYWRkNTQyNmMxMDkyZGUzY2UwNWRmOTAifQ==</vt:lpwstr>
  </property>
</Properties>
</file>